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38"/>
  </p:notesMasterIdLst>
  <p:handoutMasterIdLst>
    <p:handoutMasterId r:id="rId39"/>
  </p:handoutMasterIdLst>
  <p:sldIdLst>
    <p:sldId id="307" r:id="rId2"/>
    <p:sldId id="308" r:id="rId3"/>
    <p:sldId id="291" r:id="rId4"/>
    <p:sldId id="292" r:id="rId5"/>
    <p:sldId id="293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90" r:id="rId36"/>
    <p:sldId id="27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140CBA"/>
    <a:srgbClr val="46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3DCA7-2732-477D-A235-B9F0E92A98F4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EDAE-A5B7-46CB-B97E-BDE44F104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21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2-27T03:20:53.5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7A677-706E-4788-A34D-C532DB8AA2CB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BDF38-7E8B-40DF-B8C1-0422AC5FE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729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2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64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71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43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8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27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Забродин 33-40, Гусев 82-83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1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Забродин 33-40, Гусев 82-83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0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5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3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70D9-EA58-42C8-9723-0AABB1BB87D9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8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9DDF-8D7B-4F82-8B9E-56C81BE0247A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683-3389-4C6E-B918-2802EED957B7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CAC-A521-4294-AA20-3BAD712ED9C0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8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30D-3EB3-4A8C-B6C0-05F8CA0BA06D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A220-4738-48BE-AF02-66A936476EF0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3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449C-62ED-4F3B-9AB6-54EE48C6985F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4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096-80AF-4A21-BE47-2F19421163F5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E7B-5D0B-4984-8940-150B7781F639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6A29-63F2-4DB1-B1A2-377CDC47F701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6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26F3-99DF-4B7D-9107-30ECDA0FA724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32BE-F669-44E1-A8DF-BD1B6C0E4B6F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82CD-B67C-4103-AA33-40713CF7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6.emf"/><Relationship Id="rId2" Type="http://schemas.openxmlformats.org/officeDocument/2006/relationships/image" Target="../media/image43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microsoft.com/office/2007/relationships/hdphoto" Target="../media/hdphoto5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1.pn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70005" y="2316163"/>
            <a:ext cx="9953367" cy="96296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Тақырыбы: Заманауи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үштік энергия түрлендіргіштер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82201" y="1412404"/>
            <a:ext cx="6400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№ 11-</a:t>
            </a:r>
            <a:r>
              <a:rPr lang="kk-KZ" altLang="ru-RU" sz="2000" dirty="0" smtClean="0">
                <a:solidFill>
                  <a:schemeClr val="accent1">
                    <a:lumMod val="75000"/>
                  </a:schemeClr>
                </a:solidFill>
              </a:rPr>
              <a:t>дәріс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1573427" y="581003"/>
            <a:ext cx="9144000" cy="4685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энергетикасы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7984" y="56781"/>
            <a:ext cx="6367292" cy="400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kk-KZ" sz="1200" dirty="0" smtClean="0"/>
              <a:t>Ә. Бүркітбаев атындағы Энергетика және машина жасау институты</a:t>
            </a:r>
            <a:endParaRPr lang="kk-KZ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797143" y="92362"/>
            <a:ext cx="2287765" cy="390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«</a:t>
            </a:r>
            <a:r>
              <a:rPr lang="ru-RU" dirty="0"/>
              <a:t>Энергетика</a:t>
            </a:r>
            <a:r>
              <a:rPr lang="ru-RU" dirty="0" smtClean="0"/>
              <a:t>» </a:t>
            </a:r>
            <a:r>
              <a:rPr lang="ru-RU" dirty="0" err="1" smtClean="0"/>
              <a:t>кафедрасы</a:t>
            </a:r>
            <a:endParaRPr lang="ru-R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46288" y="4169861"/>
            <a:ext cx="6400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Лектор:  Сарсенбаев Е.А.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</a:rPr>
              <a:t>Энергетика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кафедрасының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қауымдастырылған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профессоры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1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.sarsenbayev@satbayev.university</a:t>
            </a:r>
            <a:endParaRPr lang="ru-RU" sz="28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0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9765" y="462247"/>
            <a:ext cx="4376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Виды диодов, их характеристики и параметры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7861" y="935007"/>
            <a:ext cx="1707898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Диоды </a:t>
            </a:r>
            <a:r>
              <a:rPr lang="ru-RU" b="1" dirty="0" err="1" smtClean="0">
                <a:solidFill>
                  <a:srgbClr val="2F5597"/>
                </a:solidFill>
              </a:rPr>
              <a:t>Шоттки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893" y="1425672"/>
            <a:ext cx="3363388" cy="122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AutoShape 2" descr="ÐÐ°ÑÑÐ¸Ð½ÐºÐ¸ Ð¿Ð¾ Ð·Ð°Ð¿ÑÐ¾ÑÑ Ð´Ð¸Ð¾Ð´Ñ ÑÐ¾ÑÑ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ÐÐ°ÑÑÐ¸Ð½ÐºÐ¸ Ð¿Ð¾ Ð·Ð°Ð¿ÑÐ¾ÑÑ Ð´Ð¸Ð¾Ð´Ñ ÑÐ¾ÑÑ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ÐÐ¸Ð¾Ð´ Ð¨Ð¾ÑÑÐºÐ¸ 60CPQ15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6894" y="3399925"/>
            <a:ext cx="3209012" cy="275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12443" y="1243801"/>
            <a:ext cx="7887951" cy="455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161079" y="82660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8152" y="502566"/>
            <a:ext cx="4376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Виды диодов, их характеристики и параметры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2255" y="1094237"/>
            <a:ext cx="5503611" cy="501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Группа 17"/>
          <p:cNvGrpSpPr/>
          <p:nvPr/>
        </p:nvGrpSpPr>
        <p:grpSpPr>
          <a:xfrm>
            <a:off x="5984543" y="3140166"/>
            <a:ext cx="6002741" cy="2866465"/>
            <a:chOff x="5984543" y="3140166"/>
            <a:chExt cx="6002741" cy="286646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91368" y="4215168"/>
              <a:ext cx="5995916" cy="179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84543" y="3140166"/>
              <a:ext cx="5998191" cy="111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Прямоугольник 10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4043" y="393793"/>
            <a:ext cx="3192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Виды силовых транзисторов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14291" y="1978003"/>
            <a:ext cx="3326616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ниполярные транзисторы</a:t>
            </a:r>
            <a:endParaRPr lang="ru-RU" b="1" dirty="0">
              <a:solidFill>
                <a:srgbClr val="140CB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612" y="3268390"/>
            <a:ext cx="4599144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управляющим 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p-n 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переходом (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JFET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140CB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5483" y="3257939"/>
            <a:ext cx="6543141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металл-диэлектрик-полупроводник (МДП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МОП, 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140CB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7237" y="3999050"/>
            <a:ext cx="2905988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встроенным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каналом</a:t>
            </a:r>
            <a:endParaRPr lang="ru-RU" b="1" dirty="0">
              <a:solidFill>
                <a:srgbClr val="140CBA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1655" y="3996169"/>
            <a:ext cx="3446969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индуцированным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каналом</a:t>
            </a:r>
            <a:endParaRPr lang="ru-RU" b="1" dirty="0">
              <a:solidFill>
                <a:srgbClr val="140CBA"/>
              </a:solidFill>
            </a:endParaRPr>
          </a:p>
        </p:txBody>
      </p:sp>
      <p:cxnSp>
        <p:nvCxnSpPr>
          <p:cNvPr id="15" name="Прямая со стрелкой 14"/>
          <p:cNvCxnSpPr>
            <a:stCxn id="10" idx="2"/>
            <a:endCxn id="11" idx="0"/>
          </p:cNvCxnSpPr>
          <p:nvPr/>
        </p:nvCxnSpPr>
        <p:spPr>
          <a:xfrm rot="5400000">
            <a:off x="4187865" y="978655"/>
            <a:ext cx="921055" cy="3658415"/>
          </a:xfrm>
          <a:prstGeom prst="straightConnector1">
            <a:avLst/>
          </a:prstGeom>
          <a:ln>
            <a:solidFill>
              <a:srgbClr val="140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  <a:endCxn id="12" idx="0"/>
          </p:cNvCxnSpPr>
          <p:nvPr/>
        </p:nvCxnSpPr>
        <p:spPr>
          <a:xfrm>
            <a:off x="6477599" y="2347335"/>
            <a:ext cx="2109455" cy="910604"/>
          </a:xfrm>
          <a:prstGeom prst="straightConnector1">
            <a:avLst/>
          </a:prstGeom>
          <a:ln>
            <a:solidFill>
              <a:srgbClr val="140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8627" y="1960362"/>
            <a:ext cx="3218382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Биполярные транзисторы</a:t>
            </a:r>
            <a:endParaRPr lang="ru-RU" b="1" dirty="0">
              <a:solidFill>
                <a:srgbClr val="140CB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83405" y="1025754"/>
            <a:ext cx="1766253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Транзисторы</a:t>
            </a:r>
            <a:endParaRPr lang="ru-RU" b="1" dirty="0">
              <a:solidFill>
                <a:srgbClr val="140CBA"/>
              </a:solidFill>
            </a:endParaRPr>
          </a:p>
        </p:txBody>
      </p:sp>
      <p:cxnSp>
        <p:nvCxnSpPr>
          <p:cNvPr id="23" name="Прямая со стрелкой 22"/>
          <p:cNvCxnSpPr>
            <a:stCxn id="22" idx="2"/>
            <a:endCxn id="10" idx="0"/>
          </p:cNvCxnSpPr>
          <p:nvPr/>
        </p:nvCxnSpPr>
        <p:spPr>
          <a:xfrm>
            <a:off x="4266532" y="1395086"/>
            <a:ext cx="2211067" cy="582917"/>
          </a:xfrm>
          <a:prstGeom prst="straightConnector1">
            <a:avLst/>
          </a:prstGeom>
          <a:ln>
            <a:solidFill>
              <a:srgbClr val="140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2"/>
            <a:endCxn id="21" idx="0"/>
          </p:cNvCxnSpPr>
          <p:nvPr/>
        </p:nvCxnSpPr>
        <p:spPr>
          <a:xfrm flipH="1">
            <a:off x="1967818" y="1395086"/>
            <a:ext cx="2298714" cy="565276"/>
          </a:xfrm>
          <a:prstGeom prst="straightConnector1">
            <a:avLst/>
          </a:prstGeom>
          <a:ln>
            <a:solidFill>
              <a:srgbClr val="140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223945" y="1957165"/>
            <a:ext cx="2406255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МОПБТ (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IGBT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140CBA"/>
              </a:solidFill>
            </a:endParaRPr>
          </a:p>
        </p:txBody>
      </p:sp>
      <p:cxnSp>
        <p:nvCxnSpPr>
          <p:cNvPr id="36" name="Прямая со стрелкой 35"/>
          <p:cNvCxnSpPr>
            <a:stCxn id="22" idx="2"/>
            <a:endCxn id="35" idx="0"/>
          </p:cNvCxnSpPr>
          <p:nvPr/>
        </p:nvCxnSpPr>
        <p:spPr>
          <a:xfrm>
            <a:off x="4266532" y="1395086"/>
            <a:ext cx="6160541" cy="562079"/>
          </a:xfrm>
          <a:prstGeom prst="straightConnector1">
            <a:avLst/>
          </a:prstGeom>
          <a:ln>
            <a:solidFill>
              <a:srgbClr val="140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3" idx="0"/>
          </p:cNvCxnSpPr>
          <p:nvPr/>
        </p:nvCxnSpPr>
        <p:spPr>
          <a:xfrm>
            <a:off x="6686617" y="3621602"/>
            <a:ext cx="33614" cy="377448"/>
          </a:xfrm>
          <a:prstGeom prst="straightConnector1">
            <a:avLst/>
          </a:prstGeom>
          <a:ln>
            <a:solidFill>
              <a:srgbClr val="140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4" idx="0"/>
          </p:cNvCxnSpPr>
          <p:nvPr/>
        </p:nvCxnSpPr>
        <p:spPr>
          <a:xfrm>
            <a:off x="10135139" y="3611138"/>
            <a:ext cx="1" cy="385031"/>
          </a:xfrm>
          <a:prstGeom prst="straightConnector1">
            <a:avLst/>
          </a:prstGeom>
          <a:ln>
            <a:solidFill>
              <a:srgbClr val="140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23" y="1288100"/>
            <a:ext cx="4620970" cy="248914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25" y="3445952"/>
            <a:ext cx="4460147" cy="341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7981" y="821211"/>
            <a:ext cx="1874108" cy="212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3377" y="820926"/>
            <a:ext cx="2172127" cy="19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5339" y="4281403"/>
            <a:ext cx="4977457" cy="251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293340" y="596323"/>
            <a:ext cx="321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Биполярные транзисторы</a:t>
            </a:r>
            <a:endParaRPr lang="ru-RU" b="1" dirty="0">
              <a:solidFill>
                <a:srgbClr val="140CB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21355" y="4836642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14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0498" y="591531"/>
            <a:ext cx="691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Полевой транзистор с управляющим </a:t>
            </a:r>
            <a:r>
              <a:rPr lang="en-US" b="1" i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p-n </a:t>
            </a:r>
            <a:r>
              <a:rPr lang="ru-RU" b="1" i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каналом (</a:t>
            </a:r>
            <a:r>
              <a:rPr lang="en-US" b="1" i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JFET</a:t>
            </a:r>
            <a:r>
              <a:rPr lang="ru-RU" b="1" i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i="1" dirty="0">
              <a:solidFill>
                <a:srgbClr val="140CBA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020" y="1607040"/>
            <a:ext cx="3280187" cy="1755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740" y="3572861"/>
            <a:ext cx="3806037" cy="2527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3141"/>
          <a:stretch/>
        </p:blipFill>
        <p:spPr>
          <a:xfrm>
            <a:off x="2535757" y="1127810"/>
            <a:ext cx="1084901" cy="21537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5735" y="1164880"/>
            <a:ext cx="154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45735" y="2204684"/>
            <a:ext cx="154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0514" y="660866"/>
            <a:ext cx="388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МДП и МОП транзисторы</a:t>
            </a:r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MOS</a:t>
            </a:r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9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1512" y="5131791"/>
            <a:ext cx="3125351" cy="2428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912" y="1502953"/>
            <a:ext cx="6872602" cy="8973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91" y="2976802"/>
            <a:ext cx="2379022" cy="2154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387" y="2976801"/>
            <a:ext cx="2329130" cy="21549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2052" y="2848923"/>
            <a:ext cx="3105261" cy="21549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0029" y="2848923"/>
            <a:ext cx="2239915" cy="215498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3661" y="486219"/>
            <a:ext cx="342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МОПБТ транзисторы</a:t>
            </a:r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IGBT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30" y="863651"/>
            <a:ext cx="5258385" cy="57545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17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097" y="564022"/>
            <a:ext cx="5161916" cy="6293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0909" y="487108"/>
            <a:ext cx="5242425" cy="54906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3810" y="4313723"/>
            <a:ext cx="5792028" cy="2396030"/>
          </a:xfrm>
          <a:prstGeom prst="rect">
            <a:avLst/>
          </a:prstGeom>
        </p:spPr>
      </p:pic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9546" y="404351"/>
            <a:ext cx="2014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Виды тиристоров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8050" y="604096"/>
            <a:ext cx="2055088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Тиристоры</a:t>
            </a:r>
            <a:endParaRPr lang="ru-RU" b="1" dirty="0">
              <a:solidFill>
                <a:srgbClr val="140C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865" y="1435169"/>
            <a:ext cx="2565511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Диодный (</a:t>
            </a:r>
            <a:r>
              <a:rPr lang="ru-RU" b="1" dirty="0" err="1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динистор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140CB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0198" y="1435169"/>
            <a:ext cx="3327224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Триодный (</a:t>
            </a:r>
            <a:r>
              <a:rPr lang="ru-RU" b="1" dirty="0" err="1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тринистор</a:t>
            </a:r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140CB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54" y="2026402"/>
            <a:ext cx="3081677" cy="646331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Запираемые в обратном </a:t>
            </a:r>
          </a:p>
          <a:p>
            <a:pPr algn="ctr"/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направлении</a:t>
            </a:r>
            <a:endParaRPr lang="ru-RU" b="1" dirty="0">
              <a:solidFill>
                <a:srgbClr val="140C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9" idx="2"/>
            <a:endCxn id="10" idx="0"/>
          </p:cNvCxnSpPr>
          <p:nvPr/>
        </p:nvCxnSpPr>
        <p:spPr>
          <a:xfrm rot="5400000">
            <a:off x="2734238" y="-66188"/>
            <a:ext cx="461741" cy="25409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  <a:endCxn id="11" idx="0"/>
          </p:cNvCxnSpPr>
          <p:nvPr/>
        </p:nvCxnSpPr>
        <p:spPr>
          <a:xfrm>
            <a:off x="4235594" y="973428"/>
            <a:ext cx="1258216" cy="46174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806" y="4431226"/>
            <a:ext cx="5003646" cy="210768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050587" y="2760153"/>
            <a:ext cx="3109121" cy="646331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Проводящие в обратном </a:t>
            </a:r>
          </a:p>
          <a:p>
            <a:pPr algn="ctr"/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направлении</a:t>
            </a:r>
            <a:endParaRPr lang="ru-RU" b="1" dirty="0">
              <a:solidFill>
                <a:srgbClr val="140C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754946" y="1435168"/>
            <a:ext cx="1624827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Тетродн</a:t>
            </a:r>
            <a:r>
              <a:rPr lang="ru-RU" b="1" dirty="0" err="1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endParaRPr lang="ru-RU" b="1" dirty="0">
              <a:solidFill>
                <a:srgbClr val="140C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77808" y="3782657"/>
            <a:ext cx="1630767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Запираемые</a:t>
            </a:r>
            <a:endParaRPr lang="ru-RU" b="1" dirty="0">
              <a:solidFill>
                <a:srgbClr val="140C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Соединительная линия уступом 51"/>
          <p:cNvCxnSpPr>
            <a:stCxn id="10" idx="2"/>
            <a:endCxn id="41" idx="1"/>
          </p:cNvCxnSpPr>
          <p:nvPr/>
        </p:nvCxnSpPr>
        <p:spPr>
          <a:xfrm rot="16200000" flipH="1">
            <a:off x="1233195" y="2265927"/>
            <a:ext cx="1278818" cy="355966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10" idx="2"/>
            <a:endCxn id="12" idx="1"/>
          </p:cNvCxnSpPr>
          <p:nvPr/>
        </p:nvCxnSpPr>
        <p:spPr>
          <a:xfrm rot="16200000" flipH="1">
            <a:off x="1602154" y="1896967"/>
            <a:ext cx="545067" cy="360133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11" idx="2"/>
            <a:endCxn id="12" idx="3"/>
          </p:cNvCxnSpPr>
          <p:nvPr/>
        </p:nvCxnSpPr>
        <p:spPr>
          <a:xfrm rot="5400000">
            <a:off x="5042588" y="1898345"/>
            <a:ext cx="545067" cy="357379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11" idx="2"/>
            <a:endCxn id="41" idx="3"/>
          </p:cNvCxnSpPr>
          <p:nvPr/>
        </p:nvCxnSpPr>
        <p:spPr>
          <a:xfrm rot="5400000">
            <a:off x="4687350" y="2276859"/>
            <a:ext cx="1278818" cy="33410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650676" y="3682869"/>
            <a:ext cx="1959383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Симметричные</a:t>
            </a:r>
            <a:endParaRPr lang="ru-RU" b="1" dirty="0">
              <a:solidFill>
                <a:srgbClr val="140C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>
            <a:stCxn id="11" idx="3"/>
            <a:endCxn id="42" idx="1"/>
          </p:cNvCxnSpPr>
          <p:nvPr/>
        </p:nvCxnSpPr>
        <p:spPr>
          <a:xfrm flipV="1">
            <a:off x="7157422" y="1619834"/>
            <a:ext cx="1597524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60" y="1994905"/>
            <a:ext cx="713454" cy="360000"/>
          </a:xfrm>
          <a:prstGeom prst="rect">
            <a:avLst/>
          </a:prstGeom>
        </p:spPr>
      </p:pic>
      <p:cxnSp>
        <p:nvCxnSpPr>
          <p:cNvPr id="32" name="Соединительная линия уступом 31"/>
          <p:cNvCxnSpPr>
            <a:stCxn id="11" idx="2"/>
            <a:endCxn id="35" idx="3"/>
          </p:cNvCxnSpPr>
          <p:nvPr/>
        </p:nvCxnSpPr>
        <p:spPr>
          <a:xfrm rot="5400000">
            <a:off x="4020418" y="2394143"/>
            <a:ext cx="2063034" cy="883751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0" idx="2"/>
            <a:endCxn id="35" idx="1"/>
          </p:cNvCxnSpPr>
          <p:nvPr/>
        </p:nvCxnSpPr>
        <p:spPr>
          <a:xfrm rot="16200000" flipH="1">
            <a:off x="1141131" y="2357990"/>
            <a:ext cx="2063034" cy="956055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91" y="2681390"/>
            <a:ext cx="713455" cy="36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43" y="3231794"/>
            <a:ext cx="752549" cy="504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111" y="1946226"/>
            <a:ext cx="745063" cy="54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822" y="1941067"/>
            <a:ext cx="745063" cy="54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0553" y="2564029"/>
            <a:ext cx="745063" cy="5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9474" y="2486226"/>
            <a:ext cx="745063" cy="540000"/>
          </a:xfrm>
          <a:prstGeom prst="rect">
            <a:avLst/>
          </a:prstGeom>
        </p:spPr>
      </p:pic>
      <p:cxnSp>
        <p:nvCxnSpPr>
          <p:cNvPr id="55" name="Соединительная линия уступом 54"/>
          <p:cNvCxnSpPr>
            <a:stCxn id="11" idx="2"/>
            <a:endCxn id="46" idx="1"/>
          </p:cNvCxnSpPr>
          <p:nvPr/>
        </p:nvCxnSpPr>
        <p:spPr>
          <a:xfrm rot="16200000" flipH="1">
            <a:off x="5154398" y="2143913"/>
            <a:ext cx="2162822" cy="1483998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7458" y="3136085"/>
            <a:ext cx="820597" cy="82059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2882" y="3618001"/>
            <a:ext cx="837707" cy="684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77537" y="3629723"/>
            <a:ext cx="837707" cy="684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6223" y="2347112"/>
            <a:ext cx="914157" cy="72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02000" y="5964238"/>
              <a:ext cx="0" cy="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502000" y="5964238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Прямоугольник 38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2345" y="442935"/>
            <a:ext cx="2479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Запираемый тиристор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29407" y="828819"/>
            <a:ext cx="4865434" cy="985417"/>
            <a:chOff x="1173595" y="570984"/>
            <a:chExt cx="4865434" cy="9854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73595" y="570984"/>
              <a:ext cx="29461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GTO – gate turn off thyristor</a:t>
              </a:r>
              <a:endParaRPr lang="ru-RU" sz="16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73595" y="893063"/>
              <a:ext cx="3757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GCT – gate commutated off thyristor</a:t>
              </a:r>
              <a:endParaRPr lang="ru-RU" sz="16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73595" y="1217847"/>
              <a:ext cx="48654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IGCT – integrated gate commutated off thyristor</a:t>
              </a:r>
              <a:endParaRPr lang="ru-RU" sz="1600" dirty="0"/>
            </a:p>
          </p:txBody>
        </p:sp>
      </p:grpSp>
      <p:pic>
        <p:nvPicPr>
          <p:cNvPr id="19" name="Picture 6" descr="http://ok-t.ru/life-prog/baza2/2434050298024.files/image00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41" y="1010570"/>
            <a:ext cx="2749267" cy="212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ok-t.ru/life-prog/baza2/2434050298024.files/image00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58" y="4829058"/>
            <a:ext cx="3928269" cy="19572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ok-t.ru/life-prog/baza2/2434050298024.files/image001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7" y="1744146"/>
            <a:ext cx="5434577" cy="2650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311213" y="5660908"/>
            <a:ext cx="5489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четырехслойная пластина; 2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молибденовые диски;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электрод; 4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медные основания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корпус; 6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</a:blip>
          <a:stretch>
            <a:fillRect/>
          </a:stretch>
        </p:blipFill>
        <p:spPr>
          <a:xfrm>
            <a:off x="246191" y="2170970"/>
            <a:ext cx="1066800" cy="177165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·Ð°Ð¿Ð¸ÑÐ°ÐµÐ¼ÑÐµ ÑÐ¸ÑÐ¸ÑÑÐ¾ÑÑ IGCT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91" y="3659865"/>
            <a:ext cx="2797053" cy="13680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" y="620713"/>
            <a:ext cx="11157676" cy="568801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ДӘРІС ЖОСПАРЫ</a:t>
            </a:r>
            <a: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Нег</a:t>
            </a:r>
            <a:r>
              <a:rPr lang="kk-KZ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ізгі ұғымдар мен анықтамалар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түрлендіргіштер;</a:t>
            </a:r>
            <a:endParaRPr lang="ru-RU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энергетикада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түрлендіргіштердің қолданылуы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сұрақтары.</a:t>
            </a:r>
            <a:endParaRPr lang="ru-RU" sz="2400" b="1" dirty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276" y="383874"/>
            <a:ext cx="3694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Основные </a:t>
            </a:r>
            <a:r>
              <a:rPr lang="ru-RU" sz="16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параметры </a:t>
            </a:r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тиристоров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999" y="1140952"/>
            <a:ext cx="5523836" cy="521539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95588" y="1715984"/>
            <a:ext cx="5303121" cy="4640366"/>
            <a:chOff x="6495589" y="905028"/>
            <a:chExt cx="3743631" cy="319087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5589" y="905028"/>
              <a:ext cx="3743325" cy="4857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0351" y="1390803"/>
              <a:ext cx="3733800" cy="147637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5420" y="2867178"/>
              <a:ext cx="3733800" cy="1228725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1146982" y="833175"/>
            <a:ext cx="1485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SCR</a:t>
            </a:r>
            <a:r>
              <a:rPr lang="ru-RU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тиристор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2248" y="6550223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</a:rPr>
              <a:t>Силовая  электроника  :  учебник  для  вузов  /  Ю.К. Розанов, М.В. </a:t>
            </a:r>
            <a:r>
              <a:rPr lang="ru-RU" sz="1200" dirty="0" err="1" smtClean="0">
                <a:latin typeface="Arial" pitchFamily="34" charset="0"/>
              </a:rPr>
              <a:t>Рябчицкий</a:t>
            </a:r>
            <a:r>
              <a:rPr lang="ru-RU" sz="1200" dirty="0" smtClean="0">
                <a:latin typeface="Arial" pitchFamily="34" charset="0"/>
              </a:rPr>
              <a:t>,  А.А.  </a:t>
            </a:r>
            <a:r>
              <a:rPr lang="ru-RU" sz="1200" dirty="0" err="1" smtClean="0">
                <a:latin typeface="Arial" pitchFamily="34" charset="0"/>
              </a:rPr>
              <a:t>Кваснюк</a:t>
            </a:r>
            <a:r>
              <a:rPr lang="ru-RU" sz="1200" dirty="0" smtClean="0">
                <a:latin typeface="Arial" pitchFamily="34" charset="0"/>
              </a:rPr>
              <a:t>.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0502" y="409579"/>
            <a:ext cx="3694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Основные </a:t>
            </a:r>
            <a:r>
              <a:rPr lang="ru-RU" sz="16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параметры </a:t>
            </a:r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тиристоров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92326" y="510127"/>
            <a:ext cx="5116001" cy="60873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605" y="914168"/>
            <a:ext cx="2182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GTO</a:t>
            </a:r>
            <a:r>
              <a:rPr lang="ru-RU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 </a:t>
            </a:r>
            <a:r>
              <a:rPr lang="en-US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GCT </a:t>
            </a:r>
            <a:r>
              <a:rPr lang="ru-RU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тиристоры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418" y="6597521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itchFamily="34" charset="0"/>
              </a:rPr>
              <a:t>Силовая  электроника  :  учебник  для  вузов  /  Ю.К. Розанов, М.В. </a:t>
            </a:r>
            <a:r>
              <a:rPr lang="ru-RU" sz="1100" dirty="0" err="1" smtClean="0">
                <a:latin typeface="Arial" pitchFamily="34" charset="0"/>
              </a:rPr>
              <a:t>Рябчицкий</a:t>
            </a:r>
            <a:r>
              <a:rPr lang="ru-RU" sz="1100" dirty="0" smtClean="0">
                <a:latin typeface="Arial" pitchFamily="34" charset="0"/>
              </a:rPr>
              <a:t>,  А.А.  </a:t>
            </a:r>
            <a:r>
              <a:rPr lang="ru-RU" sz="1100" dirty="0" err="1" smtClean="0">
                <a:latin typeface="Arial" pitchFamily="34" charset="0"/>
              </a:rPr>
              <a:t>Кваснюк</a:t>
            </a:r>
            <a:r>
              <a:rPr lang="ru-RU" sz="1100" dirty="0" smtClean="0">
                <a:latin typeface="Arial" pitchFamily="34" charset="0"/>
              </a:rPr>
              <a:t>.</a:t>
            </a:r>
            <a:endParaRPr lang="ru-RU" sz="1100" dirty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2224" y="1322917"/>
            <a:ext cx="6548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входного и выходных сигналов</a:t>
            </a:r>
            <a:r>
              <a:rPr lang="en-US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нагрузка: активная</a:t>
            </a:r>
            <a:r>
              <a:rPr lang="en-US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6266" y="3387863"/>
            <a:ext cx="1371600" cy="647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765" y="1141899"/>
            <a:ext cx="4005903" cy="1906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4862" y="1834468"/>
            <a:ext cx="5123309" cy="4614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3825" y="574736"/>
            <a:ext cx="5669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Однофазная однополупериодная схема выпрямления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556"/>
            <a:ext cx="2496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[7] Muhammad H. Rashid. Power electronics handbook.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2900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23</a:t>
            </a:fld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0318" y="3794213"/>
            <a:ext cx="1571625" cy="638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358" y="994519"/>
            <a:ext cx="3476625" cy="2571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62224" y="1322917"/>
            <a:ext cx="6548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входного и выходных сигналов</a:t>
            </a:r>
            <a:r>
              <a:rPr lang="en-US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нагрузка: активная</a:t>
            </a:r>
            <a:r>
              <a:rPr lang="en-US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3825" y="574736"/>
            <a:ext cx="5642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Однофазная двухполупериодная схема выпрямления 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6464" y="1857990"/>
            <a:ext cx="5587278" cy="451062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6642556"/>
            <a:ext cx="2496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[7] Muhammad H. Rashid. Power electronics handbook.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435" y="1040685"/>
            <a:ext cx="4114800" cy="2295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1534" y="1670614"/>
            <a:ext cx="5332002" cy="4707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1501" y="3705211"/>
            <a:ext cx="1571625" cy="63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2224" y="1322917"/>
            <a:ext cx="6548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входного и выходных сигналов</a:t>
            </a:r>
            <a:r>
              <a:rPr lang="en-US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нагрузка: активная</a:t>
            </a:r>
            <a:r>
              <a:rPr lang="en-US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3825" y="574736"/>
            <a:ext cx="4642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Однофазная мостовая схема выпрямления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42556"/>
            <a:ext cx="2496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[7] Muhammad H. Rashid. Power electronics handbook.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25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642556"/>
            <a:ext cx="2496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[7] Muhammad H. Rashid. Power electronics handbook.</a:t>
            </a:r>
            <a:endParaRPr lang="ru-RU" sz="8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81423" y="1658279"/>
            <a:ext cx="12012254" cy="4362450"/>
            <a:chOff x="81423" y="1658279"/>
            <a:chExt cx="12012254" cy="436245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23" y="1658279"/>
              <a:ext cx="9925050" cy="43624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95928" y="2491339"/>
              <a:ext cx="3842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Пиковое повторяющееся обратное напряжение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95929" y="2808530"/>
              <a:ext cx="4097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2F5597"/>
                  </a:solidFill>
                </a:rPr>
                <a:t>Среднеквадратическое значение напряжения на входе со </a:t>
              </a:r>
            </a:p>
            <a:p>
              <a:r>
                <a:rPr lang="ru-RU" sz="1200" dirty="0">
                  <a:solidFill>
                    <a:srgbClr val="2F5597"/>
                  </a:solidFill>
                </a:rPr>
                <a:t> </a:t>
              </a:r>
              <a:r>
                <a:rPr lang="ru-RU" sz="1200" dirty="0" smtClean="0">
                  <a:solidFill>
                    <a:srgbClr val="2F5597"/>
                  </a:solidFill>
                </a:rPr>
                <a:t>                                                        стороны трансформатора</a:t>
              </a:r>
              <a:endParaRPr lang="ru-RU" sz="1200" dirty="0">
                <a:solidFill>
                  <a:srgbClr val="2F5597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5929" y="3131695"/>
              <a:ext cx="3264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Среднее значение прямого тока диода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95929" y="3394062"/>
              <a:ext cx="2701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2F5597"/>
                  </a:solidFill>
                </a:rPr>
                <a:t>Пиковый прямой повторяющийся ток</a:t>
              </a:r>
              <a:endParaRPr lang="ru-RU" sz="1200" dirty="0">
                <a:solidFill>
                  <a:srgbClr val="2F5597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5928" y="3657885"/>
              <a:ext cx="351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Среднеквадратическое значение тока на диоде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95929" y="3952616"/>
              <a:ext cx="3264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2F5597"/>
                  </a:solidFill>
                </a:rPr>
                <a:t>Коэффициент формы тока на диоде</a:t>
              </a:r>
              <a:endParaRPr lang="ru-RU" sz="1200" dirty="0">
                <a:solidFill>
                  <a:srgbClr val="2F5597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5929" y="4190286"/>
              <a:ext cx="3264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Коэффициент выпрямления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5929" y="4464502"/>
              <a:ext cx="3264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2F5597"/>
                  </a:solidFill>
                </a:rPr>
                <a:t>Коэффициент формы</a:t>
              </a:r>
              <a:endParaRPr lang="ru-RU" sz="1200" dirty="0">
                <a:solidFill>
                  <a:srgbClr val="2F5597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95929" y="4744500"/>
              <a:ext cx="3264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Коэффициент пульсации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95929" y="5016270"/>
              <a:ext cx="351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2F5597"/>
                  </a:solidFill>
                </a:rPr>
                <a:t>Мощность первичной обмотки трансформатора </a:t>
              </a:r>
              <a:endParaRPr lang="ru-RU" sz="1200" dirty="0">
                <a:solidFill>
                  <a:srgbClr val="2F5597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95929" y="5294988"/>
              <a:ext cx="351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Мощность вторичной обмотки трансформатора 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95929" y="5565039"/>
              <a:ext cx="38421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2F5597"/>
                  </a:solidFill>
                </a:rPr>
                <a:t>Выходная пульсирующая частота основной гармоники</a:t>
              </a:r>
              <a:endParaRPr lang="ru-RU" sz="1200" dirty="0">
                <a:solidFill>
                  <a:srgbClr val="2F5597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04505" y="1794865"/>
              <a:ext cx="15082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2F55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Однофазная однополупериодная схема </a:t>
              </a:r>
              <a:endParaRPr lang="ru-RU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08560" y="1786796"/>
              <a:ext cx="15082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2F55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Однофазная двухполупериодная схема </a:t>
              </a:r>
              <a:endParaRPr lang="ru-RU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2615" y="1817013"/>
              <a:ext cx="1508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rgbClr val="2F55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Однофазная мостовая схема </a:t>
              </a:r>
              <a:endParaRPr lang="ru-RU" sz="1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6884" y="5347059"/>
            <a:ext cx="3695700" cy="781050"/>
          </a:xfrm>
          <a:prstGeom prst="rect">
            <a:avLst/>
          </a:prstGeom>
        </p:spPr>
      </p:pic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579" y="1344673"/>
            <a:ext cx="5667375" cy="206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3718" y="1749363"/>
            <a:ext cx="5411542" cy="4847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0121" y="4381559"/>
            <a:ext cx="3695700" cy="781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3699" y="6214793"/>
            <a:ext cx="1181100" cy="3143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1254" y="574839"/>
            <a:ext cx="8660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1) 3-х фазный однополупериодный выпрямитель (схема </a:t>
            </a:r>
            <a:r>
              <a:rPr lang="ru-RU" sz="1600" b="1" dirty="0" err="1" smtClean="0">
                <a:solidFill>
                  <a:srgbClr val="2F5597"/>
                </a:solidFill>
                <a:latin typeface="Arial" charset="0"/>
              </a:rPr>
              <a:t>Миткевича</a:t>
            </a:r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) 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68679" y="3546256"/>
            <a:ext cx="3038475" cy="7429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4603533"/>
            <a:ext cx="280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Среднеквадратичное  напряжение на выходе 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99491"/>
            <a:ext cx="2994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Среднее напряжение на выходе 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533698"/>
            <a:ext cx="280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Среднеквадратичный ток на вторичных обмотках </a:t>
            </a:r>
            <a:r>
              <a:rPr lang="ru-RU" sz="1200" b="1" dirty="0" err="1" smtClean="0">
                <a:solidFill>
                  <a:srgbClr val="2F5597"/>
                </a:solidFill>
                <a:latin typeface="Arial" charset="0"/>
              </a:rPr>
              <a:t>тр-ра</a:t>
            </a:r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 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4207" y="6227379"/>
            <a:ext cx="819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5597"/>
                </a:solidFill>
                <a:latin typeface="Arial" charset="0"/>
              </a:rPr>
              <a:t>где</a:t>
            </a:r>
            <a:endParaRPr lang="ru-RU" sz="1200" b="1" dirty="0">
              <a:solidFill>
                <a:srgbClr val="2F5597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26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05889" y="1255323"/>
            <a:ext cx="538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напряжения и тока </a:t>
            </a:r>
            <a:r>
              <a:rPr lang="en-US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 - активная</a:t>
            </a:r>
            <a:r>
              <a:rPr lang="en-US" sz="1600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27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65245" y="2106009"/>
            <a:ext cx="9188790" cy="339615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1253" y="1040891"/>
            <a:ext cx="3550082" cy="3238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1253" y="574839"/>
            <a:ext cx="10322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2) 3-х фазный выпрямитель с соединением обмоток трансформатора в зиг-</a:t>
            </a:r>
            <a:r>
              <a:rPr lang="ru-RU" b="1" dirty="0" err="1" smtClean="0">
                <a:solidFill>
                  <a:srgbClr val="2F5597"/>
                </a:solidFill>
                <a:latin typeface="Arial" charset="0"/>
              </a:rPr>
              <a:t>заг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4571" y="1434615"/>
            <a:ext cx="6796253" cy="5047942"/>
          </a:xfrm>
          <a:prstGeom prst="rect">
            <a:avLst/>
          </a:prstGeom>
        </p:spPr>
      </p:pic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28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9975" y="1128801"/>
            <a:ext cx="4495472" cy="6116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1253" y="574839"/>
            <a:ext cx="10056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3) 3-х фазный выпрямитель двойной звезды с межфазным трансформатором 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225" y="878204"/>
            <a:ext cx="5119758" cy="2322995"/>
          </a:xfrm>
          <a:prstGeom prst="rect">
            <a:avLst/>
          </a:prstGeom>
        </p:spPr>
      </p:pic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4452" y="1761279"/>
            <a:ext cx="5875891" cy="4421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340" y="3038167"/>
            <a:ext cx="2562225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3577" y="3722429"/>
            <a:ext cx="2981325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4514" y="5361162"/>
            <a:ext cx="3219450" cy="714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91" y="6234112"/>
            <a:ext cx="1581150" cy="304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4515" y="4511466"/>
            <a:ext cx="3048000" cy="7334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3266" y="527804"/>
            <a:ext cx="7264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4) 3-х фазный мостовой выпрямитель (схема Ларионова)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5889" y="1255323"/>
            <a:ext cx="538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напряжения и тока </a:t>
            </a:r>
            <a:r>
              <a:rPr lang="en-US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 - активная</a:t>
            </a:r>
            <a:r>
              <a:rPr lang="en-US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81195" y="108787"/>
            <a:ext cx="434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Нег</a:t>
            </a:r>
            <a:r>
              <a:rPr lang="kk-KZ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ізгі ұғымдар мен анықтамалар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0737" y="466725"/>
            <a:ext cx="8010525" cy="5924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642556"/>
            <a:ext cx="53523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itchFamily="34" charset="0"/>
              </a:rPr>
              <a:t>Силовая  электроника  :  учебник  для  вузов  /  Ю.К. Розанов, М.В. </a:t>
            </a:r>
            <a:r>
              <a:rPr lang="ru-RU" sz="800" dirty="0" err="1" smtClean="0">
                <a:latin typeface="Arial" pitchFamily="34" charset="0"/>
              </a:rPr>
              <a:t>Рябчицкий</a:t>
            </a:r>
            <a:r>
              <a:rPr lang="ru-RU" sz="800" dirty="0" smtClean="0">
                <a:latin typeface="Arial" pitchFamily="34" charset="0"/>
              </a:rPr>
              <a:t>,  А.А.  </a:t>
            </a:r>
            <a:r>
              <a:rPr lang="ru-RU" sz="800" dirty="0" err="1" smtClean="0">
                <a:latin typeface="Arial" pitchFamily="34" charset="0"/>
              </a:rPr>
              <a:t>Кваснюк</a:t>
            </a:r>
            <a:r>
              <a:rPr lang="ru-RU" sz="800" dirty="0" smtClean="0">
                <a:latin typeface="Arial" pitchFamily="34" charset="0"/>
              </a:rPr>
              <a:t>.</a:t>
            </a:r>
            <a:endParaRPr lang="ru-RU" sz="800" dirty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4434" y="485794"/>
            <a:ext cx="4125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Түрлендіргіштердің классификациясы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9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972" y="1272609"/>
            <a:ext cx="11125200" cy="4752975"/>
          </a:xfrm>
          <a:prstGeom prst="rect">
            <a:avLst/>
          </a:prstGeom>
        </p:spPr>
      </p:pic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79384" y="2225868"/>
            <a:ext cx="384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Пиковое повторяющееся обратное напряжение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9385" y="2474235"/>
            <a:ext cx="409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Среднеквадратическое значение напряжения на входе </a:t>
            </a:r>
          </a:p>
          <a:p>
            <a:r>
              <a:rPr lang="ru-RU" sz="1200" dirty="0" smtClean="0">
                <a:solidFill>
                  <a:srgbClr val="2F5597"/>
                </a:solidFill>
              </a:rPr>
              <a:t>со стороны трансформатора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9385" y="2866224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Среднее значение прямого тока диода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9385" y="3137900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Пиковый прямой повторяющийся ток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9384" y="3432500"/>
            <a:ext cx="3510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Среднеквадратическое значение тока на диоде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9385" y="3736410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Коэффициент формы тока на диоде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9385" y="4013409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Коэффициент выпрямления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9385" y="4314878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Коэффициент формы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9385" y="4616347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Коэффициент пульсации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79384" y="4906519"/>
            <a:ext cx="3510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Мощность первичной обмотки трансформатора 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9384" y="5201250"/>
            <a:ext cx="3510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Мощность вторичной обмотки трансформатора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9385" y="5535803"/>
            <a:ext cx="384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Выходная пульсирующая частота основной гармоники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6506" y="1381085"/>
            <a:ext cx="1030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2F5597"/>
                </a:solidFill>
                <a:latin typeface="Arial" charset="0"/>
              </a:rPr>
              <a:t>3-х фазный однополупериодный</a:t>
            </a:r>
            <a:endParaRPr lang="ru-RU" sz="1000" dirty="0">
              <a:solidFill>
                <a:srgbClr val="2F559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65572" y="1319503"/>
            <a:ext cx="1374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2F5597"/>
                </a:solidFill>
                <a:latin typeface="Arial" charset="0"/>
              </a:rPr>
              <a:t>3-х фазный выпрямитель двойной звезды с межфазным трансформатором </a:t>
            </a:r>
            <a:endParaRPr lang="ru-RU" sz="1000" dirty="0">
              <a:solidFill>
                <a:srgbClr val="2F5597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48769" y="1484053"/>
            <a:ext cx="1130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2F5597"/>
                </a:solidFill>
                <a:latin typeface="Arial" charset="0"/>
              </a:rPr>
              <a:t>3-х фазный мостовой выпрямитель</a:t>
            </a:r>
            <a:endParaRPr lang="ru-RU" sz="1000" dirty="0">
              <a:solidFill>
                <a:srgbClr val="2F559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2166" y="441184"/>
            <a:ext cx="3097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Многофазные </a:t>
            </a:r>
            <a:r>
              <a:rPr lang="ru-RU" sz="16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выпрямители</a:t>
            </a:r>
            <a:endParaRPr lang="ru-RU" sz="16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58256" y="1496962"/>
            <a:ext cx="4667250" cy="3009900"/>
            <a:chOff x="769765" y="671052"/>
            <a:chExt cx="4667250" cy="30099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9765" y="671052"/>
              <a:ext cx="4667250" cy="27432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5307" y="3414252"/>
              <a:ext cx="1695450" cy="2667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120" y="2239297"/>
            <a:ext cx="5257800" cy="25812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9742" y="969073"/>
            <a:ext cx="8650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1) 6-ти фазный однополупериодный выпрямитель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736" y="1388806"/>
            <a:ext cx="6538139" cy="42057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8605" y="873794"/>
            <a:ext cx="865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1) 6-ти фазный мостовой выпрямитель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2166" y="441184"/>
            <a:ext cx="3097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Многофазные </a:t>
            </a:r>
            <a:r>
              <a:rPr lang="ru-RU" sz="16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выпрямители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455" y="1454098"/>
            <a:ext cx="5105400" cy="3000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1628" y="1949398"/>
            <a:ext cx="5210175" cy="2505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5602" y="875059"/>
            <a:ext cx="865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  <a:latin typeface="Arial" charset="0"/>
              </a:rPr>
              <a:t>1) 6-ти фазный параллельно-мостовой выпрямитель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2166" y="441184"/>
            <a:ext cx="3097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Многофазные </a:t>
            </a:r>
            <a:r>
              <a:rPr lang="ru-RU" sz="16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выпрямители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1" y="1557338"/>
            <a:ext cx="11319542" cy="4809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28545" y="2734544"/>
            <a:ext cx="384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Пиковое повторяющееся обратное напряжение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8546" y="2982917"/>
            <a:ext cx="409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Среднеквадратическое значение напряжения на входе </a:t>
            </a:r>
          </a:p>
          <a:p>
            <a:r>
              <a:rPr lang="ru-RU" sz="1200" dirty="0" smtClean="0">
                <a:solidFill>
                  <a:srgbClr val="2F5597"/>
                </a:solidFill>
              </a:rPr>
              <a:t>со стороны трансформатора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8546" y="3365068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Среднее значение прямого тока диода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8546" y="3646576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Пиковый прямой повторяющийся ток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8545" y="3931344"/>
            <a:ext cx="3510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Среднеквадратическое значение тока на диоде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8546" y="4205758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Коэффициент формы тока на диоде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8546" y="4492589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Коэффициент выпрямления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8546" y="4764562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Коэффициент формы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2610" y="5055947"/>
            <a:ext cx="326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Коэффициент пульсации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8545" y="5336539"/>
            <a:ext cx="3510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Мощность первичной обмотки трансформатора 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8545" y="5621438"/>
            <a:ext cx="3510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Мощность вторичной обмотки трансформатора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8546" y="5926495"/>
            <a:ext cx="384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597"/>
                </a:solidFill>
              </a:rPr>
              <a:t>Выходная пульсирующая частота основной гармоники</a:t>
            </a:r>
            <a:endParaRPr lang="ru-RU" sz="1200" dirty="0">
              <a:solidFill>
                <a:srgbClr val="2F559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56901" y="1791441"/>
            <a:ext cx="1553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2F5597"/>
                </a:solidFill>
                <a:latin typeface="Arial" charset="0"/>
              </a:rPr>
              <a:t>6-ти фазный однополупериодный выпрямитель</a:t>
            </a:r>
            <a:endParaRPr lang="ru-RU" sz="1000" dirty="0">
              <a:solidFill>
                <a:srgbClr val="2F5597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9223" y="1791441"/>
            <a:ext cx="1374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2F5597"/>
                </a:solidFill>
                <a:latin typeface="Arial" charset="0"/>
              </a:rPr>
              <a:t>6-ти фазный мостовой выпрямитель</a:t>
            </a:r>
            <a:endParaRPr lang="ru-RU" sz="1000" dirty="0">
              <a:solidFill>
                <a:srgbClr val="2F559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91994" y="1776483"/>
            <a:ext cx="1130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2F5597"/>
                </a:solidFill>
                <a:latin typeface="Arial" charset="0"/>
              </a:rPr>
              <a:t>6-ти фазный параллельно-мостовой выпрямитель</a:t>
            </a:r>
            <a:endParaRPr lang="ru-RU" sz="1000" dirty="0">
              <a:solidFill>
                <a:srgbClr val="2F5597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596767"/>
            <a:ext cx="28777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Muhammad H. Rashid. Power electronics handbook</a:t>
            </a: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2166" y="441184"/>
            <a:ext cx="3097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Многофазные </a:t>
            </a:r>
            <a:r>
              <a:rPr lang="ru-RU" sz="16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выпрямители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72874" y="108787"/>
            <a:ext cx="511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Энергияны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</a:t>
            </a:r>
            <a:endParaRPr lang="ru-RU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59918" y="540454"/>
            <a:ext cx="323806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Преобразователи частоты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504" y="921150"/>
            <a:ext cx="5777329" cy="23333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01433" y="540454"/>
            <a:ext cx="18054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Выпрямители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66" y="921150"/>
            <a:ext cx="4997537" cy="28465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98320" y="3780324"/>
            <a:ext cx="42705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Инверторные сварочные аппараты</a:t>
            </a:r>
            <a:endParaRPr lang="ru-RU" dirty="0"/>
          </a:p>
        </p:txBody>
      </p:sp>
      <p:pic>
        <p:nvPicPr>
          <p:cNvPr id="1034" name="Picture 10" descr="Блок-схема сварочного аппарата инверторного тип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09" y="4210763"/>
            <a:ext cx="6792767" cy="24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7075" y="97423"/>
            <a:ext cx="815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</a:t>
            </a:r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 </a:t>
            </a:r>
            <a:r>
              <a:rPr lang="ru-RU" sz="1600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энергетикада</a:t>
            </a:r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электронды</a:t>
            </a:r>
            <a:r>
              <a:rPr lang="ru-RU" sz="16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түрлендіргіштердің қолданылуы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04056" y="10878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5406" y="756548"/>
            <a:ext cx="1074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2F5597"/>
                </a:solidFill>
              </a:rPr>
              <a:t>Келесі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сұрақтарға жауап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беріңіз:</a:t>
            </a:r>
            <a:endParaRPr lang="ru-RU" dirty="0" smtClean="0">
              <a:solidFill>
                <a:srgbClr val="2F559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706" y="5115094"/>
            <a:ext cx="5344447" cy="14674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2083" y="1166510"/>
            <a:ext cx="92403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1.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Электрондық ажыратқыштардың статикалық және динамикалық ток-кернеу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сипаттамаларының 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(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вольт-амперлік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сипаттамалары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)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принципті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айырмашылығы неде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2.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Қуат электронды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кілттерінің негізгі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түрлерін атаңыз және оларға қысқаша сипаттама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беріңіз</a:t>
            </a:r>
            <a:endParaRPr lang="ru-RU" sz="1400" dirty="0" smtClean="0">
              <a:solidFill>
                <a:srgbClr val="2F5597"/>
              </a:solidFill>
              <a:latin typeface="Arial" charset="0"/>
            </a:endParaRPr>
          </a:p>
          <a:p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сипаттамалары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.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3.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Биполярлы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және өрістік транзисторларды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басқарудың негізгі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айырмашылығы неде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4.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Тиристорды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қосудың негізгі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шарттарын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атаңыз.</a:t>
            </a:r>
            <a:endParaRPr lang="ru-RU" sz="1400" dirty="0" smtClean="0">
              <a:solidFill>
                <a:srgbClr val="2F5597"/>
              </a:solidFill>
              <a:latin typeface="Arial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5.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Оқшауланған қақпалы биполярлы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транзисторлардың артықшылықтары қандай?</a:t>
            </a:r>
            <a:endParaRPr lang="ru-RU" sz="1400" dirty="0" smtClean="0">
              <a:solidFill>
                <a:srgbClr val="2F5597"/>
              </a:solidFill>
              <a:latin typeface="Arial" charset="0"/>
            </a:endParaRPr>
          </a:p>
          <a:p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транзисторлардың басқа түрлерімен салыстырғанда?</a:t>
            </a:r>
            <a:endParaRPr lang="ru-RU" sz="1400" dirty="0" smtClean="0">
              <a:solidFill>
                <a:srgbClr val="2F5597"/>
              </a:solidFill>
              <a:latin typeface="Arial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6. 3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фазалы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жарты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толқынды түзеткіштің кемшіліктері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қандай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7. 3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фазалы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көпір түзеткіш сұлбасының артықшылықтары қандай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?</a:t>
            </a:r>
          </a:p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8.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Көпфазалы түзеткіштер қайда қолданылады?</a:t>
            </a:r>
            <a:endParaRPr lang="ru-RU" sz="1400" dirty="0" smtClean="0">
              <a:solidFill>
                <a:srgbClr val="2F5597"/>
              </a:solidFill>
              <a:latin typeface="Arial" charset="0"/>
            </a:endParaRPr>
          </a:p>
          <a:p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9.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Қай 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3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фазалы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түзеткіш сұлба ең жақсы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? </a:t>
            </a:r>
            <a:r>
              <a:rPr lang="ru-RU" sz="1400" dirty="0" err="1" smtClean="0">
                <a:solidFill>
                  <a:srgbClr val="2F5597"/>
                </a:solidFill>
                <a:latin typeface="Arial" charset="0"/>
              </a:rPr>
              <a:t>Неліктен</a:t>
            </a:r>
            <a:r>
              <a:rPr lang="ru-RU" sz="1400" dirty="0" smtClean="0">
                <a:solidFill>
                  <a:srgbClr val="2F5597"/>
                </a:solidFill>
                <a:latin typeface="Arial" charset="0"/>
              </a:rPr>
              <a:t>?</a:t>
            </a:r>
            <a:endParaRPr lang="ru-RU" sz="14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69765" y="1322451"/>
            <a:ext cx="3359189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По номинальной мощности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765" y="1928051"/>
            <a:ext cx="3172472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По рабочему напряжению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765" y="2533651"/>
            <a:ext cx="2220096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По рабочему току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765" y="3139251"/>
            <a:ext cx="1435842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По частоте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765" y="3750384"/>
            <a:ext cx="1745799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По числу фаз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765" y="4356278"/>
            <a:ext cx="3112390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По принципу исполнения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765" y="4961878"/>
            <a:ext cx="2955233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По способу коммутации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765" y="5567478"/>
            <a:ext cx="3309689" cy="369332"/>
          </a:xfrm>
          <a:prstGeom prst="rect">
            <a:avLst/>
          </a:prstGeom>
          <a:ln>
            <a:solidFill>
              <a:srgbClr val="2F5597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По способу регулирования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1458" y="1319987"/>
            <a:ext cx="454624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(малой, средней, большой мощности)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5268" y="1928051"/>
            <a:ext cx="404104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(низкого и высокого напряжения)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7488" y="2518283"/>
            <a:ext cx="318350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(малых и больших токов )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5960" y="3139251"/>
            <a:ext cx="460748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(низкочастотные и высокочастотные )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7400" y="3750384"/>
            <a:ext cx="509107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(однофазные, трехфазные, многофазные)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9215" y="4349963"/>
            <a:ext cx="452354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(многоячейковые и многоуровневые)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9977" y="4961878"/>
            <a:ext cx="77271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(с конденсаторной коммутацией, коммутацией </a:t>
            </a:r>
            <a:r>
              <a:rPr lang="en-US" dirty="0" smtClean="0">
                <a:solidFill>
                  <a:srgbClr val="2F5597"/>
                </a:solidFill>
                <a:effectLst/>
              </a:rPr>
              <a:t>LC </a:t>
            </a:r>
            <a:r>
              <a:rPr lang="ru-RU" dirty="0" smtClean="0">
                <a:solidFill>
                  <a:srgbClr val="2F5597"/>
                </a:solidFill>
                <a:effectLst/>
              </a:rPr>
              <a:t>контуром и др.)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5268" y="5572362"/>
            <a:ext cx="690105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ru-RU" dirty="0" smtClean="0">
                <a:solidFill>
                  <a:srgbClr val="2F5597"/>
                </a:solidFill>
                <a:effectLst/>
              </a:rPr>
              <a:t>(по входу, по выходу, изменением алгоритма управления)</a:t>
            </a:r>
            <a:endParaRPr lang="ru-RU" dirty="0">
              <a:solidFill>
                <a:srgbClr val="2F5597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81195" y="108787"/>
            <a:ext cx="434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Нег</a:t>
            </a:r>
            <a:r>
              <a:rPr lang="kk-KZ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ізгі ұғымдар мен анықтамалар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94434" y="485794"/>
            <a:ext cx="4125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Түрлендіргіштердің классификациясы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37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340" y="1341488"/>
            <a:ext cx="8567260" cy="38597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81195" y="108787"/>
            <a:ext cx="434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Нег</a:t>
            </a:r>
            <a:r>
              <a:rPr lang="kk-KZ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ізгі ұғымдар мен анықтамалар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0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6</a:t>
            </a:fld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1067144" y="924333"/>
            <a:ext cx="8989236" cy="4127390"/>
            <a:chOff x="1067144" y="924333"/>
            <a:chExt cx="8989236" cy="41273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023596" y="924333"/>
              <a:ext cx="4929811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Электронды</a:t>
              </a:r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аспаптардың компоненттері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93340" y="1555213"/>
              <a:ext cx="2931187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Пассивті</a:t>
              </a:r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компоненттері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65004" y="1557734"/>
              <a:ext cx="4091376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Жартылай</a:t>
              </a:r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өткізгіш компоненттері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93340" y="2174746"/>
              <a:ext cx="1918987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Резисторлар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93340" y="2794279"/>
              <a:ext cx="2350772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Конденсаторлар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93340" y="3413812"/>
              <a:ext cx="3655937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Индуктивтілік</a:t>
              </a:r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катушкалары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93340" y="4027084"/>
              <a:ext cx="3224344" cy="92333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Электронды</a:t>
              </a:r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аппаратураның трансформаторылары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78212" y="2780411"/>
              <a:ext cx="2183675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Транзисторлар</a:t>
              </a: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65002" y="3416519"/>
              <a:ext cx="1943224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Тиристорлар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63222" y="4047530"/>
              <a:ext cx="3520131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Оптоэлектронды</a:t>
              </a:r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аспаптар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981157" y="4682391"/>
              <a:ext cx="3842111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Интегралды</a:t>
              </a:r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микросхемалар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965004" y="2177267"/>
              <a:ext cx="3645550" cy="3693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1)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Жартылай</a:t>
              </a:r>
              <a:r>
                <a:rPr lang="ru-RU" b="1" dirty="0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ru-RU" b="1" dirty="0" err="1" smtClean="0">
                  <a:solidFill>
                    <a:srgbClr val="140CB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өткізгіш диодтар</a:t>
              </a:r>
              <a:endParaRPr lang="ru-RU" dirty="0"/>
            </a:p>
          </p:txBody>
        </p:sp>
        <p:cxnSp>
          <p:nvCxnSpPr>
            <p:cNvPr id="8" name="Соединительная линия уступом 7"/>
            <p:cNvCxnSpPr>
              <a:stCxn id="13" idx="1"/>
              <a:endCxn id="14" idx="0"/>
            </p:cNvCxnSpPr>
            <p:nvPr/>
          </p:nvCxnSpPr>
          <p:spPr>
            <a:xfrm rot="10800000" flipV="1">
              <a:off x="2758934" y="1108999"/>
              <a:ext cx="264662" cy="44621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Соединительная линия уступом 9"/>
            <p:cNvCxnSpPr>
              <a:stCxn id="13" idx="3"/>
            </p:cNvCxnSpPr>
            <p:nvPr/>
          </p:nvCxnSpPr>
          <p:spPr>
            <a:xfrm>
              <a:off x="7953407" y="1108999"/>
              <a:ext cx="250067" cy="43241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оединительная линия уступом 11"/>
            <p:cNvCxnSpPr>
              <a:stCxn id="14" idx="1"/>
              <a:endCxn id="22" idx="1"/>
            </p:cNvCxnSpPr>
            <p:nvPr/>
          </p:nvCxnSpPr>
          <p:spPr>
            <a:xfrm rot="10800000" flipV="1">
              <a:off x="1293340" y="1739879"/>
              <a:ext cx="1588" cy="2748870"/>
            </a:xfrm>
            <a:prstGeom prst="bentConnector3">
              <a:avLst>
                <a:gd name="adj1" fmla="val 1439546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endCxn id="17" idx="1"/>
            </p:cNvCxnSpPr>
            <p:nvPr/>
          </p:nvCxnSpPr>
          <p:spPr>
            <a:xfrm>
              <a:off x="1070919" y="2356022"/>
              <a:ext cx="222421" cy="3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1067144" y="2982379"/>
              <a:ext cx="222421" cy="3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1077269" y="3620343"/>
              <a:ext cx="222421" cy="3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ная линия уступом 34"/>
            <p:cNvCxnSpPr>
              <a:stCxn id="15" idx="1"/>
              <a:endCxn id="28" idx="1"/>
            </p:cNvCxnSpPr>
            <p:nvPr/>
          </p:nvCxnSpPr>
          <p:spPr>
            <a:xfrm rot="10800000" flipH="1" flipV="1">
              <a:off x="5965003" y="1742399"/>
              <a:ext cx="16153" cy="3124657"/>
            </a:xfrm>
            <a:prstGeom prst="bentConnector3">
              <a:avLst>
                <a:gd name="adj1" fmla="val -141521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5726906" y="2963282"/>
              <a:ext cx="238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5726906" y="3599894"/>
              <a:ext cx="238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5726906" y="4219018"/>
              <a:ext cx="238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5726906" y="2352266"/>
              <a:ext cx="2380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3881195" y="108787"/>
            <a:ext cx="434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Нег</a:t>
            </a:r>
            <a:r>
              <a:rPr lang="kk-KZ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ізгі ұғымдар мен анықтамалар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6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553517" y="2191317"/>
            <a:ext cx="1419368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</a:rPr>
              <a:t>pin </a:t>
            </a:r>
            <a:r>
              <a:rPr lang="ru-RU" b="1" dirty="0" smtClean="0">
                <a:solidFill>
                  <a:srgbClr val="2F5597"/>
                </a:solidFill>
              </a:rPr>
              <a:t>диод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1079" y="17410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0217" y="779150"/>
            <a:ext cx="2513012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2F5597"/>
                </a:solidFill>
              </a:rPr>
              <a:t>Диодтардың түрлері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1205" y="1432499"/>
            <a:ext cx="201168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Выпрямительный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2279" y="3708953"/>
            <a:ext cx="1580606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Импульсный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7104" y="2950136"/>
            <a:ext cx="1580606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Туннельный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2279" y="4467771"/>
            <a:ext cx="1580606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Стабилитрон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7104" y="2191318"/>
            <a:ext cx="1175657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Варикап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2645" y="5985405"/>
            <a:ext cx="192024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Диоды Ганна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2645" y="2950135"/>
            <a:ext cx="192024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Диоды </a:t>
            </a:r>
            <a:r>
              <a:rPr lang="ru-RU" b="1" dirty="0" err="1" smtClean="0">
                <a:solidFill>
                  <a:srgbClr val="2F5597"/>
                </a:solidFill>
              </a:rPr>
              <a:t>Шоттки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7104" y="4467772"/>
            <a:ext cx="192024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2F5597"/>
                </a:solidFill>
              </a:rPr>
              <a:t>Магнтодиоды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7104" y="1432500"/>
            <a:ext cx="2654289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Сверхвысокочастотные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24752" y="5226589"/>
            <a:ext cx="1348133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2F5597"/>
                </a:solidFill>
              </a:rPr>
              <a:t>Стабисторы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07104" y="3708954"/>
            <a:ext cx="1550868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Обращенный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07104" y="5226590"/>
            <a:ext cx="192024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Светодиоды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07104" y="5985406"/>
            <a:ext cx="192024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Фотодиоды</a:t>
            </a:r>
            <a:endParaRPr lang="ru-RU" b="1" dirty="0">
              <a:solidFill>
                <a:srgbClr val="2F5597"/>
              </a:solidFill>
            </a:endParaRPr>
          </a:p>
        </p:txBody>
      </p:sp>
      <p:cxnSp>
        <p:nvCxnSpPr>
          <p:cNvPr id="89" name="Прямая со стрелкой 88"/>
          <p:cNvCxnSpPr>
            <a:stCxn id="13" idx="3"/>
            <a:endCxn id="17" idx="1"/>
          </p:cNvCxnSpPr>
          <p:nvPr/>
        </p:nvCxnSpPr>
        <p:spPr>
          <a:xfrm>
            <a:off x="3972885" y="1617165"/>
            <a:ext cx="2234219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975159" y="2356419"/>
            <a:ext cx="2234219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5" idx="3"/>
            <a:endCxn id="19" idx="1"/>
          </p:cNvCxnSpPr>
          <p:nvPr/>
        </p:nvCxnSpPr>
        <p:spPr>
          <a:xfrm>
            <a:off x="3972885" y="3134801"/>
            <a:ext cx="2234219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14" idx="3"/>
            <a:endCxn id="93" idx="1"/>
          </p:cNvCxnSpPr>
          <p:nvPr/>
        </p:nvCxnSpPr>
        <p:spPr>
          <a:xfrm>
            <a:off x="3972885" y="3893619"/>
            <a:ext cx="2234219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20" idx="3"/>
            <a:endCxn id="16" idx="1"/>
          </p:cNvCxnSpPr>
          <p:nvPr/>
        </p:nvCxnSpPr>
        <p:spPr>
          <a:xfrm>
            <a:off x="3972885" y="4652437"/>
            <a:ext cx="2234219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82" idx="3"/>
            <a:endCxn id="86" idx="1"/>
          </p:cNvCxnSpPr>
          <p:nvPr/>
        </p:nvCxnSpPr>
        <p:spPr>
          <a:xfrm>
            <a:off x="3972885" y="5411255"/>
            <a:ext cx="2234219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22" idx="3"/>
            <a:endCxn id="87" idx="1"/>
          </p:cNvCxnSpPr>
          <p:nvPr/>
        </p:nvCxnSpPr>
        <p:spPr>
          <a:xfrm>
            <a:off x="3972885" y="6170071"/>
            <a:ext cx="2234219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12" idx="2"/>
          </p:cNvCxnSpPr>
          <p:nvPr/>
        </p:nvCxnSpPr>
        <p:spPr>
          <a:xfrm rot="5400000">
            <a:off x="2509747" y="3665458"/>
            <a:ext cx="50339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058" y="718322"/>
            <a:ext cx="2726886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Выпрямительные диоды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439" y="1396544"/>
            <a:ext cx="201168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Малой мощности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2" y="2271122"/>
            <a:ext cx="2214236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Средней мощности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087" y="3091108"/>
            <a:ext cx="201168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Силовые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274" y="1823470"/>
            <a:ext cx="1335786" cy="26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678" y="2739935"/>
            <a:ext cx="1802156" cy="23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540729"/>
            <a:ext cx="3206708" cy="24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Группа 34"/>
          <p:cNvGrpSpPr/>
          <p:nvPr/>
        </p:nvGrpSpPr>
        <p:grpSpPr>
          <a:xfrm>
            <a:off x="208070" y="4145924"/>
            <a:ext cx="2756826" cy="1896527"/>
            <a:chOff x="6079525" y="4642385"/>
            <a:chExt cx="2756826" cy="1896527"/>
          </a:xfrm>
        </p:grpSpPr>
        <p:sp>
          <p:nvSpPr>
            <p:cNvPr id="26" name="TextBox 25"/>
            <p:cNvSpPr txBox="1"/>
            <p:nvPr/>
          </p:nvSpPr>
          <p:spPr>
            <a:xfrm>
              <a:off x="6079525" y="4642385"/>
              <a:ext cx="2504302" cy="38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F5597"/>
                  </a:solidFill>
                </a:rPr>
                <a:t>Основные параметры:</a:t>
              </a:r>
              <a:endParaRPr lang="ru-RU" dirty="0">
                <a:solidFill>
                  <a:srgbClr val="2F5597"/>
                </a:solidFill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6259035" y="5022526"/>
              <a:ext cx="2282605" cy="1371664"/>
              <a:chOff x="6259035" y="5022526"/>
              <a:chExt cx="2282605" cy="1371664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59035" y="5022526"/>
                <a:ext cx="849814" cy="302283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59035" y="5324339"/>
                <a:ext cx="655538" cy="350945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59035" y="5734146"/>
                <a:ext cx="572610" cy="31293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59035" y="6087849"/>
                <a:ext cx="676504" cy="306341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49463" y="5030317"/>
                <a:ext cx="692177" cy="294022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18783" y="5469155"/>
                <a:ext cx="553536" cy="264991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18783" y="5977977"/>
                <a:ext cx="517717" cy="282391"/>
              </a:xfrm>
              <a:prstGeom prst="rect">
                <a:avLst/>
              </a:prstGeom>
            </p:spPr>
          </p:pic>
        </p:grpSp>
        <p:sp>
          <p:nvSpPr>
            <p:cNvPr id="34" name="Прямоугольник 33"/>
            <p:cNvSpPr/>
            <p:nvPr/>
          </p:nvSpPr>
          <p:spPr>
            <a:xfrm>
              <a:off x="6079525" y="4725824"/>
              <a:ext cx="2756826" cy="18130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7" name="Соединительная линия уступом 46"/>
          <p:cNvCxnSpPr>
            <a:stCxn id="7" idx="1"/>
            <a:endCxn id="10" idx="1"/>
          </p:cNvCxnSpPr>
          <p:nvPr/>
        </p:nvCxnSpPr>
        <p:spPr>
          <a:xfrm rot="10800000" flipH="1" flipV="1">
            <a:off x="453438" y="1581210"/>
            <a:ext cx="40943" cy="874578"/>
          </a:xfrm>
          <a:prstGeom prst="bentConnector3">
            <a:avLst>
              <a:gd name="adj1" fmla="val -5583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10" idx="1"/>
            <a:endCxn id="11" idx="1"/>
          </p:cNvCxnSpPr>
          <p:nvPr/>
        </p:nvCxnSpPr>
        <p:spPr>
          <a:xfrm rot="10800000" flipV="1">
            <a:off x="467088" y="2455788"/>
            <a:ext cx="27295" cy="819986"/>
          </a:xfrm>
          <a:prstGeom prst="bentConnector3">
            <a:avLst>
              <a:gd name="adj1" fmla="val 9375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6" idx="1"/>
            <a:endCxn id="7" idx="1"/>
          </p:cNvCxnSpPr>
          <p:nvPr/>
        </p:nvCxnSpPr>
        <p:spPr>
          <a:xfrm rot="10800000" flipH="1" flipV="1">
            <a:off x="435057" y="902988"/>
            <a:ext cx="18381" cy="678222"/>
          </a:xfrm>
          <a:prstGeom prst="bentConnector3">
            <a:avLst>
              <a:gd name="adj1" fmla="val -10577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540853" y="651260"/>
            <a:ext cx="144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Диоды Д171</a:t>
            </a:r>
          </a:p>
        </p:txBody>
      </p:sp>
      <p:pic>
        <p:nvPicPr>
          <p:cNvPr id="12290" name="Picture 2" descr="ÐÐ¸Ð¾Ð´ Ð171 Ð¿Ð¾Ð»ÑÑÐ½Ð¾ÑÑÑ"/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162" y="1045758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 descr="Ð Ð°Ð·Ð¼ÐµÑÑ Ð´Ð¸Ð¾Ð´Ð¾Ð² Ð171"/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19144" y="963873"/>
            <a:ext cx="4476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52884" y="3201538"/>
            <a:ext cx="8739116" cy="10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95842" y="4406237"/>
            <a:ext cx="76390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4161079" y="17410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8416" y="345579"/>
            <a:ext cx="4376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Виды диодов, их характеристики и параметры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35058" y="718322"/>
            <a:ext cx="2726886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Выпрямительные диоды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439" y="1396544"/>
            <a:ext cx="201168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Малой мощности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2" y="2271122"/>
            <a:ext cx="2214236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Средней мощности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087" y="3091108"/>
            <a:ext cx="2011680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Силовые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274" y="1823470"/>
            <a:ext cx="1335786" cy="26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678" y="2739935"/>
            <a:ext cx="1802156" cy="23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540729"/>
            <a:ext cx="3206708" cy="24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34"/>
          <p:cNvGrpSpPr/>
          <p:nvPr/>
        </p:nvGrpSpPr>
        <p:grpSpPr>
          <a:xfrm>
            <a:off x="208070" y="4145924"/>
            <a:ext cx="2756826" cy="1896527"/>
            <a:chOff x="6079525" y="4642385"/>
            <a:chExt cx="2756826" cy="1896527"/>
          </a:xfrm>
        </p:grpSpPr>
        <p:sp>
          <p:nvSpPr>
            <p:cNvPr id="26" name="TextBox 25"/>
            <p:cNvSpPr txBox="1"/>
            <p:nvPr/>
          </p:nvSpPr>
          <p:spPr>
            <a:xfrm>
              <a:off x="6079525" y="4642385"/>
              <a:ext cx="2504302" cy="38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F5597"/>
                  </a:solidFill>
                </a:rPr>
                <a:t>Основные параметры:</a:t>
              </a:r>
              <a:endParaRPr lang="ru-RU" dirty="0">
                <a:solidFill>
                  <a:srgbClr val="2F5597"/>
                </a:solidFill>
              </a:endParaRPr>
            </a:p>
          </p:txBody>
        </p:sp>
        <p:grpSp>
          <p:nvGrpSpPr>
            <p:cNvPr id="9" name="Группа 32"/>
            <p:cNvGrpSpPr/>
            <p:nvPr/>
          </p:nvGrpSpPr>
          <p:grpSpPr>
            <a:xfrm>
              <a:off x="6259035" y="5022526"/>
              <a:ext cx="2282605" cy="1371664"/>
              <a:chOff x="6259035" y="5022526"/>
              <a:chExt cx="2282605" cy="1371664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59035" y="5022526"/>
                <a:ext cx="849814" cy="302283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59035" y="5324339"/>
                <a:ext cx="655538" cy="350945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59035" y="5734146"/>
                <a:ext cx="572610" cy="31293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59035" y="6087849"/>
                <a:ext cx="676504" cy="306341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49463" y="5030317"/>
                <a:ext cx="692177" cy="294022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18783" y="5469155"/>
                <a:ext cx="553536" cy="264991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18783" y="5977977"/>
                <a:ext cx="517717" cy="282391"/>
              </a:xfrm>
              <a:prstGeom prst="rect">
                <a:avLst/>
              </a:prstGeom>
            </p:spPr>
          </p:pic>
        </p:grpSp>
        <p:sp>
          <p:nvSpPr>
            <p:cNvPr id="34" name="Прямоугольник 33"/>
            <p:cNvSpPr/>
            <p:nvPr/>
          </p:nvSpPr>
          <p:spPr>
            <a:xfrm>
              <a:off x="6079525" y="4725824"/>
              <a:ext cx="2756826" cy="18130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7" name="Соединительная линия уступом 46"/>
          <p:cNvCxnSpPr>
            <a:stCxn id="7" idx="1"/>
            <a:endCxn id="10" idx="1"/>
          </p:cNvCxnSpPr>
          <p:nvPr/>
        </p:nvCxnSpPr>
        <p:spPr>
          <a:xfrm rot="10800000" flipH="1" flipV="1">
            <a:off x="453438" y="1581210"/>
            <a:ext cx="40943" cy="874578"/>
          </a:xfrm>
          <a:prstGeom prst="bentConnector3">
            <a:avLst>
              <a:gd name="adj1" fmla="val -5583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10" idx="1"/>
            <a:endCxn id="11" idx="1"/>
          </p:cNvCxnSpPr>
          <p:nvPr/>
        </p:nvCxnSpPr>
        <p:spPr>
          <a:xfrm rot="10800000" flipV="1">
            <a:off x="467088" y="2455788"/>
            <a:ext cx="27295" cy="819986"/>
          </a:xfrm>
          <a:prstGeom prst="bentConnector3">
            <a:avLst>
              <a:gd name="adj1" fmla="val 9375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6" idx="1"/>
            <a:endCxn id="7" idx="1"/>
          </p:cNvCxnSpPr>
          <p:nvPr/>
        </p:nvCxnSpPr>
        <p:spPr>
          <a:xfrm rot="10800000" flipH="1" flipV="1">
            <a:off x="435057" y="902988"/>
            <a:ext cx="18381" cy="678222"/>
          </a:xfrm>
          <a:prstGeom prst="bentConnector3">
            <a:avLst>
              <a:gd name="adj1" fmla="val -10577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540853" y="651260"/>
            <a:ext cx="144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Диоды Д171</a:t>
            </a:r>
          </a:p>
        </p:txBody>
      </p:sp>
      <p:pic>
        <p:nvPicPr>
          <p:cNvPr id="12290" name="Picture 2" descr="ÐÐ¸Ð¾Ð´ Ð171 Ð¿Ð¾Ð»ÑÑÐ½Ð¾ÑÑÑ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1162" y="1045758"/>
            <a:ext cx="2000250" cy="2143125"/>
          </a:xfrm>
          <a:prstGeom prst="rect">
            <a:avLst/>
          </a:prstGeom>
          <a:noFill/>
        </p:spPr>
      </p:pic>
      <p:pic>
        <p:nvPicPr>
          <p:cNvPr id="12292" name="Picture 4" descr="Ð Ð°Ð·Ð¼ÐµÑÑ Ð´Ð¸Ð¾Ð´Ð¾Ð² Ð171"/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19144" y="963873"/>
            <a:ext cx="4476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52884" y="3201538"/>
            <a:ext cx="8739116" cy="10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95842" y="4406237"/>
            <a:ext cx="76390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50514" y="2279317"/>
            <a:ext cx="6488662" cy="371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5326" y="2290478"/>
            <a:ext cx="3562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Прямоугольник 35"/>
          <p:cNvSpPr/>
          <p:nvPr/>
        </p:nvSpPr>
        <p:spPr>
          <a:xfrm>
            <a:off x="4161079" y="43471"/>
            <a:ext cx="353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Күштік электронды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кілттер</a:t>
            </a:r>
            <a:endParaRPr lang="ru-RU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1254</Words>
  <Application>Microsoft Office PowerPoint</Application>
  <PresentationFormat>Произвольный</PresentationFormat>
  <Paragraphs>303</Paragraphs>
  <Slides>36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Пән: Заманауи электр энергетикасы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112</cp:revision>
  <dcterms:created xsi:type="dcterms:W3CDTF">2018-10-03T09:58:56Z</dcterms:created>
  <dcterms:modified xsi:type="dcterms:W3CDTF">2025-11-11T09:42:22Z</dcterms:modified>
</cp:coreProperties>
</file>