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20"/>
  </p:notesMasterIdLst>
  <p:handoutMasterIdLst>
    <p:handoutMasterId r:id="rId21"/>
  </p:handoutMasterIdLst>
  <p:sldIdLst>
    <p:sldId id="289" r:id="rId2"/>
    <p:sldId id="290" r:id="rId3"/>
    <p:sldId id="272" r:id="rId4"/>
    <p:sldId id="274" r:id="rId5"/>
    <p:sldId id="278" r:id="rId6"/>
    <p:sldId id="279" r:id="rId7"/>
    <p:sldId id="280" r:id="rId8"/>
    <p:sldId id="275" r:id="rId9"/>
    <p:sldId id="281" r:id="rId10"/>
    <p:sldId id="282" r:id="rId11"/>
    <p:sldId id="283" r:id="rId12"/>
    <p:sldId id="284" r:id="rId13"/>
    <p:sldId id="276" r:id="rId14"/>
    <p:sldId id="285" r:id="rId15"/>
    <p:sldId id="286" r:id="rId16"/>
    <p:sldId id="288" r:id="rId17"/>
    <p:sldId id="277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140CBA"/>
    <a:srgbClr val="46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19" d="100"/>
          <a:sy n="119" d="100"/>
        </p:scale>
        <p:origin x="-1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DCA7-2732-477D-A235-B9F0E92A98F4}" type="datetimeFigureOut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EEDAE-A5B7-46CB-B97E-BDE44F104D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9211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7A677-706E-4788-A34D-C532DB8AA2CB}" type="datetimeFigureOut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BDF38-7E8B-40DF-B8C1-0422AC5FE0B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8729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1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5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70D9-EA58-42C8-9723-0AABB1BB87D9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28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DDF-8D7B-4F82-8B9E-56C81BE0247A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3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683-3389-4C6E-B918-2802EED957B7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43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AC-A521-4294-AA20-3BAD712ED9C0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06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730D-3EB3-4A8C-B6C0-05F8CA0BA06D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90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A220-4738-48BE-AF02-66A936476EF0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23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449C-62ED-4F3B-9AB6-54EE48C6985F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524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5096-80AF-4A21-BE47-2F19421163F5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4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7E7B-5D0B-4984-8940-150B7781F639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8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6A29-63F2-4DB1-B1A2-377CDC47F701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56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26F3-99DF-4B7D-9107-30ECDA0FA724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532BE-F669-44E1-A8DF-BD1B6C0E4B6F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50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1119317" y="2316163"/>
            <a:ext cx="9953367" cy="962969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CCEC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24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Тақырыбы: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ЭЭЖ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релел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ік қорғаныс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82201" y="1412404"/>
            <a:ext cx="6400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dirty="0" smtClean="0">
                <a:solidFill>
                  <a:schemeClr val="accent1">
                    <a:lumMod val="75000"/>
                  </a:schemeClr>
                </a:solidFill>
              </a:rPr>
              <a:t>№ </a:t>
            </a:r>
            <a:r>
              <a:rPr lang="en-US" altLang="ru-RU" sz="2000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  <a:r>
              <a:rPr lang="ru-RU" altLang="ru-RU" sz="20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kk-KZ" altLang="ru-RU" sz="2000" dirty="0" smtClean="0">
                <a:solidFill>
                  <a:schemeClr val="accent1">
                    <a:lumMod val="75000"/>
                  </a:schemeClr>
                </a:solidFill>
              </a:rPr>
              <a:t>дәріс</a:t>
            </a:r>
            <a:endParaRPr lang="ru-RU" alt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Заголовок 3"/>
          <p:cNvSpPr>
            <a:spLocks noGrp="1"/>
          </p:cNvSpPr>
          <p:nvPr>
            <p:ph type="ctrTitle"/>
          </p:nvPr>
        </p:nvSpPr>
        <p:spPr>
          <a:xfrm>
            <a:off x="1573427" y="581003"/>
            <a:ext cx="9144000" cy="46854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 fontAlgn="base">
              <a:spcAft>
                <a:spcPct val="0"/>
              </a:spcAft>
            </a:pP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энергетикасы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97984" y="56781"/>
            <a:ext cx="6367292" cy="40013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kk-KZ" sz="1200" dirty="0" smtClean="0"/>
              <a:t>Ә. Бүркітбаев атындағы Энергетика және машина жасау институты</a:t>
            </a:r>
            <a:endParaRPr lang="kk-KZ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797143" y="92362"/>
            <a:ext cx="2287765" cy="3909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defPPr>
              <a:defRPr lang="ru-RU"/>
            </a:defPPr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 smtClean="0"/>
              <a:t>«</a:t>
            </a:r>
            <a:r>
              <a:rPr lang="ru-RU" dirty="0"/>
              <a:t>Энергетика</a:t>
            </a:r>
            <a:r>
              <a:rPr lang="ru-RU" dirty="0" smtClean="0"/>
              <a:t>» </a:t>
            </a:r>
            <a:r>
              <a:rPr lang="ru-RU" dirty="0" err="1" smtClean="0"/>
              <a:t>кафедрасы</a:t>
            </a:r>
            <a:endParaRPr lang="ru-RU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662990" y="4201945"/>
            <a:ext cx="64008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Лектор:  Сарсенбаев Е.А.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</a:rPr>
              <a:t>Энергетика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кафедрасының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қауымдастырылған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профессоры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kk-KZ" sz="14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E-mail</a:t>
            </a:r>
            <a:r>
              <a:rPr lang="ru-RU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: 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.sarsenbayev@satbayev.university</a:t>
            </a:r>
            <a:endParaRPr lang="ru-RU" sz="28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05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10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540030" y="108787"/>
            <a:ext cx="3111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Дистанционная защита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6191" y="556217"/>
            <a:ext cx="118716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Дистанционная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защита реагирует на отношение подведенных к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измерительному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органу защиты напряжения и тока, т.е. на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сопротивление. Режим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короткого замыкания отличается от нормального режима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 сети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пониженным значением напряжения и повышенным значением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тока. Следовательно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сопротивление на входе измерительного органа защиты при коротком замыкании меньше,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 в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нормальном режиме. Это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обстоятельство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используется для выявления КЗ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Таким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образом, дистанционная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защита представляет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собой защиту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минимального сопротивления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Если на вход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измерительного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органа минимального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сопротивления подается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разность напряжений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замкнувшихся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фаз и разность токов этих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фаз, то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сопротивление на входе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измерительного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органа оказывается равным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сопротивлению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линии от места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установки защиты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(начало линии) до места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короткого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замыкания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19584" y="2156655"/>
            <a:ext cx="1371600" cy="40005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46191" y="2551837"/>
            <a:ext cx="118716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удельное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сопротивление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линии; </a:t>
            </a:r>
            <a:r>
              <a:rPr lang="ru-RU" sz="1600" i="1" dirty="0" err="1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расстояние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места короткого замыкания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36807" y="3070129"/>
            <a:ext cx="6641333" cy="89538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134608" y="2628229"/>
            <a:ext cx="3714750" cy="324802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8266156" y="5876254"/>
            <a:ext cx="34516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2F5597"/>
                </a:solidFill>
              </a:rPr>
              <a:t>Векторы </a:t>
            </a:r>
            <a:r>
              <a:rPr lang="ru-RU" sz="1200" dirty="0" smtClean="0">
                <a:solidFill>
                  <a:srgbClr val="2F5597"/>
                </a:solidFill>
              </a:rPr>
              <a:t>сопротивления на </a:t>
            </a:r>
            <a:r>
              <a:rPr lang="ru-RU" sz="1200" dirty="0">
                <a:solidFill>
                  <a:srgbClr val="2F5597"/>
                </a:solidFill>
              </a:rPr>
              <a:t>входе измерительного </a:t>
            </a:r>
            <a:r>
              <a:rPr lang="ru-RU" sz="1200" dirty="0" smtClean="0">
                <a:solidFill>
                  <a:srgbClr val="2F5597"/>
                </a:solidFill>
              </a:rPr>
              <a:t>органа минимального </a:t>
            </a:r>
            <a:r>
              <a:rPr lang="ru-RU" sz="1200" dirty="0">
                <a:solidFill>
                  <a:srgbClr val="2F5597"/>
                </a:solidFill>
              </a:rPr>
              <a:t>сопротивления </a:t>
            </a:r>
            <a:r>
              <a:rPr lang="ru-RU" sz="1200" dirty="0" smtClean="0">
                <a:solidFill>
                  <a:srgbClr val="2F5597"/>
                </a:solidFill>
              </a:rPr>
              <a:t>дистанционной </a:t>
            </a:r>
            <a:r>
              <a:rPr lang="ru-RU" sz="1200" dirty="0">
                <a:solidFill>
                  <a:srgbClr val="2F5597"/>
                </a:solidFill>
              </a:rPr>
              <a:t>защиты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6191" y="4157143"/>
            <a:ext cx="7619916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Сопротивление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входе измерительного органа защиты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представляет собой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комплексную величину. Сопротивление на входе защиты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комплексной плоскости при коротком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замыкании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точке K1 есть вектор БК1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сопротивление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линии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БВ 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суммарное сопротивление линий БВ и ВГ — векторы БВ и БГ, 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сопротивление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точки K2 и линии АБ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векторы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БК2 и БА.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Угол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наклона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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этих векторов сопротивления определяется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активным 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реактивным сопротивлением защищаемых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линий. </a:t>
            </a:r>
          </a:p>
          <a:p>
            <a:pPr algn="just"/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Вектор сопротивления нагрузки </a:t>
            </a:r>
            <a:r>
              <a:rPr lang="en-US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1400" baseline="-25000" dirty="0" err="1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отличается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вектора сопротивления короткого замыкания не только по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величине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но и по фазе, так как коэффициент мощности нагрузки 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r>
              <a:rPr lang="ru-RU" sz="16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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≈ 0,8 .. 0,95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54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540030" y="108787"/>
            <a:ext cx="3111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Дистанционная защита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6191" y="556217"/>
            <a:ext cx="11871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С 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 повышения  чувствительности  защиты,  т.е. 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Наилучшей отстройки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 как от внешних коротких замыканий, так и от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режима нагрузки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используются реле минимального сопротивления с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различными характеристиками срабатывания.</a:t>
            </a:r>
            <a:endParaRPr lang="ru-RU" sz="140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43087" y="1157535"/>
            <a:ext cx="8505825" cy="2524125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3047999" y="3681660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Характеристики срабатывания минимальных реле сопротивления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246191" y="4132110"/>
            <a:ext cx="11871668" cy="1169551"/>
            <a:chOff x="246191" y="4132110"/>
            <a:chExt cx="11871668" cy="1169551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0401300" y="4344096"/>
              <a:ext cx="1259163" cy="288000"/>
            </a:xfrm>
            <a:prstGeom prst="rect">
              <a:avLst/>
            </a:prstGeom>
          </p:spPr>
        </p:pic>
        <p:sp>
          <p:nvSpPr>
            <p:cNvPr id="14" name="Прямоугольник 13"/>
            <p:cNvSpPr/>
            <p:nvPr/>
          </p:nvSpPr>
          <p:spPr>
            <a:xfrm>
              <a:off x="246191" y="4132110"/>
              <a:ext cx="11871668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Дистанционная 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защита  выполняется,  как  правило, 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трехступенчатой. Первая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ступень не имеет выдержки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времени,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 сопротивление</a:t>
              </a:r>
            </a:p>
            <a:p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срабатывания принимается несколько меньшим сопротивления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защищаемой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линии. Например, для защиты 1 линии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АБ </a:t>
              </a:r>
            </a:p>
            <a:p>
              <a:pPr algn="just"/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Коэффициент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отстройки </a:t>
              </a:r>
              <a:r>
                <a:rPr lang="ru-RU" sz="1400" dirty="0" err="1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ru-RU" sz="1400" baseline="-25000" dirty="0" err="1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отс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0,8 .. 0,9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учитывает погрешности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трансформаторов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тока и напряжения, к которым подключено реле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сопротивления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и погрешность самого реле сопротивления. Аналогично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определяются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сопротивления срабатывания первых ступеней всех защит.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770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12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540030" y="108787"/>
            <a:ext cx="3111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Дистанционная защита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642" y="6015692"/>
            <a:ext cx="67019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срабатывания трехступенчатой направленной дистанционной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 электрической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сети с двухсторонним питанием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6191" y="727953"/>
            <a:ext cx="6407880" cy="485534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710755" y="925659"/>
            <a:ext cx="540194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       Сопротивления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срабатывания вторых ступеней защит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отстраиваются от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суммарного сопротивления защищаемой линии и сопротивления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срабатывания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первой ступени защиты смежной линии, а также от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короткого замыкания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за трансформатором приемной подстанции,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53126" y="2103458"/>
            <a:ext cx="2917203" cy="893021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6769960" y="2996479"/>
            <a:ext cx="5283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г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де </a:t>
            </a:r>
            <a:r>
              <a:rPr lang="en-US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k</a:t>
            </a:r>
            <a:r>
              <a:rPr lang="ru-RU" sz="1400" baseline="-25000" dirty="0" smtClean="0">
                <a:solidFill>
                  <a:srgbClr val="2F5597"/>
                </a:solidFill>
                <a:cs typeface="Arial" panose="020B0604020202020204" pitchFamily="34" charset="0"/>
              </a:rPr>
              <a:t>т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= </a:t>
            </a:r>
            <a:r>
              <a:rPr lang="en-US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I</a:t>
            </a:r>
            <a:r>
              <a:rPr lang="ru-RU" sz="1400" baseline="-25000" dirty="0" smtClean="0">
                <a:solidFill>
                  <a:srgbClr val="2F5597"/>
                </a:solidFill>
                <a:cs typeface="Arial" panose="020B0604020202020204" pitchFamily="34" charset="0"/>
              </a:rPr>
              <a:t>к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/</a:t>
            </a:r>
            <a:r>
              <a:rPr lang="en-US" sz="1400" dirty="0">
                <a:solidFill>
                  <a:srgbClr val="2F5597"/>
                </a:solidFill>
                <a:cs typeface="Arial" panose="020B0604020202020204" pitchFamily="34" charset="0"/>
              </a:rPr>
              <a:t> I</a:t>
            </a:r>
            <a:r>
              <a:rPr lang="ru-RU" sz="1400" baseline="-25000" dirty="0" smtClean="0">
                <a:solidFill>
                  <a:srgbClr val="2F5597"/>
                </a:solidFill>
                <a:cs typeface="Arial" panose="020B0604020202020204" pitchFamily="34" charset="0"/>
              </a:rPr>
              <a:t>к1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- коэффициент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токораспределения.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69960" y="3423955"/>
            <a:ext cx="5283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         Время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срабатывания второй ступени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защиты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535299" y="3981096"/>
            <a:ext cx="1755106" cy="401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77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13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40030" y="108787"/>
            <a:ext cx="3111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Дистанционная защита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452" y="626856"/>
            <a:ext cx="118393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      Назначением третьей ступени защиты является резервирование отказов защит и выключателей смежных элементов электрической сети.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      Сопротивление срабатывания третьей ступени определяется по условию обеспечения чувствительности при КЗ в конце смежной линии и за трансформатором приемной подстанции, а также по условию возврата защиты в исходное состояние после отключения внешнего короткого замыкания,</a:t>
            </a:r>
            <a:endParaRPr lang="ru-RU" sz="1400" dirty="0">
              <a:solidFill>
                <a:srgbClr val="2F5597"/>
              </a:solidFill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803536" y="1365520"/>
            <a:ext cx="2148318" cy="1507592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>
            <a:off x="246190" y="2801185"/>
            <a:ext cx="11764577" cy="705258"/>
            <a:chOff x="246190" y="2935409"/>
            <a:chExt cx="11764577" cy="70525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46190" y="2935409"/>
              <a:ext cx="11764577" cy="7052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ru-RU" sz="1400" dirty="0">
                  <a:solidFill>
                    <a:srgbClr val="2F5597"/>
                  </a:solidFill>
                </a:rPr>
                <a:t>где </a:t>
              </a:r>
              <a:r>
                <a:rPr lang="ru-RU" sz="1400" dirty="0" err="1" smtClean="0">
                  <a:solidFill>
                    <a:srgbClr val="2F5597"/>
                  </a:solidFill>
                </a:rPr>
                <a:t>k</a:t>
              </a:r>
              <a:r>
                <a:rPr lang="ru-RU" sz="1400" baseline="-25000" dirty="0" err="1" smtClean="0">
                  <a:solidFill>
                    <a:srgbClr val="2F5597"/>
                  </a:solidFill>
                </a:rPr>
                <a:t>ч</a:t>
              </a:r>
              <a:r>
                <a:rPr lang="ru-RU" sz="1400" dirty="0" smtClean="0">
                  <a:solidFill>
                    <a:srgbClr val="2F5597"/>
                  </a:solidFill>
                </a:rPr>
                <a:t>  </a:t>
              </a:r>
              <a:r>
                <a:rPr lang="ru-RU" sz="1400" dirty="0">
                  <a:solidFill>
                    <a:srgbClr val="2F5597"/>
                  </a:solidFill>
                </a:rPr>
                <a:t>≥ 1,2 </a:t>
              </a:r>
              <a:r>
                <a:rPr lang="ru-RU" sz="1400" dirty="0" smtClean="0">
                  <a:solidFill>
                    <a:srgbClr val="2F5597"/>
                  </a:solidFill>
                </a:rPr>
                <a:t>– коэффициент </a:t>
              </a:r>
              <a:r>
                <a:rPr lang="ru-RU" sz="1400" dirty="0">
                  <a:solidFill>
                    <a:srgbClr val="2F5597"/>
                  </a:solidFill>
                </a:rPr>
                <a:t>чувствительности</a:t>
              </a:r>
              <a:r>
                <a:rPr lang="ru-RU" sz="1400" dirty="0" smtClean="0">
                  <a:solidFill>
                    <a:srgbClr val="2F5597"/>
                  </a:solidFill>
                </a:rPr>
                <a:t>;                   ≈ 1,1 .. 1,15 – коэффициент </a:t>
              </a:r>
              <a:r>
                <a:rPr lang="ru-RU" sz="1400" dirty="0">
                  <a:solidFill>
                    <a:srgbClr val="2F5597"/>
                  </a:solidFill>
                </a:rPr>
                <a:t>возврата, равный отношению сопротивления  </a:t>
              </a:r>
              <a:r>
                <a:rPr lang="ru-RU" sz="1400" dirty="0" smtClean="0">
                  <a:solidFill>
                    <a:srgbClr val="2F5597"/>
                  </a:solidFill>
                </a:rPr>
                <a:t>возврата к сопротивлению </a:t>
              </a:r>
              <a:r>
                <a:rPr lang="ru-RU" sz="1400" dirty="0">
                  <a:solidFill>
                    <a:srgbClr val="2F5597"/>
                  </a:solidFill>
                </a:rPr>
                <a:t>срабатывания реле сопротивления; </a:t>
              </a:r>
              <a:r>
                <a:rPr lang="ru-RU" sz="1400" dirty="0" err="1" smtClean="0">
                  <a:solidFill>
                    <a:srgbClr val="2F5597"/>
                  </a:solidFill>
                </a:rPr>
                <a:t>k</a:t>
              </a:r>
              <a:r>
                <a:rPr lang="ru-RU" sz="1400" baseline="-25000" dirty="0" err="1" smtClean="0">
                  <a:solidFill>
                    <a:srgbClr val="2F5597"/>
                  </a:solidFill>
                </a:rPr>
                <a:t>отс</a:t>
              </a:r>
              <a:r>
                <a:rPr lang="ru-RU" sz="1400" dirty="0" smtClean="0">
                  <a:solidFill>
                    <a:srgbClr val="2F5597"/>
                  </a:solidFill>
                </a:rPr>
                <a:t> </a:t>
              </a:r>
              <a:r>
                <a:rPr lang="ru-RU" sz="1400" dirty="0">
                  <a:solidFill>
                    <a:srgbClr val="2F5597"/>
                  </a:solidFill>
                </a:rPr>
                <a:t>= </a:t>
              </a:r>
              <a:r>
                <a:rPr lang="ru-RU" sz="1400" dirty="0" smtClean="0">
                  <a:solidFill>
                    <a:srgbClr val="2F5597"/>
                  </a:solidFill>
                </a:rPr>
                <a:t>1,1 .. 1,2 – коэффициент </a:t>
              </a:r>
              <a:r>
                <a:rPr lang="ru-RU" sz="1400" dirty="0">
                  <a:solidFill>
                    <a:srgbClr val="2F5597"/>
                  </a:solidFill>
                </a:rPr>
                <a:t>отстройки</a:t>
              </a:r>
              <a:r>
                <a:rPr lang="ru-RU" sz="1400" dirty="0" smtClean="0">
                  <a:solidFill>
                    <a:srgbClr val="2F5597"/>
                  </a:solidFill>
                </a:rPr>
                <a:t>.         </a:t>
              </a:r>
              <a:endParaRPr lang="ru-RU" sz="1400" dirty="0">
                <a:solidFill>
                  <a:srgbClr val="2F5597"/>
                </a:solidFill>
              </a:endParaRPr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265672" y="3002521"/>
              <a:ext cx="969060" cy="318502"/>
            </a:xfrm>
            <a:prstGeom prst="rect">
              <a:avLst/>
            </a:prstGeom>
          </p:spPr>
        </p:pic>
      </p:grpSp>
      <p:sp>
        <p:nvSpPr>
          <p:cNvPr id="12" name="Прямоугольник 11"/>
          <p:cNvSpPr/>
          <p:nvPr/>
        </p:nvSpPr>
        <p:spPr>
          <a:xfrm>
            <a:off x="246189" y="3608911"/>
            <a:ext cx="1176457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dirty="0" smtClean="0">
                <a:solidFill>
                  <a:srgbClr val="2F5597"/>
                </a:solidFill>
              </a:rPr>
              <a:t>         Время </a:t>
            </a:r>
            <a:r>
              <a:rPr lang="ru-RU" sz="1400" dirty="0">
                <a:solidFill>
                  <a:srgbClr val="2F5597"/>
                </a:solidFill>
              </a:rPr>
              <a:t>срабатывания третьей ступени защиты отстраивается от времени срабатывания третьей ступени защиты смежной линии.</a:t>
            </a:r>
          </a:p>
          <a:p>
            <a:pPr lvl="0" algn="just"/>
            <a:endParaRPr lang="ru-RU" sz="1400" dirty="0" smtClean="0">
              <a:solidFill>
                <a:srgbClr val="2F5597"/>
              </a:solidFill>
            </a:endParaRPr>
          </a:p>
          <a:p>
            <a:pPr lvl="0" algn="just"/>
            <a:r>
              <a:rPr lang="ru-RU" sz="1400" dirty="0" smtClean="0">
                <a:solidFill>
                  <a:srgbClr val="2F5597"/>
                </a:solidFill>
              </a:rPr>
              <a:t>         </a:t>
            </a:r>
            <a:r>
              <a:rPr lang="ru-RU" sz="1400" dirty="0">
                <a:solidFill>
                  <a:srgbClr val="2F5597"/>
                </a:solidFill>
              </a:rPr>
              <a:t>Дистанционная защита может сработать ложно при качаниях в энергосистеме, а также при неисправностях в цепях трансформатора напряжения, приводящих к снижению напряжения на входе измерительного органа защиты. Поэтому в комплект дистанционной защиты обычно входит устройство блокировки защиты при качаниях и неисправностях в цепях напряжения.</a:t>
            </a:r>
          </a:p>
          <a:p>
            <a:pPr lvl="0" algn="just"/>
            <a:r>
              <a:rPr lang="en-US" sz="1400" smtClean="0">
                <a:solidFill>
                  <a:srgbClr val="2F5597"/>
                </a:solidFill>
              </a:rPr>
              <a:t>         </a:t>
            </a:r>
            <a:r>
              <a:rPr lang="ru-RU" sz="1400" smtClean="0">
                <a:solidFill>
                  <a:srgbClr val="2F5597"/>
                </a:solidFill>
              </a:rPr>
              <a:t>Дистанционная </a:t>
            </a:r>
            <a:r>
              <a:rPr lang="ru-RU" sz="1400" dirty="0">
                <a:solidFill>
                  <a:srgbClr val="2F5597"/>
                </a:solidFill>
              </a:rPr>
              <a:t>защита по сравнению с токовыми защитами обладает большей чувствительностью, имеет стабильную зону действия, однако она значительно более дорогая и технически сложная.</a:t>
            </a:r>
          </a:p>
        </p:txBody>
      </p:sp>
    </p:spTree>
    <p:extLst>
      <p:ext uri="{BB962C8B-B14F-4D97-AF65-F5344CB8AC3E}">
        <p14:creationId xmlns:p14="http://schemas.microsoft.com/office/powerpoint/2010/main" val="389220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14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60521" y="558840"/>
            <a:ext cx="11260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Продольная дифференциальная </a:t>
            </a:r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токовая защита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57805" y="108787"/>
            <a:ext cx="3676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Дифференциальная защита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2995" y="978115"/>
            <a:ext cx="11887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       Продольная дифференциальная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токовая защита не реагирует на внешние короткие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замыкания по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принципу действия, т.е. относится к защитам с абсолютной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селективностью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, а следовательно, является быстродействующей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защитой.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       Измерительный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орган (реле тока) продольной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дифференциальной токовой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защиты включается на разность токов по концам </a:t>
            </a:r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защищаемого объекта.</a:t>
            </a:r>
            <a:endParaRPr lang="ru-RU" sz="1400" dirty="0">
              <a:solidFill>
                <a:srgbClr val="2F5597"/>
              </a:solidFill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9765" y="1797500"/>
            <a:ext cx="4943475" cy="22479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43056" y="2141772"/>
            <a:ext cx="876300" cy="14192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722319" y="1931479"/>
            <a:ext cx="1743075" cy="162877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480501" y="4045400"/>
            <a:ext cx="29528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</a:rPr>
              <a:t>Схема включения </a:t>
            </a:r>
            <a:r>
              <a:rPr lang="ru-RU" sz="1400" dirty="0">
                <a:solidFill>
                  <a:srgbClr val="2F5597"/>
                </a:solidFill>
              </a:rPr>
              <a:t>реле тока защиты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643972" y="3774954"/>
            <a:ext cx="32241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2F5597"/>
                </a:solidFill>
              </a:rPr>
              <a:t>Векторная диаграмма </a:t>
            </a:r>
            <a:r>
              <a:rPr lang="ru-RU" sz="1400" dirty="0">
                <a:solidFill>
                  <a:srgbClr val="2F5597"/>
                </a:solidFill>
              </a:rPr>
              <a:t>токов при внешнем </a:t>
            </a:r>
            <a:r>
              <a:rPr lang="ru-RU" sz="1400" dirty="0" smtClean="0">
                <a:solidFill>
                  <a:srgbClr val="2F5597"/>
                </a:solidFill>
              </a:rPr>
              <a:t>КЗ(точка </a:t>
            </a:r>
            <a:r>
              <a:rPr lang="ru-RU" sz="1400" dirty="0">
                <a:solidFill>
                  <a:srgbClr val="2F5597"/>
                </a:solidFill>
              </a:rPr>
              <a:t>K1</a:t>
            </a:r>
            <a:r>
              <a:rPr lang="ru-RU" sz="1400" dirty="0" smtClean="0">
                <a:solidFill>
                  <a:srgbClr val="2F5597"/>
                </a:solidFill>
              </a:rPr>
              <a:t>)</a:t>
            </a:r>
            <a:endParaRPr lang="ru-RU" sz="1400" dirty="0">
              <a:solidFill>
                <a:srgbClr val="2F5597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142663" y="3774954"/>
            <a:ext cx="28895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2F5597"/>
                </a:solidFill>
              </a:rPr>
              <a:t>Векторная диаграмма </a:t>
            </a:r>
            <a:r>
              <a:rPr lang="ru-RU" sz="1400" dirty="0">
                <a:solidFill>
                  <a:srgbClr val="2F5597"/>
                </a:solidFill>
              </a:rPr>
              <a:t>токов при КЗ в защищаемом объекте (точка K2)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2995" y="4540467"/>
            <a:ext cx="118592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Теоретически </a:t>
            </a:r>
            <a:r>
              <a:rPr lang="ru-RU" sz="1400" dirty="0">
                <a:solidFill>
                  <a:srgbClr val="2F5597"/>
                </a:solidFill>
              </a:rPr>
              <a:t>ток срабатывания защиты мог бы быть равен </a:t>
            </a:r>
            <a:r>
              <a:rPr lang="ru-RU" sz="1400" dirty="0" smtClean="0">
                <a:solidFill>
                  <a:srgbClr val="2F5597"/>
                </a:solidFill>
              </a:rPr>
              <a:t>нулю. Однако</a:t>
            </a:r>
            <a:r>
              <a:rPr lang="ru-RU" sz="1400" dirty="0">
                <a:solidFill>
                  <a:srgbClr val="2F5597"/>
                </a:solidFill>
              </a:rPr>
              <a:t>, если учитывать наличие погрешностей измерительных </a:t>
            </a:r>
            <a:r>
              <a:rPr lang="ru-RU" sz="1400" dirty="0" smtClean="0">
                <a:solidFill>
                  <a:srgbClr val="2F5597"/>
                </a:solidFill>
              </a:rPr>
              <a:t>трансформаторов </a:t>
            </a:r>
            <a:r>
              <a:rPr lang="ru-RU" sz="1400" dirty="0">
                <a:solidFill>
                  <a:srgbClr val="2F5597"/>
                </a:solidFill>
              </a:rPr>
              <a:t>тока защиты, ток в реле защиты при отсутствии </a:t>
            </a:r>
            <a:r>
              <a:rPr lang="ru-RU" sz="1400" dirty="0" smtClean="0">
                <a:solidFill>
                  <a:srgbClr val="2F5597"/>
                </a:solidFill>
              </a:rPr>
              <a:t>короткого замыкания </a:t>
            </a:r>
            <a:r>
              <a:rPr lang="ru-RU" sz="1400" dirty="0">
                <a:solidFill>
                  <a:srgbClr val="2F5597"/>
                </a:solidFill>
              </a:rPr>
              <a:t>на защищаемом объекте равен току небаланса, значение </a:t>
            </a:r>
            <a:r>
              <a:rPr lang="ru-RU" sz="1400" dirty="0" smtClean="0">
                <a:solidFill>
                  <a:srgbClr val="2F5597"/>
                </a:solidFill>
              </a:rPr>
              <a:t>которого </a:t>
            </a:r>
            <a:r>
              <a:rPr lang="ru-RU" sz="1400" dirty="0">
                <a:solidFill>
                  <a:srgbClr val="2F5597"/>
                </a:solidFill>
              </a:rPr>
              <a:t>тем больше, чем больше ток в первичных обмотках </a:t>
            </a:r>
            <a:r>
              <a:rPr lang="ru-RU" sz="1400" dirty="0" smtClean="0">
                <a:solidFill>
                  <a:srgbClr val="2F5597"/>
                </a:solidFill>
              </a:rPr>
              <a:t>трансформаторов </a:t>
            </a:r>
            <a:r>
              <a:rPr lang="ru-RU" sz="1400" dirty="0">
                <a:solidFill>
                  <a:srgbClr val="2F5597"/>
                </a:solidFill>
              </a:rPr>
              <a:t>тока. Поэтому ток срабатывания защиты отстраивается от тока </a:t>
            </a:r>
            <a:r>
              <a:rPr lang="ru-RU" sz="1400" dirty="0" smtClean="0">
                <a:solidFill>
                  <a:srgbClr val="2F5597"/>
                </a:solidFill>
              </a:rPr>
              <a:t>небаланса</a:t>
            </a:r>
            <a:r>
              <a:rPr lang="ru-RU" sz="1400" dirty="0">
                <a:solidFill>
                  <a:srgbClr val="2F5597"/>
                </a:solidFill>
              </a:rPr>
              <a:t>, имеющего место при максимальном токе, проходящем </a:t>
            </a:r>
            <a:r>
              <a:rPr lang="ru-RU" sz="1400" dirty="0" smtClean="0">
                <a:solidFill>
                  <a:srgbClr val="2F5597"/>
                </a:solidFill>
              </a:rPr>
              <a:t>через защищаемый </a:t>
            </a:r>
            <a:r>
              <a:rPr lang="ru-RU" sz="1400" dirty="0">
                <a:solidFill>
                  <a:srgbClr val="2F5597"/>
                </a:solidFill>
              </a:rPr>
              <a:t>объект при внешнем КЗ: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021734" y="5563512"/>
            <a:ext cx="2000250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47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15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60521" y="558840"/>
            <a:ext cx="11260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Поперечная </a:t>
            </a:r>
            <a:r>
              <a:rPr lang="ru-RU" sz="16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дифференциальная </a:t>
            </a:r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токовая защита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57805" y="108787"/>
            <a:ext cx="3676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Дифференциальная защита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2995" y="930795"/>
            <a:ext cx="11887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cs typeface="Arial" panose="020B0604020202020204" pitchFamily="34" charset="0"/>
              </a:rPr>
              <a:t>        Поперечная дифференциальная токовая </a:t>
            </a:r>
            <a:r>
              <a:rPr lang="ru-RU" sz="1400" dirty="0">
                <a:solidFill>
                  <a:srgbClr val="2F5597"/>
                </a:solidFill>
                <a:cs typeface="Arial" panose="020B0604020202020204" pitchFamily="34" charset="0"/>
              </a:rPr>
              <a:t>защита сдвоенной линии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66382" y="3030970"/>
            <a:ext cx="1185923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Ток </a:t>
            </a:r>
            <a:r>
              <a:rPr lang="ru-RU" sz="1400" dirty="0">
                <a:solidFill>
                  <a:srgbClr val="2F5597"/>
                </a:solidFill>
              </a:rPr>
              <a:t>срабатывания защиты отстраивается от тока небаланса, </a:t>
            </a:r>
            <a:r>
              <a:rPr lang="ru-RU" sz="1400" dirty="0" smtClean="0">
                <a:solidFill>
                  <a:srgbClr val="2F5597"/>
                </a:solidFill>
              </a:rPr>
              <a:t>обусловленного </a:t>
            </a:r>
            <a:r>
              <a:rPr lang="ru-RU" sz="1400" dirty="0">
                <a:solidFill>
                  <a:srgbClr val="2F5597"/>
                </a:solidFill>
              </a:rPr>
              <a:t>погрешностями трансформаторов тока защиты и имеющего </a:t>
            </a:r>
            <a:r>
              <a:rPr lang="ru-RU" sz="1400" dirty="0" smtClean="0">
                <a:solidFill>
                  <a:srgbClr val="2F5597"/>
                </a:solidFill>
              </a:rPr>
              <a:t>максимальное </a:t>
            </a:r>
            <a:r>
              <a:rPr lang="ru-RU" sz="1400" dirty="0">
                <a:solidFill>
                  <a:srgbClr val="2F5597"/>
                </a:solidFill>
              </a:rPr>
              <a:t>значение при прохождении по защищаемой сдвоенной </a:t>
            </a:r>
            <a:r>
              <a:rPr lang="ru-RU" sz="1400" dirty="0" smtClean="0">
                <a:solidFill>
                  <a:srgbClr val="2F5597"/>
                </a:solidFill>
              </a:rPr>
              <a:t>линии тока </a:t>
            </a:r>
            <a:r>
              <a:rPr lang="ru-RU" sz="1400" dirty="0">
                <a:solidFill>
                  <a:srgbClr val="2F5597"/>
                </a:solidFill>
              </a:rPr>
              <a:t>внешнего короткого замыкания.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Поперечная </a:t>
            </a:r>
            <a:r>
              <a:rPr lang="ru-RU" sz="1400" dirty="0">
                <a:solidFill>
                  <a:srgbClr val="2F5597"/>
                </a:solidFill>
              </a:rPr>
              <a:t>дифференциальная токовая защита обладает </a:t>
            </a:r>
            <a:r>
              <a:rPr lang="ru-RU" sz="1400" dirty="0" smtClean="0">
                <a:solidFill>
                  <a:srgbClr val="2F5597"/>
                </a:solidFill>
              </a:rPr>
              <a:t>абсолютной селективностью</a:t>
            </a:r>
            <a:r>
              <a:rPr lang="ru-RU" sz="1400" dirty="0">
                <a:solidFill>
                  <a:srgbClr val="2F5597"/>
                </a:solidFill>
              </a:rPr>
              <a:t>, т.е. является быстродействующей защитой. К </a:t>
            </a:r>
            <a:r>
              <a:rPr lang="ru-RU" sz="1400" dirty="0" smtClean="0">
                <a:solidFill>
                  <a:srgbClr val="2F5597"/>
                </a:solidFill>
              </a:rPr>
              <a:t>недостаткам </a:t>
            </a:r>
            <a:r>
              <a:rPr lang="ru-RU" sz="1400" dirty="0">
                <a:solidFill>
                  <a:srgbClr val="2F5597"/>
                </a:solidFill>
              </a:rPr>
              <a:t>этой защиты относятся наличие «мертвой зоны» при коротком </a:t>
            </a:r>
            <a:r>
              <a:rPr lang="ru-RU" sz="1400" dirty="0" smtClean="0">
                <a:solidFill>
                  <a:srgbClr val="2F5597"/>
                </a:solidFill>
              </a:rPr>
              <a:t>замыкании </a:t>
            </a:r>
            <a:r>
              <a:rPr lang="ru-RU" sz="1400" dirty="0">
                <a:solidFill>
                  <a:srgbClr val="2F5597"/>
                </a:solidFill>
              </a:rPr>
              <a:t>в конце защищаемой линии, а также то обстоятельство, что </a:t>
            </a:r>
            <a:r>
              <a:rPr lang="ru-RU" sz="1400" dirty="0" smtClean="0">
                <a:solidFill>
                  <a:srgbClr val="2F5597"/>
                </a:solidFill>
              </a:rPr>
              <a:t>защита не </a:t>
            </a:r>
            <a:r>
              <a:rPr lang="ru-RU" sz="1400" dirty="0">
                <a:solidFill>
                  <a:srgbClr val="2F5597"/>
                </a:solidFill>
              </a:rPr>
              <a:t>указывает, какой из параллельно работающих элементов поврежден.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Для </a:t>
            </a:r>
            <a:r>
              <a:rPr lang="ru-RU" sz="1400" dirty="0">
                <a:solidFill>
                  <a:srgbClr val="2F5597"/>
                </a:solidFill>
              </a:rPr>
              <a:t>защиты параллельных линий, каждая из которых </a:t>
            </a:r>
            <a:r>
              <a:rPr lang="ru-RU" sz="1400" dirty="0" smtClean="0">
                <a:solidFill>
                  <a:srgbClr val="2F5597"/>
                </a:solidFill>
              </a:rPr>
              <a:t>коммутируется своими </a:t>
            </a:r>
            <a:r>
              <a:rPr lang="ru-RU" sz="1400" dirty="0">
                <a:solidFill>
                  <a:srgbClr val="2F5597"/>
                </a:solidFill>
              </a:rPr>
              <a:t>выключателями, поперечная дифференциальная токовая </a:t>
            </a:r>
            <a:r>
              <a:rPr lang="ru-RU" sz="1400" dirty="0" smtClean="0">
                <a:solidFill>
                  <a:srgbClr val="2F5597"/>
                </a:solidFill>
              </a:rPr>
              <a:t>защита оснащается </a:t>
            </a:r>
            <a:r>
              <a:rPr lang="ru-RU" sz="1400" dirty="0">
                <a:solidFill>
                  <a:srgbClr val="2F5597"/>
                </a:solidFill>
              </a:rPr>
              <a:t>измерительным органом направления мощности, что </a:t>
            </a:r>
            <a:r>
              <a:rPr lang="ru-RU" sz="1400" dirty="0" smtClean="0">
                <a:solidFill>
                  <a:srgbClr val="2F5597"/>
                </a:solidFill>
              </a:rPr>
              <a:t>позволяет </a:t>
            </a:r>
            <a:r>
              <a:rPr lang="ru-RU" sz="1400" dirty="0">
                <a:solidFill>
                  <a:srgbClr val="2F5597"/>
                </a:solidFill>
              </a:rPr>
              <a:t>выявить и отключить только поврежденную линию. Защита </a:t>
            </a:r>
            <a:r>
              <a:rPr lang="ru-RU" sz="1400" dirty="0" smtClean="0">
                <a:solidFill>
                  <a:srgbClr val="2F5597"/>
                </a:solidFill>
              </a:rPr>
              <a:t>устанавливается </a:t>
            </a:r>
            <a:r>
              <a:rPr lang="ru-RU" sz="1400" dirty="0">
                <a:solidFill>
                  <a:srgbClr val="2F5597"/>
                </a:solidFill>
              </a:rPr>
              <a:t>на обоих концах защищаемых линий. Ток срабатывания </a:t>
            </a:r>
            <a:r>
              <a:rPr lang="ru-RU" sz="1400" dirty="0" smtClean="0">
                <a:solidFill>
                  <a:srgbClr val="2F5597"/>
                </a:solidFill>
              </a:rPr>
              <a:t>поперечной </a:t>
            </a:r>
            <a:r>
              <a:rPr lang="ru-RU" sz="1400" dirty="0">
                <a:solidFill>
                  <a:srgbClr val="2F5597"/>
                </a:solidFill>
              </a:rPr>
              <a:t>дифференциальной токовой направленной защиты </a:t>
            </a:r>
            <a:r>
              <a:rPr lang="ru-RU" sz="1400" dirty="0" smtClean="0">
                <a:solidFill>
                  <a:srgbClr val="2F5597"/>
                </a:solidFill>
              </a:rPr>
              <a:t>параллельных линий </a:t>
            </a:r>
            <a:r>
              <a:rPr lang="ru-RU" sz="1400" dirty="0">
                <a:solidFill>
                  <a:srgbClr val="2F5597"/>
                </a:solidFill>
              </a:rPr>
              <a:t>отстраивается не только от тока небаланса при внешнем </a:t>
            </a:r>
            <a:r>
              <a:rPr lang="ru-RU" sz="1400" dirty="0" smtClean="0">
                <a:solidFill>
                  <a:srgbClr val="2F5597"/>
                </a:solidFill>
              </a:rPr>
              <a:t>КЗ, но </a:t>
            </a:r>
            <a:r>
              <a:rPr lang="ru-RU" sz="1400" dirty="0">
                <a:solidFill>
                  <a:srgbClr val="2F5597"/>
                </a:solidFill>
              </a:rPr>
              <a:t>и от рабочего тока, так как при оперативном отключении </a:t>
            </a:r>
            <a:r>
              <a:rPr lang="ru-RU" sz="1400" dirty="0" smtClean="0">
                <a:solidFill>
                  <a:srgbClr val="2F5597"/>
                </a:solidFill>
              </a:rPr>
              <a:t>одной из </a:t>
            </a:r>
            <a:r>
              <a:rPr lang="ru-RU" sz="1400" dirty="0">
                <a:solidFill>
                  <a:srgbClr val="2F5597"/>
                </a:solidFill>
              </a:rPr>
              <a:t>параллельных линий разность токов линий, на которую </a:t>
            </a:r>
            <a:r>
              <a:rPr lang="ru-RU" sz="1400" dirty="0" smtClean="0">
                <a:solidFill>
                  <a:srgbClr val="2F5597"/>
                </a:solidFill>
              </a:rPr>
              <a:t>реагирует защита</a:t>
            </a:r>
            <a:r>
              <a:rPr lang="ru-RU" sz="1400" dirty="0">
                <a:solidFill>
                  <a:srgbClr val="2F5597"/>
                </a:solidFill>
              </a:rPr>
              <a:t>, оказывается равной рабочему току. Во избежание </a:t>
            </a:r>
            <a:r>
              <a:rPr lang="ru-RU" sz="1400" dirty="0" smtClean="0">
                <a:solidFill>
                  <a:srgbClr val="2F5597"/>
                </a:solidFill>
              </a:rPr>
              <a:t>неселективного </a:t>
            </a:r>
            <a:r>
              <a:rPr lang="ru-RU" sz="1400" dirty="0">
                <a:solidFill>
                  <a:srgbClr val="2F5597"/>
                </a:solidFill>
              </a:rPr>
              <a:t>срабатывания при внешнем коротком замыкании защита при </a:t>
            </a:r>
            <a:r>
              <a:rPr lang="ru-RU" sz="1400" dirty="0" smtClean="0">
                <a:solidFill>
                  <a:srgbClr val="2F5597"/>
                </a:solidFill>
              </a:rPr>
              <a:t>отключении </a:t>
            </a:r>
            <a:r>
              <a:rPr lang="ru-RU" sz="1400" dirty="0">
                <a:solidFill>
                  <a:srgbClr val="2F5597"/>
                </a:solidFill>
              </a:rPr>
              <a:t>одной из параллельных линий выводится из работы.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97679" y="1287046"/>
            <a:ext cx="4314825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15763" y="108787"/>
            <a:ext cx="33604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Высокочастотная защита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185" y="478119"/>
            <a:ext cx="112607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Направленная защита с </a:t>
            </a:r>
            <a:r>
              <a:rPr lang="ru-RU" sz="14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высокочастотной блокировкой</a:t>
            </a:r>
            <a:endParaRPr lang="ru-RU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6973" y="899457"/>
            <a:ext cx="7015935" cy="89459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92146" y="2073703"/>
            <a:ext cx="4263661" cy="289034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46191" y="1907612"/>
            <a:ext cx="65335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При </a:t>
            </a:r>
            <a:r>
              <a:rPr lang="ru-RU" sz="1400" dirty="0">
                <a:solidFill>
                  <a:srgbClr val="2F5597"/>
                </a:solidFill>
              </a:rPr>
              <a:t>коротком замыкании в точке </a:t>
            </a:r>
            <a:r>
              <a:rPr lang="ru-RU" sz="1400" dirty="0" smtClean="0">
                <a:solidFill>
                  <a:srgbClr val="2F5597"/>
                </a:solidFill>
              </a:rPr>
              <a:t>K срабатывают органы направления </a:t>
            </a:r>
            <a:r>
              <a:rPr lang="ru-RU" sz="1400" dirty="0">
                <a:solidFill>
                  <a:srgbClr val="2F5597"/>
                </a:solidFill>
              </a:rPr>
              <a:t>мощности защиты 1, 3, 4, а защиты 2 не срабатывает, так </a:t>
            </a:r>
            <a:r>
              <a:rPr lang="ru-RU" sz="1400" dirty="0" smtClean="0">
                <a:solidFill>
                  <a:srgbClr val="2F5597"/>
                </a:solidFill>
              </a:rPr>
              <a:t>как направление </a:t>
            </a:r>
            <a:r>
              <a:rPr lang="ru-RU" sz="1400" dirty="0">
                <a:solidFill>
                  <a:srgbClr val="2F5597"/>
                </a:solidFill>
              </a:rPr>
              <a:t>мощности короткого замыкания на этом конце </a:t>
            </a:r>
            <a:r>
              <a:rPr lang="ru-RU" sz="1400" dirty="0" smtClean="0">
                <a:solidFill>
                  <a:srgbClr val="2F5597"/>
                </a:solidFill>
              </a:rPr>
              <a:t>линии от </a:t>
            </a:r>
            <a:r>
              <a:rPr lang="ru-RU" sz="1400" dirty="0">
                <a:solidFill>
                  <a:srgbClr val="2F5597"/>
                </a:solidFill>
              </a:rPr>
              <a:t>линии к шинам. Защита 2 посылает высокочастотный сигнал, </a:t>
            </a:r>
            <a:r>
              <a:rPr lang="ru-RU" sz="1400" dirty="0" smtClean="0">
                <a:solidFill>
                  <a:srgbClr val="2F5597"/>
                </a:solidFill>
              </a:rPr>
              <a:t>запрещающий </a:t>
            </a:r>
            <a:r>
              <a:rPr lang="ru-RU" sz="1400" dirty="0">
                <a:solidFill>
                  <a:srgbClr val="2F5597"/>
                </a:solidFill>
              </a:rPr>
              <a:t>(блокирующий) срабатывание защиты 1, а защиты 3 и 4 </a:t>
            </a:r>
            <a:r>
              <a:rPr lang="ru-RU" sz="1400" dirty="0" smtClean="0">
                <a:solidFill>
                  <a:srgbClr val="2F5597"/>
                </a:solidFill>
              </a:rPr>
              <a:t>срабатывают </a:t>
            </a:r>
            <a:r>
              <a:rPr lang="ru-RU" sz="1400" dirty="0">
                <a:solidFill>
                  <a:srgbClr val="2F5597"/>
                </a:solidFill>
              </a:rPr>
              <a:t>и отключают поврежденную линию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Защита имеет </a:t>
            </a:r>
            <a:r>
              <a:rPr lang="ru-RU" sz="1400" dirty="0">
                <a:solidFill>
                  <a:srgbClr val="2F5597"/>
                </a:solidFill>
              </a:rPr>
              <a:t>две части: </a:t>
            </a:r>
            <a:r>
              <a:rPr lang="ru-RU" sz="1400" dirty="0" smtClean="0">
                <a:solidFill>
                  <a:srgbClr val="2F5597"/>
                </a:solidFill>
              </a:rPr>
              <a:t>релейную и </a:t>
            </a:r>
            <a:r>
              <a:rPr lang="ru-RU" sz="1400" dirty="0">
                <a:solidFill>
                  <a:srgbClr val="2F5597"/>
                </a:solidFill>
              </a:rPr>
              <a:t>высокочастотную. </a:t>
            </a:r>
            <a:endParaRPr lang="ru-RU" sz="1400" dirty="0" smtClean="0">
              <a:solidFill>
                <a:srgbClr val="2F5597"/>
              </a:solidFill>
            </a:endParaRPr>
          </a:p>
          <a:p>
            <a:pPr algn="just"/>
            <a:r>
              <a:rPr lang="ru-RU" sz="1400" dirty="0">
                <a:solidFill>
                  <a:srgbClr val="2F5597"/>
                </a:solidFill>
              </a:rPr>
              <a:t> </a:t>
            </a:r>
            <a:r>
              <a:rPr lang="ru-RU" sz="1400" dirty="0" smtClean="0">
                <a:solidFill>
                  <a:srgbClr val="2F5597"/>
                </a:solidFill>
              </a:rPr>
              <a:t>      Релейная </a:t>
            </a:r>
            <a:r>
              <a:rPr lang="ru-RU" sz="1400" dirty="0">
                <a:solidFill>
                  <a:srgbClr val="2F5597"/>
                </a:solidFill>
              </a:rPr>
              <a:t>часть защиты содержит измерительный орган направления мощности, два измерительных (пусковых) органа </a:t>
            </a:r>
            <a:r>
              <a:rPr lang="ru-RU" sz="1400" dirty="0" smtClean="0">
                <a:solidFill>
                  <a:srgbClr val="2F5597"/>
                </a:solidFill>
              </a:rPr>
              <a:t>тока и </a:t>
            </a:r>
            <a:r>
              <a:rPr lang="ru-RU" sz="1400" dirty="0">
                <a:solidFill>
                  <a:srgbClr val="2F5597"/>
                </a:solidFill>
              </a:rPr>
              <a:t>логический орган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400" dirty="0">
                <a:solidFill>
                  <a:srgbClr val="2F5597"/>
                </a:solidFill>
              </a:rPr>
              <a:t> </a:t>
            </a:r>
            <a:r>
              <a:rPr lang="ru-RU" sz="1400" dirty="0" smtClean="0">
                <a:solidFill>
                  <a:srgbClr val="2F5597"/>
                </a:solidFill>
              </a:rPr>
              <a:t>      </a:t>
            </a:r>
            <a:r>
              <a:rPr lang="ru-RU" sz="1400" dirty="0">
                <a:solidFill>
                  <a:srgbClr val="2F5597"/>
                </a:solidFill>
              </a:rPr>
              <a:t>Высокочастотная часть защиты обеспечивает генерацию, </a:t>
            </a:r>
            <a:r>
              <a:rPr lang="ru-RU" sz="1400" dirty="0" smtClean="0">
                <a:solidFill>
                  <a:srgbClr val="2F5597"/>
                </a:solidFill>
              </a:rPr>
              <a:t>передачу и </a:t>
            </a:r>
            <a:r>
              <a:rPr lang="ru-RU" sz="1400" dirty="0">
                <a:solidFill>
                  <a:srgbClr val="2F5597"/>
                </a:solidFill>
              </a:rPr>
              <a:t>прием высокочастотного сигнала. Высокочастотный канал связи </a:t>
            </a:r>
            <a:r>
              <a:rPr lang="ru-RU" sz="1400" dirty="0" smtClean="0">
                <a:solidFill>
                  <a:srgbClr val="2F5597"/>
                </a:solidFill>
              </a:rPr>
              <a:t>организуется </a:t>
            </a:r>
            <a:r>
              <a:rPr lang="ru-RU" sz="1400" dirty="0">
                <a:solidFill>
                  <a:srgbClr val="2F5597"/>
                </a:solidFill>
              </a:rPr>
              <a:t>по контуру провод одной фазы защищаемой линии </a:t>
            </a:r>
            <a:r>
              <a:rPr lang="ru-RU" sz="1400" dirty="0" smtClean="0">
                <a:solidFill>
                  <a:srgbClr val="2F5597"/>
                </a:solidFill>
              </a:rPr>
              <a:t>– земля.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Для </a:t>
            </a:r>
            <a:r>
              <a:rPr lang="ru-RU" sz="1400" dirty="0">
                <a:solidFill>
                  <a:srgbClr val="2F5597"/>
                </a:solidFill>
              </a:rPr>
              <a:t>предотвращения распространения высокочастотного </a:t>
            </a:r>
            <a:r>
              <a:rPr lang="ru-RU" sz="1400" dirty="0" smtClean="0">
                <a:solidFill>
                  <a:srgbClr val="2F5597"/>
                </a:solidFill>
              </a:rPr>
              <a:t>сигнала на </a:t>
            </a:r>
            <a:r>
              <a:rPr lang="ru-RU" sz="1400" dirty="0">
                <a:solidFill>
                  <a:srgbClr val="2F5597"/>
                </a:solidFill>
              </a:rPr>
              <a:t>соседние линии электропередачи и уменьшения затухания этого </a:t>
            </a:r>
            <a:r>
              <a:rPr lang="ru-RU" sz="1400" dirty="0" smtClean="0">
                <a:solidFill>
                  <a:srgbClr val="2F5597"/>
                </a:solidFill>
              </a:rPr>
              <a:t>сигнала </a:t>
            </a:r>
            <a:r>
              <a:rPr lang="ru-RU" sz="1400" dirty="0">
                <a:solidFill>
                  <a:srgbClr val="2F5597"/>
                </a:solidFill>
              </a:rPr>
              <a:t>по концам выбранной фазы линии устанавливаются </a:t>
            </a:r>
            <a:r>
              <a:rPr lang="ru-RU" sz="1400" dirty="0" smtClean="0">
                <a:solidFill>
                  <a:srgbClr val="2F5597"/>
                </a:solidFill>
              </a:rPr>
              <a:t>высокочастотные заградители.</a:t>
            </a:r>
            <a:endParaRPr lang="ru-RU" sz="1400" dirty="0">
              <a:solidFill>
                <a:srgbClr val="2F5597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74258" y="4971355"/>
            <a:ext cx="59436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2F5597"/>
                </a:solidFill>
              </a:rPr>
              <a:t>Аппаратура высокочастотного канала связи:</a:t>
            </a:r>
          </a:p>
          <a:p>
            <a:pPr algn="ctr"/>
            <a:r>
              <a:rPr lang="ru-RU" sz="1400" dirty="0" smtClean="0">
                <a:solidFill>
                  <a:srgbClr val="2F5597"/>
                </a:solidFill>
              </a:rPr>
              <a:t>ВЗ – высокочастотный </a:t>
            </a:r>
            <a:r>
              <a:rPr lang="ru-RU" sz="1400" dirty="0">
                <a:solidFill>
                  <a:srgbClr val="2F5597"/>
                </a:solidFill>
              </a:rPr>
              <a:t>заградитель; С –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конденсатор связи; С1 –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конденсатор фильтра </a:t>
            </a:r>
            <a:r>
              <a:rPr lang="ru-RU" sz="1400" dirty="0" smtClean="0">
                <a:solidFill>
                  <a:srgbClr val="2F5597"/>
                </a:solidFill>
              </a:rPr>
              <a:t>присоединения</a:t>
            </a:r>
            <a:r>
              <a:rPr lang="ru-RU" sz="1400" dirty="0">
                <a:solidFill>
                  <a:srgbClr val="2F5597"/>
                </a:solidFill>
              </a:rPr>
              <a:t>; ФП –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фильтр присоединения; ВТ –</a:t>
            </a:r>
            <a:r>
              <a:rPr lang="ru-RU" sz="1400" dirty="0" smtClean="0">
                <a:solidFill>
                  <a:srgbClr val="2F5597"/>
                </a:solidFill>
              </a:rPr>
              <a:t> воздушный трансформатор</a:t>
            </a:r>
            <a:r>
              <a:rPr lang="ru-RU" sz="1400" dirty="0">
                <a:solidFill>
                  <a:srgbClr val="2F5597"/>
                </a:solidFill>
              </a:rPr>
              <a:t>; ПП –</a:t>
            </a:r>
            <a:r>
              <a:rPr lang="ru-RU" sz="1400" dirty="0" smtClean="0">
                <a:solidFill>
                  <a:srgbClr val="2F5597"/>
                </a:solidFill>
              </a:rPr>
              <a:t> приемопередатчик</a:t>
            </a:r>
            <a:r>
              <a:rPr lang="ru-RU" sz="1400" dirty="0">
                <a:solidFill>
                  <a:srgbClr val="2F5597"/>
                </a:solidFill>
              </a:rPr>
              <a:t>; ГВЧ –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генератор высокой </a:t>
            </a:r>
            <a:r>
              <a:rPr lang="ru-RU" sz="1400" dirty="0" smtClean="0">
                <a:solidFill>
                  <a:srgbClr val="2F5597"/>
                </a:solidFill>
              </a:rPr>
              <a:t>частоты; ПВЧ </a:t>
            </a:r>
            <a:r>
              <a:rPr lang="ru-RU" sz="1400" dirty="0">
                <a:solidFill>
                  <a:srgbClr val="2F5597"/>
                </a:solidFill>
              </a:rPr>
              <a:t>–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приемник высокой частоты; ВК </a:t>
            </a:r>
            <a:r>
              <a:rPr lang="ru-RU" sz="1400" dirty="0" smtClean="0">
                <a:solidFill>
                  <a:srgbClr val="2F5597"/>
                </a:solidFill>
              </a:rPr>
              <a:t>– высокочастотный </a:t>
            </a:r>
            <a:r>
              <a:rPr lang="ru-RU" sz="1400" dirty="0">
                <a:solidFill>
                  <a:srgbClr val="2F5597"/>
                </a:solidFill>
              </a:rPr>
              <a:t>кабель; </a:t>
            </a:r>
            <a:r>
              <a:rPr lang="ru-RU" sz="1400" dirty="0" smtClean="0">
                <a:solidFill>
                  <a:srgbClr val="2F5597"/>
                </a:solidFill>
              </a:rPr>
              <a:t>Р –разрядник</a:t>
            </a:r>
            <a:r>
              <a:rPr lang="ru-RU" sz="1400" dirty="0">
                <a:solidFill>
                  <a:srgbClr val="2F5597"/>
                </a:solidFill>
              </a:rPr>
              <a:t>; Q –</a:t>
            </a:r>
            <a:r>
              <a:rPr lang="ru-RU" sz="1400" dirty="0" smtClean="0">
                <a:solidFill>
                  <a:srgbClr val="2F5597"/>
                </a:solidFill>
              </a:rPr>
              <a:t> выключатель</a:t>
            </a:r>
            <a:r>
              <a:rPr lang="en-US" sz="1400" dirty="0">
                <a:solidFill>
                  <a:srgbClr val="2F5597"/>
                </a:solidFill>
              </a:rPr>
              <a:t>.</a:t>
            </a:r>
            <a:endParaRPr lang="ru-RU" sz="14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72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17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09947" y="575315"/>
            <a:ext cx="11260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Дифференциально-фазная защита</a:t>
            </a:r>
            <a:endParaRPr lang="ru-RU" sz="16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5763" y="108787"/>
            <a:ext cx="33604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Высокочастотная защита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0861" y="911680"/>
            <a:ext cx="117398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Принцип </a:t>
            </a:r>
            <a:r>
              <a:rPr lang="ru-RU" sz="1400" dirty="0">
                <a:solidFill>
                  <a:srgbClr val="2F5597"/>
                </a:solidFill>
              </a:rPr>
              <a:t>действия защиты основан на сравнении фаз тока по </a:t>
            </a:r>
            <a:r>
              <a:rPr lang="ru-RU" sz="1400" dirty="0" smtClean="0">
                <a:solidFill>
                  <a:srgbClr val="2F5597"/>
                </a:solidFill>
              </a:rPr>
              <a:t>концам защищаемой </a:t>
            </a:r>
            <a:r>
              <a:rPr lang="ru-RU" sz="1400" dirty="0">
                <a:solidFill>
                  <a:srgbClr val="2F5597"/>
                </a:solidFill>
              </a:rPr>
              <a:t>линии. За условное положительное направление тока </a:t>
            </a:r>
            <a:r>
              <a:rPr lang="ru-RU" sz="1400" dirty="0" smtClean="0">
                <a:solidFill>
                  <a:srgbClr val="2F5597"/>
                </a:solidFill>
              </a:rPr>
              <a:t>принимается </a:t>
            </a:r>
            <a:r>
              <a:rPr lang="ru-RU" sz="1400" dirty="0">
                <a:solidFill>
                  <a:srgbClr val="2F5597"/>
                </a:solidFill>
              </a:rPr>
              <a:t>направление тока от шин в линию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endParaRPr lang="kk-KZ" sz="1400" dirty="0">
              <a:solidFill>
                <a:srgbClr val="2F5597"/>
              </a:solidFill>
            </a:endParaRPr>
          </a:p>
          <a:p>
            <a:pPr algn="just"/>
            <a:endParaRPr lang="kk-KZ" sz="1400" dirty="0" smtClean="0">
              <a:solidFill>
                <a:srgbClr val="2F5597"/>
              </a:solidFill>
            </a:endParaRPr>
          </a:p>
          <a:p>
            <a:pPr algn="just"/>
            <a:endParaRPr lang="kk-KZ" sz="1400" dirty="0">
              <a:solidFill>
                <a:srgbClr val="2F5597"/>
              </a:solidFill>
            </a:endParaRPr>
          </a:p>
          <a:p>
            <a:pPr algn="just"/>
            <a:endParaRPr lang="kk-KZ" sz="1400" dirty="0" smtClean="0">
              <a:solidFill>
                <a:srgbClr val="2F5597"/>
              </a:solidFill>
            </a:endParaRP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В </a:t>
            </a:r>
            <a:r>
              <a:rPr lang="ru-RU" sz="1400" dirty="0">
                <a:solidFill>
                  <a:srgbClr val="2F5597"/>
                </a:solidFill>
              </a:rPr>
              <a:t>неповрежденной </a:t>
            </a:r>
            <a:r>
              <a:rPr lang="ru-RU" sz="1400" dirty="0" smtClean="0">
                <a:solidFill>
                  <a:srgbClr val="2F5597"/>
                </a:solidFill>
              </a:rPr>
              <a:t>линии (линия АБ) фазы </a:t>
            </a:r>
            <a:r>
              <a:rPr lang="ru-RU" sz="1400" dirty="0">
                <a:solidFill>
                  <a:srgbClr val="2F5597"/>
                </a:solidFill>
              </a:rPr>
              <a:t>токов 1 и 2 отличаются на 180°, а в </a:t>
            </a:r>
            <a:r>
              <a:rPr lang="ru-RU" sz="1400" dirty="0" smtClean="0">
                <a:solidFill>
                  <a:srgbClr val="2F5597"/>
                </a:solidFill>
              </a:rPr>
              <a:t>поврежденной линии (линия БВ) практически совпадают. Информация о фазе тока передается на противоположный конец линии с помощью высокочастотного сигнала. Высокочастотный сигнал модулируется током промышленной частоты, т.е. генератор высокой частоты (ГВЧ) работает только в положительный полупериод тока. Приемник высокой частоты (ПВЧ) воспринимает сигнал высокой частоты как от своего ГВЧ, так и от ГВЧ комплекта защиты, установленного на противоположном конце защищаемой линии. На неповрежденной линии (линия  АБ) высокочастотный сигнал в канале связи присутствует </a:t>
            </a:r>
            <a:r>
              <a:rPr lang="ru-RU" sz="1400" dirty="0">
                <a:solidFill>
                  <a:srgbClr val="2F5597"/>
                </a:solidFill>
              </a:rPr>
              <a:t>постоянно (рис</a:t>
            </a:r>
            <a:r>
              <a:rPr lang="ru-RU" sz="1400" dirty="0" smtClean="0">
                <a:solidFill>
                  <a:srgbClr val="2F5597"/>
                </a:solidFill>
              </a:rPr>
              <a:t>. </a:t>
            </a:r>
            <a:r>
              <a:rPr lang="ru-RU" sz="1400" dirty="0">
                <a:solidFill>
                  <a:srgbClr val="2F5597"/>
                </a:solidFill>
              </a:rPr>
              <a:t>а), т.е. ГВЧ1 и ГВЧ2 работают в </a:t>
            </a:r>
            <a:r>
              <a:rPr lang="ru-RU" sz="1400" dirty="0" smtClean="0">
                <a:solidFill>
                  <a:srgbClr val="2F5597"/>
                </a:solidFill>
              </a:rPr>
              <a:t>разные полупериоды </a:t>
            </a:r>
            <a:r>
              <a:rPr lang="ru-RU" sz="1400" dirty="0">
                <a:solidFill>
                  <a:srgbClr val="2F5597"/>
                </a:solidFill>
              </a:rPr>
              <a:t>промышленной частоты. Постоянное наличие </a:t>
            </a:r>
            <a:r>
              <a:rPr lang="ru-RU" sz="1400" dirty="0" smtClean="0">
                <a:solidFill>
                  <a:srgbClr val="2F5597"/>
                </a:solidFill>
              </a:rPr>
              <a:t>высокочастотного </a:t>
            </a:r>
            <a:r>
              <a:rPr lang="ru-RU" sz="1400" dirty="0">
                <a:solidFill>
                  <a:srgbClr val="2F5597"/>
                </a:solidFill>
              </a:rPr>
              <a:t>сигнала на входах приемников высокой частоты ПВЧ1 и </a:t>
            </a:r>
            <a:r>
              <a:rPr lang="ru-RU" sz="1400" dirty="0" smtClean="0">
                <a:solidFill>
                  <a:srgbClr val="2F5597"/>
                </a:solidFill>
              </a:rPr>
              <a:t>ПВЧ2 блокирует </a:t>
            </a:r>
            <a:r>
              <a:rPr lang="ru-RU" sz="1400" dirty="0">
                <a:solidFill>
                  <a:srgbClr val="2F5597"/>
                </a:solidFill>
              </a:rPr>
              <a:t>срабатывание защит линии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На </a:t>
            </a:r>
            <a:r>
              <a:rPr lang="ru-RU" sz="1400" dirty="0">
                <a:solidFill>
                  <a:srgbClr val="2F5597"/>
                </a:solidFill>
              </a:rPr>
              <a:t>поврежденной линии (линия </a:t>
            </a:r>
            <a:r>
              <a:rPr lang="ru-RU" sz="1400" dirty="0" smtClean="0">
                <a:solidFill>
                  <a:srgbClr val="2F5597"/>
                </a:solidFill>
              </a:rPr>
              <a:t>БВ) </a:t>
            </a:r>
            <a:r>
              <a:rPr lang="ru-RU" sz="1400" dirty="0">
                <a:solidFill>
                  <a:srgbClr val="2F5597"/>
                </a:solidFill>
              </a:rPr>
              <a:t>ГВЧ1 и ГВЧ2 </a:t>
            </a:r>
            <a:r>
              <a:rPr lang="ru-RU" sz="1400" dirty="0" smtClean="0">
                <a:solidFill>
                  <a:srgbClr val="2F5597"/>
                </a:solidFill>
              </a:rPr>
              <a:t>работают </a:t>
            </a:r>
            <a:r>
              <a:rPr lang="ru-RU" sz="1400" dirty="0">
                <a:solidFill>
                  <a:srgbClr val="2F5597"/>
                </a:solidFill>
              </a:rPr>
              <a:t>в один и тот же период промышленной частоты, т.е. </a:t>
            </a:r>
            <a:r>
              <a:rPr lang="ru-RU" sz="1400" dirty="0" smtClean="0">
                <a:solidFill>
                  <a:srgbClr val="2F5597"/>
                </a:solidFill>
              </a:rPr>
              <a:t>высокочастотный </a:t>
            </a:r>
            <a:r>
              <a:rPr lang="ru-RU" sz="1400" dirty="0">
                <a:solidFill>
                  <a:srgbClr val="2F5597"/>
                </a:solidFill>
              </a:rPr>
              <a:t>сигнал на входах ПВЧ1 и ПВЧ2 прерывистый (рис</a:t>
            </a:r>
            <a:r>
              <a:rPr lang="ru-RU" sz="1400" dirty="0" smtClean="0">
                <a:solidFill>
                  <a:srgbClr val="2F5597"/>
                </a:solidFill>
              </a:rPr>
              <a:t>. </a:t>
            </a:r>
            <a:r>
              <a:rPr lang="ru-RU" sz="1400" dirty="0">
                <a:solidFill>
                  <a:srgbClr val="2F5597"/>
                </a:solidFill>
              </a:rPr>
              <a:t>б), что </a:t>
            </a:r>
            <a:r>
              <a:rPr lang="ru-RU" sz="1400" dirty="0" smtClean="0">
                <a:solidFill>
                  <a:srgbClr val="2F5597"/>
                </a:solidFill>
              </a:rPr>
              <a:t>приводит </a:t>
            </a:r>
            <a:r>
              <a:rPr lang="ru-RU" sz="1400" dirty="0">
                <a:solidFill>
                  <a:srgbClr val="2F5597"/>
                </a:solidFill>
              </a:rPr>
              <a:t>к срабатыванию защит линии, и поврежденная линия без </a:t>
            </a:r>
            <a:r>
              <a:rPr lang="ru-RU" sz="1400" dirty="0" smtClean="0">
                <a:solidFill>
                  <a:srgbClr val="2F5597"/>
                </a:solidFill>
              </a:rPr>
              <a:t>выдержки времени </a:t>
            </a:r>
            <a:r>
              <a:rPr lang="ru-RU" sz="1400" dirty="0">
                <a:solidFill>
                  <a:srgbClr val="2F5597"/>
                </a:solidFill>
              </a:rPr>
              <a:t>отключается с обеих сторон.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046128" y="1369157"/>
            <a:ext cx="6448877" cy="82228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940821" y="4257626"/>
            <a:ext cx="5741861" cy="198394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108513" y="6277302"/>
            <a:ext cx="74064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2F5597"/>
                </a:solidFill>
              </a:rPr>
              <a:t> Токи (</a:t>
            </a:r>
            <a:r>
              <a:rPr lang="ru-RU" sz="1400" dirty="0" smtClean="0">
                <a:solidFill>
                  <a:srgbClr val="2F5597"/>
                </a:solidFill>
              </a:rPr>
              <a:t>i1, i2) </a:t>
            </a:r>
            <a:r>
              <a:rPr lang="ru-RU" sz="1400" dirty="0">
                <a:solidFill>
                  <a:srgbClr val="2F5597"/>
                </a:solidFill>
              </a:rPr>
              <a:t>и периоды работы генераторов высокой частоты (ГВЧ1 и </a:t>
            </a:r>
            <a:r>
              <a:rPr lang="ru-RU" sz="1400" dirty="0" smtClean="0">
                <a:solidFill>
                  <a:srgbClr val="2F5597"/>
                </a:solidFill>
              </a:rPr>
              <a:t>ГВЧ2) по </a:t>
            </a:r>
            <a:r>
              <a:rPr lang="ru-RU" sz="1400" dirty="0">
                <a:solidFill>
                  <a:srgbClr val="2F5597"/>
                </a:solidFill>
              </a:rPr>
              <a:t>концам защищаемой линии при внешнем КЗ (</a:t>
            </a:r>
            <a:r>
              <a:rPr lang="ru-RU" sz="1400" dirty="0" smtClean="0">
                <a:solidFill>
                  <a:srgbClr val="2F5597"/>
                </a:solidFill>
              </a:rPr>
              <a:t>а) и </a:t>
            </a:r>
            <a:r>
              <a:rPr lang="ru-RU" sz="1400" dirty="0">
                <a:solidFill>
                  <a:srgbClr val="2F5597"/>
                </a:solidFill>
              </a:rPr>
              <a:t>при КЗ на линии (б)</a:t>
            </a:r>
          </a:p>
        </p:txBody>
      </p:sp>
    </p:spTree>
    <p:extLst>
      <p:ext uri="{BB962C8B-B14F-4D97-AF65-F5344CB8AC3E}">
        <p14:creationId xmlns:p14="http://schemas.microsoft.com/office/powerpoint/2010/main" val="318790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18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04056" y="108787"/>
            <a:ext cx="3095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Контрольные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вопросы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5406" y="756548"/>
            <a:ext cx="10741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Ответьте на следующие вопросы: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11890" y="1125880"/>
            <a:ext cx="1147530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1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. Каково назначение релейной защиты?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2. Какие требования предъявляются к устройствам релейной защиты?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3. Каким образом обеспечивается селективность максимальной токовой защиты?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4. По каким условиям определяется ток срабатывания максимальной токовой защиты?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5. Каким образом оценивается чувствительность максимальной токовой защиты?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6. Как обеспечивается селективность токовой отсечки без выдержки времени?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7. Почему целесообразно совместно использовать токовую отсечку и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максимальную</a:t>
            </a:r>
            <a:r>
              <a:rPr lang="en-US" sz="1400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токовую 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защиту?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8. Почему максимальная токовая защита не является селективной в сети с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несколькими</a:t>
            </a:r>
            <a:r>
              <a:rPr lang="en-US" sz="1400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источниками 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питания и каков принцип действия токовой направленной защиты?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9. Поясните принцип действия токовой защиты нулевой последовательности от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КЗ на 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землю. Почему такая защита имеет большую чувствительность и меньшее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время срабатывания 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по сравнению с максимальной токовой защитой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10. Каким образом определяются параметры срабатывания ступеней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трехступенчатой дистанционной 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защиты?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11. Почему продольная дифференциальная токовая защита не реагирует на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внешние короткие 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замыкания?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12. Каковы достоинства и недостатки поперечной дифференциальной токовой защиты?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13. Каким образом обеспечивается селективность направленной защиты с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высокочастотной 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блокировкой?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14. Каким образом реализуется передача высокочастотного сигнала по линии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электропередачи?</a:t>
            </a:r>
          </a:p>
          <a:p>
            <a:r>
              <a:rPr lang="ru-RU" sz="1400" dirty="0">
                <a:solidFill>
                  <a:srgbClr val="2F5597"/>
                </a:solidFill>
                <a:latin typeface="Arial" charset="0"/>
              </a:rPr>
              <a:t>15. Каким образом обеспечивается селективность дифференциально-фазной </a:t>
            </a:r>
            <a:r>
              <a:rPr lang="ru-RU" sz="1400" dirty="0" smtClean="0">
                <a:solidFill>
                  <a:srgbClr val="2F5597"/>
                </a:solidFill>
                <a:latin typeface="Arial" charset="0"/>
              </a:rPr>
              <a:t>защиты линии </a:t>
            </a:r>
            <a:r>
              <a:rPr lang="ru-RU" sz="1400" dirty="0">
                <a:solidFill>
                  <a:srgbClr val="2F5597"/>
                </a:solidFill>
                <a:latin typeface="Arial" charset="0"/>
              </a:rPr>
              <a:t>электропередачи?</a:t>
            </a:r>
            <a:endParaRPr lang="ru-RU" sz="1400" dirty="0" smtClean="0">
              <a:solidFill>
                <a:srgbClr val="2F5597"/>
              </a:solidFill>
              <a:latin typeface="Arial" charset="0"/>
            </a:endParaRPr>
          </a:p>
          <a:p>
            <a:pPr marL="342900" indent="-342900">
              <a:buAutoNum type="arabicPeriod"/>
            </a:pPr>
            <a:endParaRPr lang="ru-RU" sz="14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0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650" y="620713"/>
            <a:ext cx="9978253" cy="5688012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ru-RU" sz="32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ДӘРІС ЖОСПАРЫ</a:t>
            </a:r>
            <a:r>
              <a:rPr lang="ru-RU" sz="32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32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sz="32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Релелік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қорғанысқа 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(РҚ) </a:t>
            </a: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қойылатын талаптар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РҚ</a:t>
            </a:r>
            <a:r>
              <a:rPr lang="en-US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</a:t>
            </a:r>
            <a:r>
              <a:rPr lang="kk-KZ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тың құрылымдық схемасы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Токоты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қорғаныстар;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Дистанционды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қорғаныс;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Дифференциалды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қорғаныс;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Жоғары жиілікті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қорғаныс;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 сұрақтары.</a:t>
            </a:r>
            <a:endParaRPr lang="ru-RU" sz="2400" b="1" dirty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29808" y="108787"/>
            <a:ext cx="61323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Требования, предъявляемые к релейной защите 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185" y="748310"/>
            <a:ext cx="1126077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Селективность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способность устройства релейной защиты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выявить и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отключить именно поврежденный элемент энергосистемы, а не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какой-либо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иной, хотя при наличии короткого замыкания нарушается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нормальная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многих элементов энергосистемы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Быстродействие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способность релейной защиты в кратчайший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промежуток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времени (лучше всего мгновенно) выявить и отключить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поврежденный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 энергосистемы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Чувствительность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способность устройства релейной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 четко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отличать режим короткого замыкания любого вида (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трехфазное, двухфазное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однофазное короткое замыкание) от всевозможных,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даже утяжеленных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режимов работы защищаемого объекта при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отсутствии короткого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замыкания.</a:t>
            </a:r>
          </a:p>
          <a:p>
            <a:pPr algn="just"/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Надежность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отсутствие отказов или ложных срабатываний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релейной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защиты, что обеспечивается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функциональной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так и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аппаратной надежностью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устройства защиты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16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По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способу обеспечения селективности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устройства релейной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 подразделяются на две группы: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относительной селективностью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 абсолютной селективностью. Селективность защит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первой группы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обеспечивается выбором значений параметров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срабатывания (уставок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защиты, а селективность защит второй группы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обеспечивается принципом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действия, т.е. защиты с абсолютной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селективностью по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принципу своего действия не реагируют на внешние по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отношению к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защищаемому объекту КЗ. К защитам с относительной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селективностью относятся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основном токовые и дистанционные защиты, а к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защитам с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абсолютной селективностью продольные и поперечные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дифференциальные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защиты, направленные защиты с высокочастотной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блокировкой, дифференциально-фазные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защиты, а также защиты,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реагирующие на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неэлектрические параметры (газовая защита трансформатора, </a:t>
            </a:r>
            <a:r>
              <a: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дуговая защита </a:t>
            </a:r>
            <a:r>
              <a:rPr lang="ru-RU" sz="16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шин и др.).</a:t>
            </a:r>
            <a:endParaRPr lang="ru-RU" sz="16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9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4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03669" y="108787"/>
            <a:ext cx="2984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Структурная схема РЗ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6191" y="4661283"/>
            <a:ext cx="116779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Измерительные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преобразователи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(ТА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которых устройство релейной защиты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получает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информацию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параметрах режима защищаемого объекта, должны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иметь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погрешность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преобразования значений тока и напряжения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защищаемого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объекта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их вторичные значения, поступающие в измерительную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часть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 превышающую в условиях срабатывания защиты 10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%.</a:t>
            </a:r>
            <a:endParaRPr lang="en-US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Логическая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исполнительная части релейной защиты требуют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своего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функционирования специальный источник питания —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оперативного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тока. Измерительная часть защиты, если она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выполнена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интегральных микросхемах или с использованием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микропроцессоров,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также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требует питания от источника оперативного тока. К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источникам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оперативного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тока предъявляются в основном три требования: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автономность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т.е. независимость от режима работы защищаемого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объекта;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надежность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т.е. безотказность в работе; мощность достаточная как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питания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устройства релейной защиты, так и для отключения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выключателя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(или выключателей) защищаемого объекта.</a:t>
            </a:r>
            <a:endParaRPr lang="ru-RU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5611" y="655634"/>
            <a:ext cx="6391275" cy="3733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24441" y="1075984"/>
            <a:ext cx="479965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Помимо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отключения объекта от источников питания при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возникновении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нем КЗ на релейную защиту возлагаются также функции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 объекта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ненормальных режимов работы, чаще всего от его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перегрузки током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внешнего короткого замыкания и от недопустимой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перегрузки рабочим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током. Практически на всех объектах энергосистемы (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генераторах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трансформаторах, линиях электропередачи, сборных шинах и др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 устанавливаются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как правило, не одно, а несколько устройств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релейной защиты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обеспечивающих защиту объекта от междуфазных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коротких замыканий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от коротких замыканий на землю, а также от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ненормальных режимов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работы.</a:t>
            </a:r>
            <a:endParaRPr lang="ru-RU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7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5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71818" y="108787"/>
            <a:ext cx="2448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Токовые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защиты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5235" y="478119"/>
            <a:ext cx="3879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Максимальная токовая защита</a:t>
            </a:r>
            <a:endParaRPr lang="ru-RU" sz="16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4634" y="1087901"/>
            <a:ext cx="7553325" cy="16097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485745" y="1371985"/>
            <a:ext cx="2914650" cy="3905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498760" y="869744"/>
            <a:ext cx="51986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Радиальная электрическая сеть с односторонним питанием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90628" y="2812041"/>
            <a:ext cx="2324100" cy="828675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580643" y="922231"/>
            <a:ext cx="28962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обеспечения селективности</a:t>
            </a:r>
            <a:endParaRPr lang="ru-RU" sz="140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6191" y="3640716"/>
            <a:ext cx="1175633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коэффициент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отстройки,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учитывающий погрешности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трансформаторов тока и аппаратуры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 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</a:t>
            </a:r>
            <a:r>
              <a:rPr lang="en-US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&gt;1);</a:t>
            </a:r>
            <a:endParaRPr lang="ru-RU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самозапуска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электрических двигателей потребителей, получающих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питание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защищаемой линии,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учитывающий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возрастание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тока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линии при </a:t>
            </a:r>
            <a:r>
              <a:rPr lang="ru-RU" sz="1400" dirty="0" err="1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самозапуске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этих двигателей после ликвидации режима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КЗ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&gt;1);</a:t>
            </a:r>
            <a:endParaRPr lang="ru-RU" sz="140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 возврата,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0,75—0,95); </a:t>
            </a:r>
            <a:endParaRPr lang="en-US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максимальное значение тока в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защищаемой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линии в рабочем режиме работы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6190" y="4916907"/>
            <a:ext cx="8082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Если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защищаемая линия оборудована устройством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АПВ, тогда ток срабатывания защиты:</a:t>
            </a:r>
            <a:endParaRPr lang="ru-RU" sz="140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615355" y="4906407"/>
            <a:ext cx="962025" cy="3048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36422" y="4916907"/>
            <a:ext cx="2276475" cy="36195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585235" y="3091682"/>
            <a:ext cx="26012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 срабатывания </a:t>
            </a:r>
            <a:r>
              <a:rPr lang="ru-RU" sz="1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9613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47993" y="1644640"/>
            <a:ext cx="1123950" cy="733425"/>
          </a:xfrm>
          <a:prstGeom prst="rect">
            <a:avLst/>
          </a:prstGeom>
        </p:spPr>
      </p:pic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71818" y="108787"/>
            <a:ext cx="2448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Токовые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защиты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5235" y="478119"/>
            <a:ext cx="3879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Максимальная токовая защита</a:t>
            </a:r>
            <a:endParaRPr lang="ru-RU" sz="16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91" y="868679"/>
            <a:ext cx="117563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Время </a:t>
            </a:r>
            <a:r>
              <a:rPr lang="ru-RU" sz="1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срабатывания защит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смежных участков сети отличается на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ступень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селективности </a:t>
            </a:r>
            <a:r>
              <a:rPr lang="ru-RU" sz="1400" dirty="0" err="1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Δt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(0,3—1 с), учитывающую с некоторым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запасом время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отключения выключателя, а также погрешность во времени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срабатывания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инерционность этих защит, т.е. </a:t>
            </a:r>
            <a:endParaRPr lang="ru-RU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с.з3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с.з4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Δt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с.з2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с.з3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Δt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t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с.з1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с.з2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1400" dirty="0" err="1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Δt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85235" y="1844014"/>
            <a:ext cx="39000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 чувствительность </a:t>
            </a:r>
            <a:r>
              <a:rPr lang="ru-RU" sz="1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6192" y="2312359"/>
            <a:ext cx="117563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 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р.к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минимальное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тока в реле измерительного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органа защиты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КЗ.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47868" y="2679071"/>
            <a:ext cx="1562100" cy="733425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246192" y="3471959"/>
            <a:ext cx="117563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 K</a:t>
            </a:r>
            <a:r>
              <a:rPr lang="en-US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коэффициент трансформации трансформаторов тока защиты,</a:t>
            </a:r>
            <a:endParaRPr lang="en-US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коэффициент, учитывающий схему подключения реле тока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 ко вторичным обмоткам трансформаторов тока.</a:t>
            </a:r>
            <a:endParaRPr lang="en-US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4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чувствительности определяется при КЗ в конце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защищаемой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линии, а также при КЗ в конце смежной линии и за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трансформатором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приемной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подстанции, так как на максимальную токовую защиту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обычно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возлагаются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функции резервной защиты при отказе защиты или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выключателя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смежного элемента сети. Считается, что защита обладает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достаточной</a:t>
            </a:r>
            <a:r>
              <a:rPr lang="en-US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чувствительностью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если в первом случае 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≥ 2, а во втором 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≥ 1,2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Максимальная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токовая защита, как правило, имеет хорошую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чувствительность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Ее недостатком является относительно большое время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срабатывания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325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7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71818" y="108787"/>
            <a:ext cx="2448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Токовые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защиты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2144" y="478119"/>
            <a:ext cx="3879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Токовая отсечка</a:t>
            </a:r>
            <a:endParaRPr lang="ru-RU" sz="16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8518" y="899457"/>
            <a:ext cx="5523341" cy="429237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46190" y="5191836"/>
            <a:ext cx="62534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 и время срабатывания токовой ступенчатой защиты линий АБ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БВ радиальной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электрической сети с односторонним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питанием</a:t>
            </a:r>
            <a:endParaRPr lang="ru-RU" sz="140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6518" y="5775661"/>
            <a:ext cx="5519481" cy="58068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43736" y="1161067"/>
            <a:ext cx="3590925" cy="50482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6157782" y="637847"/>
            <a:ext cx="59271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Токи срабатывания токовых отсечек линий АБ и БВ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отстраиваются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токов короткого замыкания на шинах приемных подстанций: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73345" y="2096313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K2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K3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ток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КЗ соответственно в точках K2 и K3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коэффициент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отстройки, больший 1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7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– ток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срабатывания токовой отсечки соответственно линий АБ и БВ.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86023" y="2616273"/>
            <a:ext cx="877072" cy="30108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6096001" y="3235297"/>
            <a:ext cx="59889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Токовая отсечка нечувствительна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внешним коротким замыканиям, а следовательно, время ее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срабатывания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быть равным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нулю:</a:t>
            </a:r>
            <a:endParaRPr lang="ru-RU" sz="140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15273" y="3880177"/>
            <a:ext cx="18478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3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8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71818" y="108787"/>
            <a:ext cx="2448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Токовые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защиты</a:t>
            </a:r>
            <a:endParaRPr lang="ru-RU" dirty="0">
              <a:solidFill>
                <a:srgbClr val="2F5597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246191" y="478119"/>
            <a:ext cx="11805766" cy="2508379"/>
            <a:chOff x="246191" y="478119"/>
            <a:chExt cx="11805766" cy="2508379"/>
          </a:xfrm>
        </p:grpSpPr>
        <p:sp>
          <p:nvSpPr>
            <p:cNvPr id="5" name="TextBox 4"/>
            <p:cNvSpPr txBox="1"/>
            <p:nvPr/>
          </p:nvSpPr>
          <p:spPr>
            <a:xfrm>
              <a:off x="992144" y="478119"/>
              <a:ext cx="38796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600" b="1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Токовая ступенчатая защита</a:t>
              </a:r>
              <a:endPara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46191" y="816673"/>
              <a:ext cx="11805766" cy="21698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В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качестве первой ступени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защиты используется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токовая отсечка без выдержки времени. В качестве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второй ступени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устанавливается токовая отсечка с выдержкой времени,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назначением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которой является быстрое отключение линии при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возникновении КЗ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вне зоны действия первой ступени. Ток и время срабатывания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второй ступени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защиты отстраиваются от тока и времени срабатывания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первой ступени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защиты смежной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линии:</a:t>
              </a:r>
            </a:p>
            <a:p>
              <a:endParaRPr lang="ru-RU" sz="9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Вторая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ступень защиты считается чувствительной, если при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коротком замыкании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конце линии ее коэффициент чувствительности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</a:p>
            <a:p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≥ 1,2. </a:t>
              </a:r>
            </a:p>
            <a:p>
              <a:pPr algn="just"/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В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качестве третьей ступени используется максимальная токовая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защита, назначением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которой является резервирование первых ступеней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своей защиты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а также отказов защит и выключателей смежных участков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сети (ближнее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 дальнее резервирование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).</a:t>
              </a:r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29513" y="2173860"/>
              <a:ext cx="315940" cy="347534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453585" y="1591803"/>
              <a:ext cx="3933825" cy="466725"/>
            </a:xfrm>
            <a:prstGeom prst="rect">
              <a:avLst/>
            </a:prstGeom>
          </p:spPr>
        </p:pic>
      </p:grpSp>
      <p:grpSp>
        <p:nvGrpSpPr>
          <p:cNvPr id="12" name="Группа 11"/>
          <p:cNvGrpSpPr/>
          <p:nvPr/>
        </p:nvGrpSpPr>
        <p:grpSpPr>
          <a:xfrm>
            <a:off x="246191" y="3427031"/>
            <a:ext cx="11805766" cy="2581439"/>
            <a:chOff x="246191" y="3081045"/>
            <a:chExt cx="11805766" cy="2581439"/>
          </a:xfrm>
        </p:grpSpPr>
        <p:sp>
          <p:nvSpPr>
            <p:cNvPr id="9" name="TextBox 8"/>
            <p:cNvSpPr txBox="1"/>
            <p:nvPr/>
          </p:nvSpPr>
          <p:spPr>
            <a:xfrm>
              <a:off x="992143" y="3081045"/>
              <a:ext cx="54580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600" b="1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Токовая защита нулевой последовательности</a:t>
              </a:r>
              <a:endParaRPr lang="ru-RU" sz="16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46191" y="3415715"/>
              <a:ext cx="11805766" cy="22467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В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сети с заземленной нейтралью ток короткого замыкания проходит по контуру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фаза – земля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а следовательно, сумма токов трех фаз не равна нулю, а равна утроенному значению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симметричной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составляющей тока нулевой последовательности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endPara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Обычно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реализуется ступенчатая токовая защита нулевой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последовательности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в которой в качестве первых ступеней используются токовые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отсечки нулевой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последовательности без выдержки и с выдержкой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времени. </a:t>
              </a:r>
            </a:p>
            <a:p>
              <a:pPr algn="just"/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Замыкание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одной фазы на землю в сети с изолированной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нейтралью вызывает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прохождение через место замыкания относительно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небольшого тока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обусловленного емкостью электрической сети на землю, и в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большинстве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случаев не требует немедленного отключения. Ток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срабатывания токовой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защиты в сети с изолированной нейтралью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отстраивается от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емкостного тока защищаемого объекта, защита действует, как </a:t>
              </a:r>
              <a:r>
                <a:rPr lang="ru-RU" sz="1400" dirty="0" smtClean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правило, не </a:t>
              </a:r>
              <a:r>
                <a:rPr lang="ru-RU" sz="1400" dirty="0">
                  <a:solidFill>
                    <a:srgbClr val="2F559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 отключение защищаемого объекта, а на сигнал.</a:t>
              </a:r>
            </a:p>
          </p:txBody>
        </p: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5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548959" y="3935326"/>
              <a:ext cx="2352675" cy="3714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092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47415" y="2944708"/>
            <a:ext cx="1762125" cy="704850"/>
          </a:xfrm>
          <a:prstGeom prst="rect">
            <a:avLst/>
          </a:prstGeom>
        </p:spPr>
      </p:pic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9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71818" y="108787"/>
            <a:ext cx="2448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Токовые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защиты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2144" y="478119"/>
            <a:ext cx="3879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Токовая направленная защита</a:t>
            </a:r>
            <a:endParaRPr lang="ru-RU" sz="1600" dirty="0" smtClean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6190" y="1132099"/>
            <a:ext cx="6641333" cy="89538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69765" y="840069"/>
            <a:ext cx="5174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Радиальная электрическая сеть с двухсторонним питанием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288426" y="1312151"/>
            <a:ext cx="4421659" cy="39224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919046" y="930469"/>
            <a:ext cx="33062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Селективность обеспечивается, если</a:t>
            </a:r>
            <a:endParaRPr lang="ru-RU" sz="140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6190" y="1981878"/>
            <a:ext cx="1176457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Ток срабатывания токовой направленной защиты определяется, как и ток срабатывания максимальной токовой защиты. Однако под </a:t>
            </a:r>
            <a:r>
              <a:rPr lang="ru-RU" sz="14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</a:t>
            </a:r>
            <a:r>
              <a:rPr lang="ru-RU" sz="1400" baseline="-250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aseline="-25000" dirty="0" err="1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понимается максимальный ток в рабочем режиме работы сети, проходящий в направлении действия защиты.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Поскольку из-за повреждений во вторичных цепях трансформатора напряжения орган направления мощности может сработать ложно, во избежание ложного срабатывания защиты ток срабатывания отстраивается также от тока в рабочем режиме сети, проходящего в направлении, противоположном направлению действия защиты:</a:t>
            </a:r>
            <a:endParaRPr lang="ru-RU" sz="140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8885" y="3584338"/>
            <a:ext cx="1176457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</a:rPr>
              <a:t>          В </a:t>
            </a:r>
            <a:r>
              <a:rPr lang="ru-RU" sz="1400" dirty="0">
                <a:solidFill>
                  <a:srgbClr val="2F5597"/>
                </a:solidFill>
              </a:rPr>
              <a:t>качестве тока срабатывания защиты принимается большее из </a:t>
            </a:r>
            <a:r>
              <a:rPr lang="ru-RU" sz="1400" dirty="0" smtClean="0">
                <a:solidFill>
                  <a:srgbClr val="2F5597"/>
                </a:solidFill>
              </a:rPr>
              <a:t>трех полученных </a:t>
            </a:r>
            <a:r>
              <a:rPr lang="ru-RU" sz="1400" dirty="0">
                <a:solidFill>
                  <a:srgbClr val="2F5597"/>
                </a:solidFill>
              </a:rPr>
              <a:t>значений, после чего необходимо убедиться, </a:t>
            </a:r>
            <a:r>
              <a:rPr lang="ru-RU" sz="1400" dirty="0" smtClean="0">
                <a:solidFill>
                  <a:srgbClr val="2F5597"/>
                </a:solidFill>
              </a:rPr>
              <a:t>что</a:t>
            </a:r>
          </a:p>
          <a:p>
            <a:endParaRPr lang="ru-RU" sz="1400" dirty="0">
              <a:solidFill>
                <a:srgbClr val="2F5597"/>
              </a:solidFill>
            </a:endParaRPr>
          </a:p>
          <a:p>
            <a:endParaRPr lang="ru-RU" sz="1400" dirty="0" smtClean="0">
              <a:solidFill>
                <a:srgbClr val="2F5597"/>
              </a:solidFill>
            </a:endParaRPr>
          </a:p>
          <a:p>
            <a:r>
              <a:rPr lang="ru-RU" sz="1400" dirty="0">
                <a:solidFill>
                  <a:srgbClr val="2F5597"/>
                </a:solidFill>
              </a:rPr>
              <a:t>При </a:t>
            </a:r>
            <a:r>
              <a:rPr lang="ru-RU" sz="1400" dirty="0" smtClean="0">
                <a:solidFill>
                  <a:srgbClr val="2F5597"/>
                </a:solidFill>
              </a:rPr>
              <a:t>несоблюдении этих условий защита </a:t>
            </a:r>
            <a:r>
              <a:rPr lang="ru-RU" sz="1400" dirty="0">
                <a:solidFill>
                  <a:srgbClr val="2F5597"/>
                </a:solidFill>
              </a:rPr>
              <a:t>может сработать </a:t>
            </a:r>
            <a:r>
              <a:rPr lang="ru-RU" sz="1400" dirty="0" smtClean="0">
                <a:solidFill>
                  <a:srgbClr val="2F5597"/>
                </a:solidFill>
              </a:rPr>
              <a:t>неселективно. </a:t>
            </a:r>
          </a:p>
          <a:p>
            <a:r>
              <a:rPr lang="ru-RU" sz="1400" dirty="0" smtClean="0">
                <a:solidFill>
                  <a:srgbClr val="2F5597"/>
                </a:solidFill>
              </a:rPr>
              <a:t>         Время </a:t>
            </a:r>
            <a:r>
              <a:rPr lang="ru-RU" sz="1400" dirty="0">
                <a:solidFill>
                  <a:srgbClr val="2F5597"/>
                </a:solidFill>
              </a:rPr>
              <a:t>срабатывания защиты принимается </a:t>
            </a:r>
            <a:r>
              <a:rPr lang="ru-RU" sz="1400" dirty="0" smtClean="0">
                <a:solidFill>
                  <a:srgbClr val="2F5597"/>
                </a:solidFill>
              </a:rPr>
              <a:t>большим </a:t>
            </a:r>
            <a:r>
              <a:rPr lang="ru-RU" sz="1400" dirty="0">
                <a:solidFill>
                  <a:srgbClr val="2F5597"/>
                </a:solidFill>
              </a:rPr>
              <a:t>времени </a:t>
            </a:r>
            <a:r>
              <a:rPr lang="ru-RU" sz="1400" dirty="0" smtClean="0">
                <a:solidFill>
                  <a:srgbClr val="2F5597"/>
                </a:solidFill>
              </a:rPr>
              <a:t>срабатывания </a:t>
            </a:r>
            <a:r>
              <a:rPr lang="ru-RU" sz="1400" dirty="0">
                <a:solidFill>
                  <a:srgbClr val="2F5597"/>
                </a:solidFill>
              </a:rPr>
              <a:t>защит смежных элементов сети в направлении действия защиты, т.е.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62375" y="3876643"/>
            <a:ext cx="4829175" cy="40957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43337" y="4753889"/>
            <a:ext cx="4667250" cy="361950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258885" y="5115839"/>
            <a:ext cx="1176457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Основным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недостатком защиты является наличие «мертвой зоны»,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т.е. участка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защищаемой линии, при КЗ на котором защита отказывает в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действии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из-за малого значения напряжения, подаваемого на вход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органа направления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мощности. Однако при включении реле по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90-градусной схеме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предусматривающей подачу на реле тока фазы и разности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напряжений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двух других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фаз,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мертвая зона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имеет место только при металлическом трехфазном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КЗ. </a:t>
            </a:r>
          </a:p>
          <a:p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Токовые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направленные защиты, как и ненаправленные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токовые защиты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стараются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выполнять трехступенчатыми. Причем в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качестве первой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ступени защиты лучше использовать ненаправленную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токовую отсечку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если ее зона действия перекрывает «мертвую зону» </a:t>
            </a:r>
            <a:r>
              <a:rPr lang="ru-RU" sz="1400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направленной </a:t>
            </a:r>
            <a:r>
              <a:rPr lang="ru-RU" sz="1400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защиты.</a:t>
            </a:r>
          </a:p>
        </p:txBody>
      </p:sp>
    </p:spTree>
    <p:extLst>
      <p:ext uri="{BB962C8B-B14F-4D97-AF65-F5344CB8AC3E}">
        <p14:creationId xmlns:p14="http://schemas.microsoft.com/office/powerpoint/2010/main" val="102947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2532</TotalTime>
  <Words>3114</Words>
  <Application>Microsoft Office PowerPoint</Application>
  <PresentationFormat>Произвольный</PresentationFormat>
  <Paragraphs>181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Пән: Заманауи электр энергетикасы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153</cp:revision>
  <dcterms:created xsi:type="dcterms:W3CDTF">2018-10-03T09:58:56Z</dcterms:created>
  <dcterms:modified xsi:type="dcterms:W3CDTF">2025-11-11T09:42:41Z</dcterms:modified>
</cp:coreProperties>
</file>