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4" r:id="rId4"/>
    <p:sldId id="275" r:id="rId5"/>
    <p:sldId id="276" r:id="rId6"/>
    <p:sldId id="277" r:id="rId7"/>
    <p:sldId id="281" r:id="rId8"/>
    <p:sldId id="278" r:id="rId9"/>
    <p:sldId id="282" r:id="rId10"/>
    <p:sldId id="283" r:id="rId11"/>
    <p:sldId id="280" r:id="rId12"/>
    <p:sldId id="284" r:id="rId13"/>
    <p:sldId id="285" r:id="rId14"/>
    <p:sldId id="279" r:id="rId15"/>
    <p:sldId id="286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9798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Дисциплина: Современная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электроэнергетика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28421" y="92362"/>
            <a:ext cx="1956487" cy="2585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/>
              <a:t>Кафедра «Энергетика»</a:t>
            </a: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Тема: Современные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накопители электрической энергии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846790" y="1742967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>
                <a:solidFill>
                  <a:schemeClr val="accent1">
                    <a:lumMod val="75000"/>
                  </a:schemeClr>
                </a:solidFill>
              </a:rPr>
              <a:t>Лекция № </a:t>
            </a: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14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7984" y="56781"/>
            <a:ext cx="6344190" cy="3805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sz="1200" dirty="0"/>
              <a:t>Институт </a:t>
            </a:r>
            <a:r>
              <a:rPr lang="ru-RU" sz="1200" dirty="0" smtClean="0"/>
              <a:t>Энергетики и машиностроения</a:t>
            </a:r>
            <a:endParaRPr lang="ru-RU" sz="12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671010" y="4316413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35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10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87090" y="108787"/>
            <a:ext cx="5617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Сверхпроводящий индуктивный накопитель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0219" y="537648"/>
            <a:ext cx="4789443" cy="297403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87740" y="928807"/>
            <a:ext cx="6416301" cy="267951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316062" y="3749553"/>
            <a:ext cx="75598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F5597"/>
                </a:solidFill>
              </a:rPr>
              <a:t>Схема регулятора для СПИН </a:t>
            </a:r>
            <a:r>
              <a:rPr lang="ru-RU" sz="1400" dirty="0" smtClean="0">
                <a:solidFill>
                  <a:srgbClr val="2F5597"/>
                </a:solidFill>
              </a:rPr>
              <a:t>и </a:t>
            </a:r>
            <a:r>
              <a:rPr lang="ru-RU" sz="1400" dirty="0">
                <a:solidFill>
                  <a:srgbClr val="2F5597"/>
                </a:solidFill>
              </a:rPr>
              <a:t>диаграммы его работы </a:t>
            </a:r>
            <a:r>
              <a:rPr lang="ru-RU" sz="1400" dirty="0" smtClean="0">
                <a:solidFill>
                  <a:srgbClr val="2F5597"/>
                </a:solidFill>
              </a:rPr>
              <a:t>в режиме потребления активной </a:t>
            </a:r>
            <a:r>
              <a:rPr lang="ru-RU" sz="1400" dirty="0">
                <a:solidFill>
                  <a:srgbClr val="2F5597"/>
                </a:solidFill>
              </a:rPr>
              <a:t>мощности </a:t>
            </a:r>
            <a:endParaRPr lang="ru-RU" sz="1400" dirty="0" smtClean="0">
              <a:solidFill>
                <a:srgbClr val="2F5597"/>
              </a:solidFill>
            </a:endParaRPr>
          </a:p>
          <a:p>
            <a:pPr algn="ctr"/>
            <a:r>
              <a:rPr lang="ru-RU" sz="1400" dirty="0" err="1" smtClean="0">
                <a:solidFill>
                  <a:srgbClr val="2F5597"/>
                </a:solidFill>
              </a:rPr>
              <a:t>P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мощность нагрузки; </a:t>
            </a:r>
            <a:r>
              <a:rPr lang="ru-RU" sz="1400" dirty="0" err="1" smtClean="0">
                <a:solidFill>
                  <a:srgbClr val="2F5597"/>
                </a:solidFill>
              </a:rPr>
              <a:t>I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ток нагрузки; U — </a:t>
            </a:r>
            <a:r>
              <a:rPr lang="ru-RU" sz="1400" dirty="0" smtClean="0">
                <a:solidFill>
                  <a:srgbClr val="2F5597"/>
                </a:solidFill>
              </a:rPr>
              <a:t>напряжение </a:t>
            </a:r>
            <a:r>
              <a:rPr lang="ru-RU" sz="1400" dirty="0">
                <a:solidFill>
                  <a:srgbClr val="2F5597"/>
                </a:solidFill>
              </a:rPr>
              <a:t>сети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31805" y="4726092"/>
            <a:ext cx="1187223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Сверхпроводниковые </a:t>
            </a:r>
            <a:r>
              <a:rPr lang="ru-RU" sz="1400" dirty="0">
                <a:solidFill>
                  <a:srgbClr val="2F5597"/>
                </a:solidFill>
              </a:rPr>
              <a:t>индукционные накопители энергии без </a:t>
            </a:r>
            <a:r>
              <a:rPr lang="ru-RU" sz="1400" dirty="0" smtClean="0">
                <a:solidFill>
                  <a:srgbClr val="2F5597"/>
                </a:solidFill>
              </a:rPr>
              <a:t>потерь запасают </a:t>
            </a:r>
            <a:r>
              <a:rPr lang="ru-RU" sz="1400" dirty="0">
                <a:solidFill>
                  <a:srgbClr val="2F5597"/>
                </a:solidFill>
              </a:rPr>
              <a:t>и отдают электроэнергию с высокой скоростью и при </a:t>
            </a:r>
            <a:r>
              <a:rPr lang="ru-RU" sz="1400" dirty="0" smtClean="0">
                <a:solidFill>
                  <a:srgbClr val="2F5597"/>
                </a:solidFill>
              </a:rPr>
              <a:t>неограниченном </a:t>
            </a:r>
            <a:r>
              <a:rPr lang="ru-RU" sz="1400" dirty="0">
                <a:solidFill>
                  <a:srgbClr val="2F5597"/>
                </a:solidFill>
              </a:rPr>
              <a:t>числе циклов «заряд-разряд</a:t>
            </a:r>
            <a:r>
              <a:rPr lang="ru-RU" sz="1400" dirty="0" smtClean="0">
                <a:solidFill>
                  <a:srgbClr val="2F5597"/>
                </a:solidFill>
              </a:rPr>
              <a:t>».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Корпорация </a:t>
            </a:r>
            <a:r>
              <a:rPr lang="ru-RU" sz="1400" dirty="0">
                <a:solidFill>
                  <a:srgbClr val="2F5597"/>
                </a:solidFill>
              </a:rPr>
              <a:t>ASC выпускает накопители для повышения качества </a:t>
            </a:r>
            <a:r>
              <a:rPr lang="ru-RU" sz="1400" dirty="0" smtClean="0">
                <a:solidFill>
                  <a:srgbClr val="2F5597"/>
                </a:solidFill>
              </a:rPr>
              <a:t>электроэнергии </a:t>
            </a:r>
            <a:r>
              <a:rPr lang="ru-RU" sz="1400" dirty="0">
                <a:solidFill>
                  <a:srgbClr val="2F5597"/>
                </a:solidFill>
              </a:rPr>
              <a:t>типа PQ-SMES с 1990 г. Их мощность 3—10 МВт, с </a:t>
            </a:r>
            <a:r>
              <a:rPr lang="ru-RU" sz="1400" dirty="0" smtClean="0">
                <a:solidFill>
                  <a:srgbClr val="2F5597"/>
                </a:solidFill>
              </a:rPr>
              <a:t>помощью параллельного </a:t>
            </a:r>
            <a:r>
              <a:rPr lang="ru-RU" sz="1400" dirty="0">
                <a:solidFill>
                  <a:srgbClr val="2F5597"/>
                </a:solidFill>
              </a:rPr>
              <a:t>включения преобразователей на IGBT-транзисторах </a:t>
            </a:r>
            <a:r>
              <a:rPr lang="ru-RU" sz="1400" dirty="0" smtClean="0">
                <a:solidFill>
                  <a:srgbClr val="2F5597"/>
                </a:solidFill>
              </a:rPr>
              <a:t>можно стыковать </a:t>
            </a:r>
            <a:r>
              <a:rPr lang="ru-RU" sz="1400" dirty="0">
                <a:solidFill>
                  <a:srgbClr val="2F5597"/>
                </a:solidFill>
              </a:rPr>
              <a:t>по несколько катушек, получая необходимую мощность. </a:t>
            </a:r>
            <a:r>
              <a:rPr lang="ru-RU" sz="1400" dirty="0" smtClean="0">
                <a:solidFill>
                  <a:srgbClr val="2F5597"/>
                </a:solidFill>
              </a:rPr>
              <a:t>Установлено </a:t>
            </a:r>
            <a:r>
              <a:rPr lang="ru-RU" sz="1400" dirty="0">
                <a:solidFill>
                  <a:srgbClr val="2F5597"/>
                </a:solidFill>
              </a:rPr>
              <a:t>шесть накопителей, поддерживающих напряжение в </a:t>
            </a:r>
            <a:r>
              <a:rPr lang="ru-RU" sz="1400" dirty="0" smtClean="0">
                <a:solidFill>
                  <a:srgbClr val="2F5597"/>
                </a:solidFill>
              </a:rPr>
              <a:t>сети. Катушка </a:t>
            </a:r>
            <a:r>
              <a:rPr lang="ru-RU" sz="1400" dirty="0">
                <a:solidFill>
                  <a:srgbClr val="2F5597"/>
                </a:solidFill>
              </a:rPr>
              <a:t>накопителя — на ниобий-титановом СП-накопителе, </a:t>
            </a:r>
            <a:r>
              <a:rPr lang="ru-RU" sz="1400" dirty="0" smtClean="0">
                <a:solidFill>
                  <a:srgbClr val="2F5597"/>
                </a:solidFill>
              </a:rPr>
              <a:t>охлаждаемая </a:t>
            </a:r>
            <a:r>
              <a:rPr lang="ru-RU" sz="1400" dirty="0">
                <a:solidFill>
                  <a:srgbClr val="2F5597"/>
                </a:solidFill>
              </a:rPr>
              <a:t>жидким гелием до 4,2 К, </a:t>
            </a:r>
            <a:r>
              <a:rPr lang="ru-RU" sz="1400" dirty="0" err="1">
                <a:solidFill>
                  <a:srgbClr val="2F5597"/>
                </a:solidFill>
              </a:rPr>
              <a:t>токоподводы</a:t>
            </a:r>
            <a:r>
              <a:rPr lang="ru-RU" sz="1400" dirty="0">
                <a:solidFill>
                  <a:srgbClr val="2F5597"/>
                </a:solidFill>
              </a:rPr>
              <a:t> — на ВТСП. Мощность, </a:t>
            </a:r>
            <a:r>
              <a:rPr lang="ru-RU" sz="1400" dirty="0" smtClean="0">
                <a:solidFill>
                  <a:srgbClr val="2F5597"/>
                </a:solidFill>
              </a:rPr>
              <a:t>выдаваемая </a:t>
            </a:r>
            <a:r>
              <a:rPr lang="ru-RU" sz="1400" dirty="0">
                <a:solidFill>
                  <a:srgbClr val="2F5597"/>
                </a:solidFill>
              </a:rPr>
              <a:t>каждым СПИН — 2 МВт, в течение 1 с выдается реактивная </a:t>
            </a:r>
            <a:r>
              <a:rPr lang="ru-RU" sz="1400" dirty="0" smtClean="0">
                <a:solidFill>
                  <a:srgbClr val="2F5597"/>
                </a:solidFill>
              </a:rPr>
              <a:t>мощность </a:t>
            </a:r>
            <a:r>
              <a:rPr lang="ru-RU" sz="1400" dirty="0">
                <a:solidFill>
                  <a:srgbClr val="2F5597"/>
                </a:solidFill>
              </a:rPr>
              <a:t>2,8 </a:t>
            </a:r>
            <a:r>
              <a:rPr lang="ru-RU" sz="1400" dirty="0" smtClean="0">
                <a:solidFill>
                  <a:srgbClr val="2F5597"/>
                </a:solidFill>
              </a:rPr>
              <a:t>МВ*А</a:t>
            </a:r>
            <a:r>
              <a:rPr lang="ru-RU" sz="1400" dirty="0">
                <a:solidFill>
                  <a:srgbClr val="2F5597"/>
                </a:solidFill>
              </a:rPr>
              <a:t>. Требования к СПИН — поддержание напряжения 90 </a:t>
            </a:r>
            <a:r>
              <a:rPr lang="ru-RU" sz="1400" dirty="0" smtClean="0">
                <a:solidFill>
                  <a:srgbClr val="2F5597"/>
                </a:solidFill>
              </a:rPr>
              <a:t>% в </a:t>
            </a:r>
            <a:r>
              <a:rPr lang="ru-RU" sz="1400" dirty="0">
                <a:solidFill>
                  <a:srgbClr val="2F5597"/>
                </a:solidFill>
              </a:rPr>
              <a:t>течение 0,5 с и 95 % — в течение 5 с. </a:t>
            </a:r>
          </a:p>
        </p:txBody>
      </p:sp>
    </p:spTree>
    <p:extLst>
      <p:ext uri="{BB962C8B-B14F-4D97-AF65-F5344CB8AC3E}">
        <p14:creationId xmlns:p14="http://schemas.microsoft.com/office/powerpoint/2010/main" val="284889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79504" y="108787"/>
            <a:ext cx="3432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Маховиковые накопители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59018" y="494481"/>
            <a:ext cx="16836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 Принцип действия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6191" y="802258"/>
            <a:ext cx="118140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        В </a:t>
            </a:r>
            <a:r>
              <a:rPr lang="ru-RU" sz="1400" dirty="0">
                <a:solidFill>
                  <a:srgbClr val="2F5597"/>
                </a:solidFill>
              </a:rPr>
              <a:t>основе </a:t>
            </a:r>
            <a:r>
              <a:rPr lang="ru-RU" sz="1400" dirty="0" smtClean="0">
                <a:solidFill>
                  <a:srgbClr val="2F5597"/>
                </a:solidFill>
              </a:rPr>
              <a:t>маховикового накопителя </a:t>
            </a:r>
            <a:r>
              <a:rPr lang="ru-RU" sz="1400" dirty="0">
                <a:solidFill>
                  <a:srgbClr val="2F5597"/>
                </a:solidFill>
              </a:rPr>
              <a:t>лежит </a:t>
            </a:r>
            <a:r>
              <a:rPr lang="ru-RU" sz="1400" dirty="0" smtClean="0">
                <a:solidFill>
                  <a:srgbClr val="2F5597"/>
                </a:solidFill>
              </a:rPr>
              <a:t>накопление </a:t>
            </a:r>
            <a:r>
              <a:rPr lang="ru-RU" sz="1400" dirty="0">
                <a:solidFill>
                  <a:srgbClr val="2F5597"/>
                </a:solidFill>
              </a:rPr>
              <a:t>в теле распределенной массы ρ(х), вращающейся с угловой </a:t>
            </a:r>
            <a:r>
              <a:rPr lang="ru-RU" sz="1400" dirty="0" smtClean="0">
                <a:solidFill>
                  <a:srgbClr val="2F5597"/>
                </a:solidFill>
              </a:rPr>
              <a:t>скоростью ω </a:t>
            </a:r>
            <a:r>
              <a:rPr lang="ru-RU" sz="1400" dirty="0">
                <a:solidFill>
                  <a:srgbClr val="2F5597"/>
                </a:solidFill>
              </a:rPr>
              <a:t>вокруг оси, энергии W</a:t>
            </a:r>
            <a:r>
              <a:rPr lang="ru-RU" sz="1400" dirty="0" smtClean="0">
                <a:solidFill>
                  <a:srgbClr val="2F5597"/>
                </a:solidFill>
              </a:rPr>
              <a:t>:</a:t>
            </a:r>
          </a:p>
          <a:p>
            <a:endParaRPr lang="kk-KZ" sz="1400" dirty="0">
              <a:solidFill>
                <a:srgbClr val="2F5597"/>
              </a:solidFill>
            </a:endParaRPr>
          </a:p>
          <a:p>
            <a:endParaRPr lang="ru-RU" sz="1400" dirty="0" smtClean="0">
              <a:solidFill>
                <a:srgbClr val="2F5597"/>
              </a:solidFill>
            </a:endParaRPr>
          </a:p>
          <a:p>
            <a:r>
              <a:rPr lang="ru-RU" sz="1400" dirty="0" smtClean="0">
                <a:solidFill>
                  <a:srgbClr val="2F5597"/>
                </a:solidFill>
              </a:rPr>
              <a:t>где </a:t>
            </a:r>
            <a:r>
              <a:rPr lang="ru-RU" sz="1400" i="1" dirty="0" smtClean="0">
                <a:solidFill>
                  <a:srgbClr val="2F5597"/>
                </a:solidFill>
              </a:rPr>
              <a:t>J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момент инерции, определяемый в виде </a:t>
            </a:r>
            <a:endParaRPr lang="ru-RU" sz="1400" dirty="0" smtClean="0">
              <a:solidFill>
                <a:srgbClr val="2F5597"/>
              </a:solidFill>
            </a:endParaRPr>
          </a:p>
          <a:p>
            <a:r>
              <a:rPr lang="ru-RU" sz="1400" dirty="0">
                <a:solidFill>
                  <a:srgbClr val="2F5597"/>
                </a:solidFill>
              </a:rPr>
              <a:t>r </a:t>
            </a:r>
            <a:r>
              <a:rPr lang="ru-RU" sz="1400" dirty="0" smtClean="0">
                <a:solidFill>
                  <a:srgbClr val="2F5597"/>
                </a:solidFill>
              </a:rPr>
              <a:t>— радиус </a:t>
            </a:r>
            <a:r>
              <a:rPr lang="ru-RU" sz="1400" dirty="0">
                <a:solidFill>
                  <a:srgbClr val="2F5597"/>
                </a:solidFill>
              </a:rPr>
              <a:t>вращения, определяющий расстояние от оси каждой точки </a:t>
            </a:r>
            <a:r>
              <a:rPr lang="ru-RU" sz="1400" dirty="0" smtClean="0">
                <a:solidFill>
                  <a:srgbClr val="2F5597"/>
                </a:solidFill>
              </a:rPr>
              <a:t>распределённой массы</a:t>
            </a:r>
            <a:endParaRPr lang="ru-RU" sz="1400" dirty="0">
              <a:solidFill>
                <a:srgbClr val="2F5597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86442" y="1063868"/>
            <a:ext cx="1333500" cy="5905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26284" y="1577566"/>
            <a:ext cx="1460158" cy="39424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93286" y="2187253"/>
            <a:ext cx="8582750" cy="42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7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12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79504" y="108787"/>
            <a:ext cx="3432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Маховиковые накопители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090" y="660728"/>
            <a:ext cx="119036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Значительное </a:t>
            </a:r>
            <a:r>
              <a:rPr lang="ru-RU" sz="1400" dirty="0">
                <a:solidFill>
                  <a:srgbClr val="2F5597"/>
                </a:solidFill>
              </a:rPr>
              <a:t>увеличение количества выводимой энергии стало </a:t>
            </a:r>
            <a:r>
              <a:rPr lang="ru-RU" sz="1400" dirty="0" smtClean="0">
                <a:solidFill>
                  <a:srgbClr val="2F5597"/>
                </a:solidFill>
              </a:rPr>
              <a:t>возможным </a:t>
            </a:r>
            <a:r>
              <a:rPr lang="ru-RU" sz="1400" dirty="0">
                <a:solidFill>
                  <a:srgbClr val="2F5597"/>
                </a:solidFill>
              </a:rPr>
              <a:t>благодаря достижениям силовой электроники. Трудность </a:t>
            </a:r>
            <a:r>
              <a:rPr lang="ru-RU" sz="1400" dirty="0" smtClean="0">
                <a:solidFill>
                  <a:srgbClr val="2F5597"/>
                </a:solidFill>
              </a:rPr>
              <a:t>решения </a:t>
            </a:r>
            <a:r>
              <a:rPr lang="ru-RU" sz="1400" dirty="0">
                <a:solidFill>
                  <a:srgbClr val="2F5597"/>
                </a:solidFill>
              </a:rPr>
              <a:t>этой задачи заключалась в уменьшении скорости ротора по </a:t>
            </a:r>
            <a:r>
              <a:rPr lang="ru-RU" sz="1400" dirty="0" smtClean="0">
                <a:solidFill>
                  <a:srgbClr val="2F5597"/>
                </a:solidFill>
              </a:rPr>
              <a:t>мере отдачи </a:t>
            </a:r>
            <a:r>
              <a:rPr lang="ru-RU" sz="1400" dirty="0">
                <a:solidFill>
                  <a:srgbClr val="2F5597"/>
                </a:solidFill>
              </a:rPr>
              <a:t>энергии и, следовательно, снижение частоты выходного </a:t>
            </a:r>
            <a:r>
              <a:rPr lang="ru-RU" sz="1400" dirty="0" smtClean="0">
                <a:solidFill>
                  <a:srgbClr val="2F5597"/>
                </a:solidFill>
              </a:rPr>
              <a:t>напряжения относительно </a:t>
            </a:r>
            <a:r>
              <a:rPr lang="ru-RU" sz="1400" dirty="0">
                <a:solidFill>
                  <a:srgbClr val="2F5597"/>
                </a:solidFill>
              </a:rPr>
              <a:t>сетевого. Эффективно ее решить стало </a:t>
            </a:r>
            <a:r>
              <a:rPr lang="ru-RU" sz="1400" dirty="0" smtClean="0">
                <a:solidFill>
                  <a:srgbClr val="2F5597"/>
                </a:solidFill>
              </a:rPr>
              <a:t>возможным с </a:t>
            </a:r>
            <a:r>
              <a:rPr lang="ru-RU" sz="1400" dirty="0">
                <a:solidFill>
                  <a:srgbClr val="2F5597"/>
                </a:solidFill>
              </a:rPr>
              <a:t>использованием полностью управляемых электронных ключей и </a:t>
            </a:r>
            <a:r>
              <a:rPr lang="ru-RU" sz="1400" dirty="0" smtClean="0">
                <a:solidFill>
                  <a:srgbClr val="2F5597"/>
                </a:solidFill>
              </a:rPr>
              <a:t>применения </a:t>
            </a:r>
            <a:r>
              <a:rPr lang="ru-RU" sz="1400" dirty="0">
                <a:solidFill>
                  <a:srgbClr val="2F5597"/>
                </a:solidFill>
              </a:rPr>
              <a:t>методов импульсной модуляции токов и напряжений на </a:t>
            </a:r>
            <a:r>
              <a:rPr lang="ru-RU" sz="1400" dirty="0" smtClean="0">
                <a:solidFill>
                  <a:srgbClr val="2F5597"/>
                </a:solidFill>
              </a:rPr>
              <a:t>повышенной </a:t>
            </a:r>
            <a:r>
              <a:rPr lang="ru-RU" sz="1400" dirty="0">
                <a:solidFill>
                  <a:srgbClr val="2F5597"/>
                </a:solidFill>
              </a:rPr>
              <a:t>частоте. На этом принципе преобразование энергии </a:t>
            </a:r>
            <a:r>
              <a:rPr lang="ru-RU" sz="1400" dirty="0" smtClean="0">
                <a:solidFill>
                  <a:srgbClr val="2F5597"/>
                </a:solidFill>
              </a:rPr>
              <a:t>выполняется преобразователями </a:t>
            </a:r>
            <a:r>
              <a:rPr lang="ru-RU" sz="1400" dirty="0">
                <a:solidFill>
                  <a:srgbClr val="2F5597"/>
                </a:solidFill>
              </a:rPr>
              <a:t>переменного/постоянного тока, выполненным </a:t>
            </a:r>
            <a:r>
              <a:rPr lang="ru-RU" sz="1400" dirty="0" smtClean="0">
                <a:solidFill>
                  <a:srgbClr val="2F5597"/>
                </a:solidFill>
              </a:rPr>
              <a:t>по следующей структуре:</a:t>
            </a:r>
            <a:endParaRPr lang="ru-RU" sz="1400" dirty="0">
              <a:solidFill>
                <a:srgbClr val="2F5597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7053" y="1830279"/>
            <a:ext cx="5367881" cy="204836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16709" y="3994491"/>
            <a:ext cx="47051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Структурная схема связи маховикового накопителя с сетью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12495" y="1971675"/>
            <a:ext cx="3616603" cy="201581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7133966" y="3950040"/>
            <a:ext cx="49509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F5597"/>
                </a:solidFill>
              </a:rPr>
              <a:t>Диаграмма сравнения маховиковых накопителей, конденсаторов </a:t>
            </a:r>
            <a:r>
              <a:rPr lang="ru-RU" sz="1400" dirty="0" smtClean="0">
                <a:solidFill>
                  <a:srgbClr val="2F5597"/>
                </a:solidFill>
              </a:rPr>
              <a:t>и аккумуляторных </a:t>
            </a:r>
            <a:r>
              <a:rPr lang="ru-RU" sz="1400" dirty="0">
                <a:solidFill>
                  <a:srgbClr val="2F5597"/>
                </a:solidFill>
              </a:rPr>
              <a:t>батарей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52993" y="4589106"/>
            <a:ext cx="118577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Компания </a:t>
            </a:r>
            <a:r>
              <a:rPr lang="ru-RU" sz="1400" dirty="0" err="1">
                <a:solidFill>
                  <a:srgbClr val="2F5597"/>
                </a:solidFill>
              </a:rPr>
              <a:t>Caterpillar</a:t>
            </a:r>
            <a:r>
              <a:rPr lang="ru-RU" sz="1400" dirty="0">
                <a:solidFill>
                  <a:srgbClr val="2F5597"/>
                </a:solidFill>
              </a:rPr>
              <a:t> совместно с институтом EPRI разработала </a:t>
            </a:r>
            <a:r>
              <a:rPr lang="ru-RU" sz="1400" dirty="0" smtClean="0">
                <a:solidFill>
                  <a:srgbClr val="2F5597"/>
                </a:solidFill>
              </a:rPr>
              <a:t>серию источников </a:t>
            </a:r>
            <a:r>
              <a:rPr lang="ru-RU" sz="1400" dirty="0">
                <a:solidFill>
                  <a:srgbClr val="2F5597"/>
                </a:solidFill>
              </a:rPr>
              <a:t>беспрерывного питания на маховиках типа CAT UPS. </a:t>
            </a:r>
            <a:r>
              <a:rPr lang="ru-RU" sz="1400" dirty="0" smtClean="0">
                <a:solidFill>
                  <a:srgbClr val="2F5597"/>
                </a:solidFill>
              </a:rPr>
              <a:t>Мощность </a:t>
            </a:r>
            <a:r>
              <a:rPr lang="ru-RU" sz="1400" dirty="0">
                <a:solidFill>
                  <a:srgbClr val="2F5597"/>
                </a:solidFill>
              </a:rPr>
              <a:t>установок 250—900 кВт, КПД — 97 %. Компания уже </a:t>
            </a:r>
            <a:r>
              <a:rPr lang="ru-RU" sz="1400" dirty="0" smtClean="0">
                <a:solidFill>
                  <a:srgbClr val="2F5597"/>
                </a:solidFill>
              </a:rPr>
              <a:t>реализовала до </a:t>
            </a:r>
            <a:r>
              <a:rPr lang="ru-RU" sz="1400" dirty="0">
                <a:solidFill>
                  <a:srgbClr val="2F5597"/>
                </a:solidFill>
              </a:rPr>
              <a:t>сотни установок, применяемых в центрах обработки данных, в </a:t>
            </a:r>
            <a:r>
              <a:rPr lang="ru-RU" sz="1400" dirty="0" smtClean="0">
                <a:solidFill>
                  <a:srgbClr val="2F5597"/>
                </a:solidFill>
              </a:rPr>
              <a:t>производстве </a:t>
            </a:r>
            <a:r>
              <a:rPr lang="ru-RU" sz="1400" dirty="0">
                <a:solidFill>
                  <a:srgbClr val="2F5597"/>
                </a:solidFill>
              </a:rPr>
              <a:t>полупроводников и на других производствах, где перерывы </a:t>
            </a:r>
            <a:r>
              <a:rPr lang="ru-RU" sz="1400" dirty="0" smtClean="0">
                <a:solidFill>
                  <a:srgbClr val="2F5597"/>
                </a:solidFill>
              </a:rPr>
              <a:t>питания </a:t>
            </a:r>
            <a:r>
              <a:rPr lang="ru-RU" sz="1400" dirty="0">
                <a:solidFill>
                  <a:srgbClr val="2F5597"/>
                </a:solidFill>
              </a:rPr>
              <a:t>недопустимы, вместо аккумуляторных </a:t>
            </a:r>
            <a:r>
              <a:rPr lang="ru-RU" sz="1400" dirty="0" smtClean="0">
                <a:solidFill>
                  <a:srgbClr val="2F5597"/>
                </a:solidFill>
              </a:rPr>
              <a:t>батарей. 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Поставщик </a:t>
            </a:r>
            <a:r>
              <a:rPr lang="ru-RU" sz="1400" dirty="0">
                <a:solidFill>
                  <a:srgbClr val="2F5597"/>
                </a:solidFill>
              </a:rPr>
              <a:t>маховиков компания </a:t>
            </a:r>
            <a:r>
              <a:rPr lang="ru-RU" sz="1400" dirty="0" err="1">
                <a:solidFill>
                  <a:srgbClr val="2F5597"/>
                </a:solidFill>
              </a:rPr>
              <a:t>Active</a:t>
            </a:r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err="1">
                <a:solidFill>
                  <a:srgbClr val="2F5597"/>
                </a:solidFill>
              </a:rPr>
              <a:t>Powers</a:t>
            </a:r>
            <a:r>
              <a:rPr lang="ru-RU" sz="1400" dirty="0">
                <a:solidFill>
                  <a:srgbClr val="2F5597"/>
                </a:solidFill>
              </a:rPr>
              <a:t> (Техас) </a:t>
            </a:r>
            <a:r>
              <a:rPr lang="ru-RU" sz="1400" dirty="0" smtClean="0">
                <a:solidFill>
                  <a:srgbClr val="2F5597"/>
                </a:solidFill>
              </a:rPr>
              <a:t>предпочитает сравнительно </a:t>
            </a:r>
            <a:r>
              <a:rPr lang="ru-RU" sz="1400" dirty="0">
                <a:solidFill>
                  <a:srgbClr val="2F5597"/>
                </a:solidFill>
              </a:rPr>
              <a:t>низкую частоту вращения, 7700 об/мин. Ротор маховика </a:t>
            </a:r>
            <a:r>
              <a:rPr lang="ru-RU" sz="1400" dirty="0" smtClean="0">
                <a:solidFill>
                  <a:srgbClr val="2F5597"/>
                </a:solidFill>
              </a:rPr>
              <a:t>— из </a:t>
            </a:r>
            <a:r>
              <a:rPr lang="ru-RU" sz="1400" dirty="0">
                <a:solidFill>
                  <a:srgbClr val="2F5597"/>
                </a:solidFill>
              </a:rPr>
              <a:t>стали. Потери установки мощностью 480 кВт составляют 3,5 кВт — </a:t>
            </a:r>
            <a:r>
              <a:rPr lang="ru-RU" sz="1400" dirty="0" smtClean="0">
                <a:solidFill>
                  <a:srgbClr val="2F5597"/>
                </a:solidFill>
              </a:rPr>
              <a:t>ее КПД </a:t>
            </a:r>
            <a:r>
              <a:rPr lang="ru-RU" sz="1400" dirty="0">
                <a:solidFill>
                  <a:srgbClr val="2F5597"/>
                </a:solidFill>
              </a:rPr>
              <a:t>выше, чем у аккумуляторных батарей. </a:t>
            </a:r>
            <a:endParaRPr lang="ru-RU" sz="1400" dirty="0" smtClean="0">
              <a:solidFill>
                <a:srgbClr val="2F5597"/>
              </a:solidFill>
            </a:endParaRP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Успешным </a:t>
            </a:r>
            <a:r>
              <a:rPr lang="ru-RU" sz="1400" dirty="0">
                <a:solidFill>
                  <a:srgbClr val="2F5597"/>
                </a:solidFill>
              </a:rPr>
              <a:t>примером применения маховиковой системы как </a:t>
            </a:r>
            <a:r>
              <a:rPr lang="ru-RU" sz="1400" dirty="0" smtClean="0">
                <a:solidFill>
                  <a:srgbClr val="2F5597"/>
                </a:solidFill>
              </a:rPr>
              <a:t>средства воздействия </a:t>
            </a:r>
            <a:r>
              <a:rPr lang="ru-RU" sz="1400" dirty="0">
                <a:solidFill>
                  <a:srgbClr val="2F5597"/>
                </a:solidFill>
              </a:rPr>
              <a:t>на режим сети является накопительная установка ROTES, </a:t>
            </a:r>
            <a:r>
              <a:rPr lang="ru-RU" sz="1400" dirty="0" smtClean="0">
                <a:solidFill>
                  <a:srgbClr val="2F5597"/>
                </a:solidFill>
              </a:rPr>
              <a:t>разработанная </a:t>
            </a:r>
            <a:r>
              <a:rPr lang="ru-RU" sz="1400" dirty="0">
                <a:solidFill>
                  <a:srgbClr val="2F5597"/>
                </a:solidFill>
              </a:rPr>
              <a:t>компанией </a:t>
            </a:r>
            <a:r>
              <a:rPr lang="ru-RU" sz="1400" dirty="0" err="1">
                <a:solidFill>
                  <a:srgbClr val="2F5597"/>
                </a:solidFill>
              </a:rPr>
              <a:t>Toshiba</a:t>
            </a:r>
            <a:r>
              <a:rPr lang="ru-RU" sz="1400" dirty="0">
                <a:solidFill>
                  <a:srgbClr val="2F5597"/>
                </a:solidFill>
              </a:rPr>
              <a:t>. Система представляет собой </a:t>
            </a:r>
            <a:r>
              <a:rPr lang="ru-RU" sz="1400" dirty="0" smtClean="0">
                <a:solidFill>
                  <a:srgbClr val="2F5597"/>
                </a:solidFill>
              </a:rPr>
              <a:t>вертикальный </a:t>
            </a:r>
            <a:r>
              <a:rPr lang="ru-RU" sz="1400" dirty="0" err="1" smtClean="0">
                <a:solidFill>
                  <a:srgbClr val="2F5597"/>
                </a:solidFill>
              </a:rPr>
              <a:t>асинхронизированный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двигатель-генератор мощностью 26,5МВжА с </a:t>
            </a:r>
            <a:r>
              <a:rPr lang="ru-RU" sz="1400" dirty="0" smtClean="0">
                <a:solidFill>
                  <a:srgbClr val="2F5597"/>
                </a:solidFill>
              </a:rPr>
              <a:t>маховиком </a:t>
            </a:r>
            <a:r>
              <a:rPr lang="ru-RU" sz="1400" dirty="0">
                <a:solidFill>
                  <a:srgbClr val="2F5597"/>
                </a:solidFill>
              </a:rPr>
              <a:t>на валу. Маховой момент системы — 710 </a:t>
            </a:r>
            <a:r>
              <a:rPr lang="ru-RU" sz="1400" dirty="0" smtClean="0">
                <a:solidFill>
                  <a:srgbClr val="2F5597"/>
                </a:solidFill>
              </a:rPr>
              <a:t>т*м</a:t>
            </a:r>
            <a:r>
              <a:rPr lang="ru-RU" sz="1400" dirty="0">
                <a:solidFill>
                  <a:srgbClr val="2F5597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30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46127" y="108787"/>
            <a:ext cx="6099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Гидро- и воздушно-аккумулирующие накопители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879" y="659351"/>
            <a:ext cx="11822241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Гидроаккумулирующие </a:t>
            </a:r>
            <a:r>
              <a:rPr lang="ru-RU" sz="1400" dirty="0">
                <a:solidFill>
                  <a:srgbClr val="2F5597"/>
                </a:solidFill>
              </a:rPr>
              <a:t>электростанции (ГАЭС) — наиболее </a:t>
            </a:r>
            <a:r>
              <a:rPr lang="ru-RU" sz="1400" dirty="0" smtClean="0">
                <a:solidFill>
                  <a:srgbClr val="2F5597"/>
                </a:solidFill>
              </a:rPr>
              <a:t>освоенные </a:t>
            </a:r>
            <a:r>
              <a:rPr lang="ru-RU" sz="1400" dirty="0">
                <a:solidFill>
                  <a:srgbClr val="2F5597"/>
                </a:solidFill>
              </a:rPr>
              <a:t>накопители в виде гидроэлектростанций с </a:t>
            </a:r>
            <a:r>
              <a:rPr lang="ru-RU" sz="1400" dirty="0" err="1">
                <a:solidFill>
                  <a:srgbClr val="2F5597"/>
                </a:solidFill>
              </a:rPr>
              <a:t>насосо</a:t>
            </a:r>
            <a:r>
              <a:rPr lang="ru-RU" sz="1400" dirty="0">
                <a:solidFill>
                  <a:srgbClr val="2F5597"/>
                </a:solidFill>
              </a:rPr>
              <a:t>-турбинами и </a:t>
            </a:r>
            <a:r>
              <a:rPr lang="ru-RU" sz="1400" dirty="0" smtClean="0">
                <a:solidFill>
                  <a:srgbClr val="2F5597"/>
                </a:solidFill>
              </a:rPr>
              <a:t>двигатель-генераторами</a:t>
            </a:r>
            <a:r>
              <a:rPr lang="ru-RU" sz="1400" dirty="0">
                <a:solidFill>
                  <a:srgbClr val="2F5597"/>
                </a:solidFill>
              </a:rPr>
              <a:t>. Закачиваемая в верхний резервуар вода с </a:t>
            </a:r>
            <a:r>
              <a:rPr lang="ru-RU" sz="1400" dirty="0" smtClean="0">
                <a:solidFill>
                  <a:srgbClr val="2F5597"/>
                </a:solidFill>
              </a:rPr>
              <a:t>потреблением </a:t>
            </a:r>
            <a:r>
              <a:rPr lang="ru-RU" sz="1400" dirty="0">
                <a:solidFill>
                  <a:srgbClr val="2F5597"/>
                </a:solidFill>
              </a:rPr>
              <a:t>энергии по низкой цене выдает свою энергию в периоды </a:t>
            </a:r>
            <a:r>
              <a:rPr lang="ru-RU" sz="1400" dirty="0" smtClean="0">
                <a:solidFill>
                  <a:srgbClr val="2F5597"/>
                </a:solidFill>
              </a:rPr>
              <a:t>пика потребления</a:t>
            </a:r>
            <a:r>
              <a:rPr lang="ru-RU" sz="1400" dirty="0">
                <a:solidFill>
                  <a:srgbClr val="2F5597"/>
                </a:solidFill>
              </a:rPr>
              <a:t>. Цикл накопления энергии — </a:t>
            </a:r>
            <a:r>
              <a:rPr lang="ru-RU" sz="1400" dirty="0" err="1" smtClean="0">
                <a:solidFill>
                  <a:srgbClr val="2F5597"/>
                </a:solidFill>
              </a:rPr>
              <a:t>суточно</a:t>
            </a:r>
            <a:r>
              <a:rPr lang="ru-RU" sz="1400" dirty="0" smtClean="0">
                <a:solidFill>
                  <a:srgbClr val="2F5597"/>
                </a:solidFill>
              </a:rPr>
              <a:t>-сезонный. </a:t>
            </a:r>
          </a:p>
          <a:p>
            <a:pPr algn="just"/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      Основные </a:t>
            </a:r>
            <a:r>
              <a:rPr lang="ru-RU" sz="1400" dirty="0">
                <a:solidFill>
                  <a:srgbClr val="2F5597"/>
                </a:solidFill>
              </a:rPr>
              <a:t>виды применения ГАЭС — быстрый резерв, срезание </a:t>
            </a:r>
            <a:r>
              <a:rPr lang="ru-RU" sz="1400" dirty="0" smtClean="0">
                <a:solidFill>
                  <a:srgbClr val="2F5597"/>
                </a:solidFill>
              </a:rPr>
              <a:t>пиков нагрузки</a:t>
            </a:r>
            <a:r>
              <a:rPr lang="ru-RU" sz="1400" dirty="0">
                <a:solidFill>
                  <a:srgbClr val="2F5597"/>
                </a:solidFill>
              </a:rPr>
              <a:t>, и резерв мощности для пуска других электростанций. </a:t>
            </a:r>
            <a:r>
              <a:rPr lang="ru-RU" sz="1400" dirty="0" smtClean="0">
                <a:solidFill>
                  <a:srgbClr val="2F5597"/>
                </a:solidFill>
              </a:rPr>
              <a:t>Типичный </a:t>
            </a:r>
            <a:r>
              <a:rPr lang="ru-RU" sz="1400" dirty="0">
                <a:solidFill>
                  <a:srgbClr val="2F5597"/>
                </a:solidFill>
              </a:rPr>
              <a:t>КПД 65—80 %, сильно зависящий от выбора места ГАЭС. </a:t>
            </a:r>
            <a:r>
              <a:rPr lang="ru-RU" sz="1400" dirty="0" smtClean="0">
                <a:solidFill>
                  <a:srgbClr val="2F5597"/>
                </a:solidFill>
              </a:rPr>
              <a:t>Современные </a:t>
            </a:r>
            <a:r>
              <a:rPr lang="ru-RU" sz="1400" dirty="0">
                <a:solidFill>
                  <a:srgbClr val="2F5597"/>
                </a:solidFill>
              </a:rPr>
              <a:t>двигатель-генераторы с регулированием частоты вращения дают </a:t>
            </a:r>
            <a:r>
              <a:rPr lang="ru-RU" sz="1400" dirty="0" smtClean="0">
                <a:solidFill>
                  <a:srgbClr val="2F5597"/>
                </a:solidFill>
              </a:rPr>
              <a:t>возможность </a:t>
            </a:r>
            <a:r>
              <a:rPr lang="ru-RU" sz="1400" dirty="0">
                <a:solidFill>
                  <a:srgbClr val="2F5597"/>
                </a:solidFill>
              </a:rPr>
              <a:t>регулировать частоту в системе и при работе в </a:t>
            </a:r>
            <a:r>
              <a:rPr lang="ru-RU" sz="1400" dirty="0" smtClean="0">
                <a:solidFill>
                  <a:srgbClr val="2F5597"/>
                </a:solidFill>
              </a:rPr>
              <a:t>насосном режиме</a:t>
            </a:r>
            <a:r>
              <a:rPr lang="ru-RU" sz="1400" dirty="0">
                <a:solidFill>
                  <a:srgbClr val="2F5597"/>
                </a:solidFill>
              </a:rPr>
              <a:t>. Высокая маневренность агрегатов ГАЭС (переход из </a:t>
            </a:r>
            <a:r>
              <a:rPr lang="ru-RU" sz="1400" dirty="0" smtClean="0">
                <a:solidFill>
                  <a:srgbClr val="2F5597"/>
                </a:solidFill>
              </a:rPr>
              <a:t>одного режима </a:t>
            </a:r>
            <a:r>
              <a:rPr lang="ru-RU" sz="1400" dirty="0">
                <a:solidFill>
                  <a:srgbClr val="2F5597"/>
                </a:solidFill>
              </a:rPr>
              <a:t>в другой производится за 15 с и менее) позволяет широко </a:t>
            </a:r>
            <a:r>
              <a:rPr lang="ru-RU" sz="1400" dirty="0" smtClean="0">
                <a:solidFill>
                  <a:srgbClr val="2F5597"/>
                </a:solidFill>
              </a:rPr>
              <a:t>использовать </a:t>
            </a:r>
            <a:r>
              <a:rPr lang="ru-RU" sz="1400" dirty="0">
                <a:solidFill>
                  <a:srgbClr val="2F5597"/>
                </a:solidFill>
              </a:rPr>
              <a:t>их для регулирования и резерва быстрого ввода в энергосистемах.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В </a:t>
            </a:r>
            <a:r>
              <a:rPr lang="ru-RU" sz="1400" dirty="0">
                <a:solidFill>
                  <a:srgbClr val="2F5597"/>
                </a:solidFill>
              </a:rPr>
              <a:t>зависимости от места ГАЭС, продолжительность выдачи </a:t>
            </a:r>
            <a:r>
              <a:rPr lang="ru-RU" sz="1400" dirty="0" smtClean="0">
                <a:solidFill>
                  <a:srgbClr val="2F5597"/>
                </a:solidFill>
              </a:rPr>
              <a:t>электроэнергии </a:t>
            </a:r>
            <a:r>
              <a:rPr lang="ru-RU" sz="1400" dirty="0">
                <a:solidFill>
                  <a:srgbClr val="2F5597"/>
                </a:solidFill>
              </a:rPr>
              <a:t>составляет несколько часов. Мощность ГАЭС — от </a:t>
            </a:r>
            <a:r>
              <a:rPr lang="ru-RU" sz="1400" dirty="0" smtClean="0">
                <a:solidFill>
                  <a:srgbClr val="2F5597"/>
                </a:solidFill>
              </a:rPr>
              <a:t>10 до </a:t>
            </a:r>
            <a:r>
              <a:rPr lang="ru-RU" sz="1400" dirty="0">
                <a:solidFill>
                  <a:srgbClr val="2F5597"/>
                </a:solidFill>
              </a:rPr>
              <a:t>1000 МВт, </a:t>
            </a:r>
            <a:r>
              <a:rPr lang="ru-RU" sz="1400" dirty="0" smtClean="0">
                <a:solidFill>
                  <a:srgbClr val="2F5597"/>
                </a:solidFill>
              </a:rPr>
              <a:t>время набора </a:t>
            </a:r>
            <a:r>
              <a:rPr lang="ru-RU" sz="1400" dirty="0">
                <a:solidFill>
                  <a:srgbClr val="2F5597"/>
                </a:solidFill>
              </a:rPr>
              <a:t>полной мощности — около 90 с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endParaRPr lang="ru-RU" sz="1400" dirty="0">
              <a:solidFill>
                <a:srgbClr val="2F5597"/>
              </a:solidFill>
            </a:endParaRP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Воздушно-аккумулирующие </a:t>
            </a:r>
            <a:r>
              <a:rPr lang="ru-RU" sz="1400" dirty="0">
                <a:solidFill>
                  <a:srgbClr val="2F5597"/>
                </a:solidFill>
              </a:rPr>
              <a:t>установки (ВАЭС) используют ту же </a:t>
            </a:r>
            <a:r>
              <a:rPr lang="ru-RU" sz="1400" dirty="0" smtClean="0">
                <a:solidFill>
                  <a:srgbClr val="2F5597"/>
                </a:solidFill>
              </a:rPr>
              <a:t>концепцию</a:t>
            </a:r>
            <a:r>
              <a:rPr lang="ru-RU" sz="1400" dirty="0">
                <a:solidFill>
                  <a:srgbClr val="2F5597"/>
                </a:solidFill>
              </a:rPr>
              <a:t>, что и ГАЭС, но носителем запасаемой энергии является </a:t>
            </a:r>
            <a:r>
              <a:rPr lang="ru-RU" sz="1400" dirty="0" smtClean="0">
                <a:solidFill>
                  <a:srgbClr val="2F5597"/>
                </a:solidFill>
              </a:rPr>
              <a:t>воздух. В </a:t>
            </a:r>
            <a:r>
              <a:rPr lang="ru-RU" sz="1400" dirty="0">
                <a:solidFill>
                  <a:srgbClr val="2F5597"/>
                </a:solidFill>
              </a:rPr>
              <a:t>периоды минимума нагрузки воздух закачивается в подземные </a:t>
            </a:r>
            <a:r>
              <a:rPr lang="ru-RU" sz="1400" dirty="0" smtClean="0">
                <a:solidFill>
                  <a:srgbClr val="2F5597"/>
                </a:solidFill>
              </a:rPr>
              <a:t>резервуары</a:t>
            </a:r>
            <a:r>
              <a:rPr lang="ru-RU" sz="1400" dirty="0">
                <a:solidFill>
                  <a:srgbClr val="2F5597"/>
                </a:solidFill>
              </a:rPr>
              <a:t>. В период дневного максимума сжатый воздух приводит в </a:t>
            </a:r>
            <a:r>
              <a:rPr lang="ru-RU" sz="1400" dirty="0" smtClean="0">
                <a:solidFill>
                  <a:srgbClr val="2F5597"/>
                </a:solidFill>
              </a:rPr>
              <a:t>действие турбоагрегат</a:t>
            </a:r>
            <a:r>
              <a:rPr lang="ru-RU" sz="1400" dirty="0">
                <a:solidFill>
                  <a:srgbClr val="2F5597"/>
                </a:solidFill>
              </a:rPr>
              <a:t>. В дополнение к воздушной турбине на валу агрегата </a:t>
            </a:r>
            <a:r>
              <a:rPr lang="ru-RU" sz="1400" dirty="0" smtClean="0">
                <a:solidFill>
                  <a:srgbClr val="2F5597"/>
                </a:solidFill>
              </a:rPr>
              <a:t>может иметься </a:t>
            </a:r>
            <a:r>
              <a:rPr lang="ru-RU" sz="1400" dirty="0">
                <a:solidFill>
                  <a:srgbClr val="2F5597"/>
                </a:solidFill>
              </a:rPr>
              <a:t>и газовая турбина. Цикл накопления энергии — </a:t>
            </a:r>
            <a:r>
              <a:rPr lang="ru-RU" sz="1400" dirty="0" err="1" smtClean="0">
                <a:solidFill>
                  <a:srgbClr val="2F5597"/>
                </a:solidFill>
              </a:rPr>
              <a:t>суточно</a:t>
            </a:r>
            <a:r>
              <a:rPr lang="ru-RU" sz="1400" dirty="0" smtClean="0">
                <a:solidFill>
                  <a:srgbClr val="2F5597"/>
                </a:solidFill>
              </a:rPr>
              <a:t>-недельный.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ВАЭС </a:t>
            </a:r>
            <a:r>
              <a:rPr lang="ru-RU" sz="1400" dirty="0">
                <a:solidFill>
                  <a:srgbClr val="2F5597"/>
                </a:solidFill>
              </a:rPr>
              <a:t>подразделяются на диабатические (Д-ВАЭС), адиабатические (А-ВАЭС) и </a:t>
            </a:r>
            <a:r>
              <a:rPr lang="ru-RU" sz="1400" dirty="0" smtClean="0">
                <a:solidFill>
                  <a:srgbClr val="2F5597"/>
                </a:solidFill>
              </a:rPr>
              <a:t>изотермические </a:t>
            </a:r>
            <a:r>
              <a:rPr lang="ru-RU" sz="1400" dirty="0">
                <a:solidFill>
                  <a:srgbClr val="2F5597"/>
                </a:solidFill>
              </a:rPr>
              <a:t>станции (И-ВАЭС). В </a:t>
            </a:r>
            <a:r>
              <a:rPr lang="ru-RU" sz="1400" dirty="0" err="1">
                <a:solidFill>
                  <a:srgbClr val="2F5597"/>
                </a:solidFill>
              </a:rPr>
              <a:t>диабатическом</a:t>
            </a:r>
            <a:r>
              <a:rPr lang="ru-RU" sz="1400" dirty="0">
                <a:solidFill>
                  <a:srgbClr val="2F5597"/>
                </a:solidFill>
              </a:rPr>
              <a:t> цикле, тепловая энергия, образующаяся в результате </a:t>
            </a:r>
            <a:r>
              <a:rPr lang="ru-RU" sz="1400" dirty="0" smtClean="0">
                <a:solidFill>
                  <a:srgbClr val="2F5597"/>
                </a:solidFill>
              </a:rPr>
              <a:t> сжатия </a:t>
            </a:r>
            <a:r>
              <a:rPr lang="ru-RU" sz="1400" dirty="0">
                <a:solidFill>
                  <a:srgbClr val="2F5597"/>
                </a:solidFill>
              </a:rPr>
              <a:t>воздуха, отводится в окружающую среду, в то время как в контуре разрядки нередко </a:t>
            </a:r>
            <a:r>
              <a:rPr lang="ru-RU" sz="1400" dirty="0" smtClean="0">
                <a:solidFill>
                  <a:srgbClr val="2F5597"/>
                </a:solidFill>
              </a:rPr>
              <a:t>осуществляется </a:t>
            </a:r>
            <a:r>
              <a:rPr lang="ru-RU" sz="1400" dirty="0">
                <a:solidFill>
                  <a:srgbClr val="2F5597"/>
                </a:solidFill>
              </a:rPr>
              <a:t>сжигание топлива для повышения энтальпии рабочего тела на входе в </a:t>
            </a:r>
            <a:r>
              <a:rPr lang="ru-RU" sz="1400" dirty="0" smtClean="0">
                <a:solidFill>
                  <a:srgbClr val="2F5597"/>
                </a:solidFill>
              </a:rPr>
              <a:t>турбину. </a:t>
            </a:r>
            <a:r>
              <a:rPr lang="ru-RU" sz="1400" dirty="0">
                <a:solidFill>
                  <a:srgbClr val="2F5597"/>
                </a:solidFill>
              </a:rPr>
              <a:t>В адиабатических установках </a:t>
            </a:r>
            <a:r>
              <a:rPr lang="ru-RU" sz="1400" dirty="0" smtClean="0">
                <a:solidFill>
                  <a:srgbClr val="2F5597"/>
                </a:solidFill>
              </a:rPr>
              <a:t>тепловая </a:t>
            </a:r>
            <a:r>
              <a:rPr lang="ru-RU" sz="1400" dirty="0">
                <a:solidFill>
                  <a:srgbClr val="2F5597"/>
                </a:solidFill>
              </a:rPr>
              <a:t>энергия сжатия, как правило, сохраняется в </a:t>
            </a:r>
            <a:r>
              <a:rPr lang="ru-RU" sz="1400" dirty="0" smtClean="0">
                <a:solidFill>
                  <a:srgbClr val="2F5597"/>
                </a:solidFill>
              </a:rPr>
              <a:t>накопителях </a:t>
            </a:r>
            <a:r>
              <a:rPr lang="ru-RU" sz="1400" dirty="0">
                <a:solidFill>
                  <a:srgbClr val="2F5597"/>
                </a:solidFill>
              </a:rPr>
              <a:t>тепловой энергии на базе материалов с фазовым </a:t>
            </a:r>
            <a:r>
              <a:rPr lang="ru-RU" sz="1400" dirty="0" smtClean="0">
                <a:solidFill>
                  <a:srgbClr val="2F5597"/>
                </a:solidFill>
              </a:rPr>
              <a:t>переходом. </a:t>
            </a:r>
            <a:r>
              <a:rPr lang="ru-RU" sz="1400" dirty="0">
                <a:solidFill>
                  <a:srgbClr val="2F5597"/>
                </a:solidFill>
              </a:rPr>
              <a:t>Это тепловая </a:t>
            </a:r>
            <a:r>
              <a:rPr lang="ru-RU" sz="1400" dirty="0" smtClean="0">
                <a:solidFill>
                  <a:srgbClr val="2F5597"/>
                </a:solidFill>
              </a:rPr>
              <a:t>энергия </a:t>
            </a:r>
            <a:r>
              <a:rPr lang="ru-RU" sz="1400" dirty="0">
                <a:solidFill>
                  <a:srgbClr val="2F5597"/>
                </a:solidFill>
              </a:rPr>
              <a:t>используется при расширении, тем самым исключив потребность во внешних </a:t>
            </a:r>
            <a:r>
              <a:rPr lang="ru-RU" sz="1400" dirty="0" smtClean="0">
                <a:solidFill>
                  <a:srgbClr val="2F5597"/>
                </a:solidFill>
              </a:rPr>
              <a:t>источниках </a:t>
            </a:r>
            <a:r>
              <a:rPr lang="ru-RU" sz="1400" dirty="0">
                <a:solidFill>
                  <a:srgbClr val="2F5597"/>
                </a:solidFill>
              </a:rPr>
              <a:t>в период разрядки воздушного аккумулятора. В отличии от Д-ВАЭС и А-ВАЭС, в И-ВАЭС </a:t>
            </a:r>
            <a:r>
              <a:rPr lang="ru-RU" sz="1400" dirty="0" smtClean="0">
                <a:solidFill>
                  <a:srgbClr val="2F5597"/>
                </a:solidFill>
              </a:rPr>
              <a:t>образование </a:t>
            </a:r>
            <a:r>
              <a:rPr lang="ru-RU" sz="1400" dirty="0">
                <a:solidFill>
                  <a:srgbClr val="2F5597"/>
                </a:solidFill>
              </a:rPr>
              <a:t>тепловой энергии при сжатии должно быть сведено к минимуму либо </a:t>
            </a:r>
            <a:r>
              <a:rPr lang="ru-RU" sz="1400" dirty="0" smtClean="0">
                <a:solidFill>
                  <a:srgbClr val="2F5597"/>
                </a:solidFill>
              </a:rPr>
              <a:t>отсутствовать.</a:t>
            </a:r>
            <a:endParaRPr lang="ru-RU" sz="14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7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14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46127" y="108787"/>
            <a:ext cx="6099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Гидро- и воздушно-аккумулирующие накопители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037" y="1114984"/>
            <a:ext cx="8383930" cy="487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1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46127" y="108787"/>
            <a:ext cx="6099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Гидро- и воздушно-аккумулирующие накопители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2407" y="1212862"/>
            <a:ext cx="8038328" cy="482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3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04056" y="108787"/>
            <a:ext cx="3095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Контрольные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вопросы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5406" y="756548"/>
            <a:ext cx="1074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Ответьте на следующие вопросы: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1890" y="1125880"/>
            <a:ext cx="1147530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Какие </a:t>
            </a:r>
            <a:r>
              <a:rPr lang="ru-RU" sz="1400" dirty="0">
                <a:solidFill>
                  <a:srgbClr val="2F5597"/>
                </a:solidFill>
              </a:rPr>
              <a:t>функции выполняют в ЭЭС накопители электроэнергии?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Перечислите </a:t>
            </a:r>
            <a:r>
              <a:rPr lang="ru-RU" sz="1400" dirty="0">
                <a:solidFill>
                  <a:srgbClr val="2F5597"/>
                </a:solidFill>
              </a:rPr>
              <a:t>основные виды накопителей с указанием областей их </a:t>
            </a:r>
            <a:r>
              <a:rPr lang="ru-RU" sz="1400" dirty="0" smtClean="0">
                <a:solidFill>
                  <a:srgbClr val="2F5597"/>
                </a:solidFill>
              </a:rPr>
              <a:t>рационального использования</a:t>
            </a:r>
            <a:r>
              <a:rPr lang="ru-RU" sz="1400" dirty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Какие </a:t>
            </a:r>
            <a:r>
              <a:rPr lang="ru-RU" sz="1400" dirty="0">
                <a:solidFill>
                  <a:srgbClr val="2F5597"/>
                </a:solidFill>
              </a:rPr>
              <a:t>типы АБ используются в ЭЭС? Дайте их характеристику.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Как </a:t>
            </a:r>
            <a:r>
              <a:rPr lang="ru-RU" sz="1400" dirty="0">
                <a:solidFill>
                  <a:srgbClr val="2F5597"/>
                </a:solidFill>
              </a:rPr>
              <a:t>изменится накопленная энергия в маховиковом накопителе при повышении </a:t>
            </a:r>
            <a:r>
              <a:rPr lang="ru-RU" sz="1400" dirty="0" smtClean="0">
                <a:solidFill>
                  <a:srgbClr val="2F5597"/>
                </a:solidFill>
              </a:rPr>
              <a:t>скорости </a:t>
            </a:r>
            <a:r>
              <a:rPr lang="ru-RU" sz="1400" dirty="0">
                <a:solidFill>
                  <a:srgbClr val="2F5597"/>
                </a:solidFill>
              </a:rPr>
              <a:t>его вращения в 2 раза?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Поясните </a:t>
            </a:r>
            <a:r>
              <a:rPr lang="ru-RU" sz="1400" dirty="0">
                <a:solidFill>
                  <a:srgbClr val="2F5597"/>
                </a:solidFill>
              </a:rPr>
              <a:t>принцип действия суперконденсаторов и их характеристики.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В </a:t>
            </a:r>
            <a:r>
              <a:rPr lang="ru-RU" sz="1400" dirty="0">
                <a:solidFill>
                  <a:srgbClr val="2F5597"/>
                </a:solidFill>
              </a:rPr>
              <a:t>каких областях целесообразно использование СПИН? 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Как </a:t>
            </a:r>
            <a:r>
              <a:rPr lang="ru-RU" sz="1400" dirty="0">
                <a:solidFill>
                  <a:srgbClr val="2F5597"/>
                </a:solidFill>
              </a:rPr>
              <a:t>осуществляется связь СПИН с сетью?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Поясните </a:t>
            </a:r>
            <a:r>
              <a:rPr lang="ru-RU" sz="1400" dirty="0">
                <a:solidFill>
                  <a:srgbClr val="2F5597"/>
                </a:solidFill>
              </a:rPr>
              <a:t>принцип действия ГАЭС. 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Приведите </a:t>
            </a:r>
            <a:r>
              <a:rPr lang="ru-RU" sz="1400" dirty="0">
                <a:solidFill>
                  <a:srgbClr val="2F5597"/>
                </a:solidFill>
              </a:rPr>
              <a:t>примеры использования накопителей в электроэнергетике.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srgbClr val="2F5597"/>
                </a:solidFill>
              </a:rPr>
              <a:t>Приведите </a:t>
            </a:r>
            <a:r>
              <a:rPr lang="ru-RU" sz="1400" dirty="0">
                <a:solidFill>
                  <a:srgbClr val="2F5597"/>
                </a:solidFill>
              </a:rPr>
              <a:t>структурную схему АБП с использованием АБ.</a:t>
            </a:r>
          </a:p>
        </p:txBody>
      </p:sp>
    </p:spTree>
    <p:extLst>
      <p:ext uri="{BB962C8B-B14F-4D97-AF65-F5344CB8AC3E}">
        <p14:creationId xmlns:p14="http://schemas.microsoft.com/office/powerpoint/2010/main" val="9080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10876717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ПЛАН ЛЕКЦИИ</a:t>
            </a:r>
            <a:br>
              <a:rPr lang="ru-RU" sz="32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Основные виды 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накопителей электрической энергии</a:t>
            </a: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Аккумуляторные </a:t>
            </a: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батареи;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Суперконденсаторы</a:t>
            </a: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Сверхпроводящий 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индуктивный накопитель</a:t>
            </a: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Маховиковые накопители;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Гидро- и </a:t>
            </a: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воздушно-аккумулирующие накопители</a:t>
            </a:r>
            <a:r>
              <a:rPr lang="ru-RU" sz="2400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  <a:endParaRPr lang="ru-RU" sz="2400" b="1" dirty="0" smtClean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Контрольные вопросы.</a:t>
            </a:r>
            <a:endParaRPr lang="ru-RU" sz="1600" b="1" dirty="0">
              <a:solidFill>
                <a:srgbClr val="2F559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00867" y="108787"/>
            <a:ext cx="6590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Основные виды накопителей электрической энергии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6191" y="738702"/>
            <a:ext cx="1176457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1. Аккумуляторные </a:t>
            </a:r>
            <a:r>
              <a:rPr lang="ru-RU" sz="1400" dirty="0">
                <a:solidFill>
                  <a:srgbClr val="2F5597"/>
                </a:solidFill>
              </a:rPr>
              <a:t>батареи </a:t>
            </a:r>
            <a:r>
              <a:rPr lang="ru-RU" sz="1400" dirty="0" smtClean="0">
                <a:solidFill>
                  <a:srgbClr val="2F5597"/>
                </a:solidFill>
              </a:rPr>
              <a:t>– широко </a:t>
            </a:r>
            <a:r>
              <a:rPr lang="ru-RU" sz="1400" dirty="0">
                <a:solidFill>
                  <a:srgbClr val="2F5597"/>
                </a:solidFill>
              </a:rPr>
              <a:t>распространенное </a:t>
            </a:r>
            <a:r>
              <a:rPr lang="ru-RU" sz="1400" dirty="0" smtClean="0">
                <a:solidFill>
                  <a:srgbClr val="2F5597"/>
                </a:solidFill>
              </a:rPr>
              <a:t>средство накопления энергии. Кроме </a:t>
            </a:r>
            <a:r>
              <a:rPr lang="ru-RU" sz="1400" dirty="0">
                <a:solidFill>
                  <a:srgbClr val="2F5597"/>
                </a:solidFill>
              </a:rPr>
              <a:t>традиционных кислотных все шире применяются </a:t>
            </a:r>
            <a:r>
              <a:rPr lang="ru-RU" sz="1400" dirty="0" smtClean="0">
                <a:solidFill>
                  <a:srgbClr val="2F5597"/>
                </a:solidFill>
              </a:rPr>
              <a:t>усовершенствованные </a:t>
            </a:r>
            <a:r>
              <a:rPr lang="ru-RU" sz="1400" dirty="0">
                <a:solidFill>
                  <a:srgbClr val="2F5597"/>
                </a:solidFill>
              </a:rPr>
              <a:t>аккумуляторы на основе сульфида натрия и </a:t>
            </a:r>
            <a:r>
              <a:rPr lang="ru-RU" sz="1400" dirty="0" smtClean="0">
                <a:solidFill>
                  <a:srgbClr val="2F5597"/>
                </a:solidFill>
              </a:rPr>
              <a:t>никель-кадмиевые, с </a:t>
            </a:r>
            <a:r>
              <a:rPr lang="ru-RU" sz="1400" dirty="0">
                <a:solidFill>
                  <a:srgbClr val="2F5597"/>
                </a:solidFill>
              </a:rPr>
              <a:t>лучшими характеристиками и большим сроком службы, чем </a:t>
            </a:r>
            <a:r>
              <a:rPr lang="ru-RU" sz="1400" dirty="0" smtClean="0">
                <a:solidFill>
                  <a:srgbClr val="2F5597"/>
                </a:solidFill>
              </a:rPr>
              <a:t>кислотные. Внедряются </a:t>
            </a:r>
            <a:r>
              <a:rPr lang="ru-RU" sz="1400" dirty="0">
                <a:solidFill>
                  <a:srgbClr val="2F5597"/>
                </a:solidFill>
              </a:rPr>
              <a:t>особо компактные ионно-литиевые аккумуляторы. </a:t>
            </a:r>
            <a:r>
              <a:rPr lang="ru-RU" sz="1400" dirty="0" smtClean="0">
                <a:solidFill>
                  <a:srgbClr val="2F5597"/>
                </a:solidFill>
              </a:rPr>
              <a:t>Цикл накопления </a:t>
            </a:r>
            <a:r>
              <a:rPr lang="ru-RU" sz="1400" dirty="0">
                <a:solidFill>
                  <a:srgbClr val="2F5597"/>
                </a:solidFill>
              </a:rPr>
              <a:t>энергии — суточный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Родственны </a:t>
            </a:r>
            <a:r>
              <a:rPr lang="ru-RU" sz="1400" dirty="0">
                <a:solidFill>
                  <a:srgbClr val="2F5597"/>
                </a:solidFill>
              </a:rPr>
              <a:t>по реакциям химическим аккумуляторам </a:t>
            </a:r>
            <a:r>
              <a:rPr lang="ru-RU" sz="1400" dirty="0" smtClean="0">
                <a:solidFill>
                  <a:srgbClr val="2F5597"/>
                </a:solidFill>
              </a:rPr>
              <a:t>регенеративные топливные </a:t>
            </a:r>
            <a:r>
              <a:rPr lang="ru-RU" sz="1400" dirty="0">
                <a:solidFill>
                  <a:srgbClr val="2F5597"/>
                </a:solidFill>
              </a:rPr>
              <a:t>элементы на основе электролитов: бромид цинка, </a:t>
            </a:r>
            <a:r>
              <a:rPr lang="ru-RU" sz="1400" dirty="0" smtClean="0">
                <a:solidFill>
                  <a:srgbClr val="2F5597"/>
                </a:solidFill>
              </a:rPr>
              <a:t>бромид ванадия </a:t>
            </a:r>
            <a:r>
              <a:rPr lang="ru-RU" sz="1400" dirty="0">
                <a:solidFill>
                  <a:srgbClr val="2F5597"/>
                </a:solidFill>
              </a:rPr>
              <a:t>или бромид натрия. Разделение электролита в них </a:t>
            </a:r>
            <a:r>
              <a:rPr lang="ru-RU" sz="1400" dirty="0" smtClean="0">
                <a:solidFill>
                  <a:srgbClr val="2F5597"/>
                </a:solidFill>
              </a:rPr>
              <a:t>осуществляется </a:t>
            </a:r>
            <a:r>
              <a:rPr lang="ru-RU" sz="1400" dirty="0">
                <a:solidFill>
                  <a:srgbClr val="2F5597"/>
                </a:solidFill>
              </a:rPr>
              <a:t>с помощью ионообменных мембран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2</a:t>
            </a:r>
            <a:r>
              <a:rPr lang="ru-RU" sz="1400" dirty="0">
                <a:solidFill>
                  <a:srgbClr val="2F5597"/>
                </a:solidFill>
              </a:rPr>
              <a:t>. Суперконденсаторы — усовершенствованные конденсаторы, </a:t>
            </a:r>
            <a:r>
              <a:rPr lang="ru-RU" sz="1400" dirty="0" smtClean="0">
                <a:solidFill>
                  <a:srgbClr val="2F5597"/>
                </a:solidFill>
              </a:rPr>
              <a:t>работающие </a:t>
            </a:r>
            <a:r>
              <a:rPr lang="ru-RU" sz="1400" dirty="0">
                <a:solidFill>
                  <a:srgbClr val="2F5597"/>
                </a:solidFill>
              </a:rPr>
              <a:t>на постоянном напряжении и имеющие очень высокую </a:t>
            </a:r>
            <a:r>
              <a:rPr lang="ru-RU" sz="1400" dirty="0" smtClean="0">
                <a:solidFill>
                  <a:srgbClr val="2F5597"/>
                </a:solidFill>
              </a:rPr>
              <a:t>плотность заряда </a:t>
            </a:r>
            <a:r>
              <a:rPr lang="ru-RU" sz="1400" dirty="0">
                <a:solidFill>
                  <a:srgbClr val="2F5597"/>
                </a:solidFill>
              </a:rPr>
              <a:t>благодаря выбору конструкции и обработке материала </a:t>
            </a:r>
            <a:r>
              <a:rPr lang="ru-RU" sz="1400" dirty="0" smtClean="0">
                <a:solidFill>
                  <a:srgbClr val="2F5597"/>
                </a:solidFill>
              </a:rPr>
              <a:t>электродов. Емкость </a:t>
            </a:r>
            <a:r>
              <a:rPr lang="ru-RU" sz="1400" dirty="0">
                <a:solidFill>
                  <a:srgbClr val="2F5597"/>
                </a:solidFill>
              </a:rPr>
              <a:t>таких конденсаторов может достигать нескольких </a:t>
            </a:r>
            <a:r>
              <a:rPr lang="ru-RU" sz="1400" dirty="0" smtClean="0">
                <a:solidFill>
                  <a:srgbClr val="2F5597"/>
                </a:solidFill>
              </a:rPr>
              <a:t>фарад. Компания </a:t>
            </a:r>
            <a:r>
              <a:rPr lang="ru-RU" sz="1400" dirty="0" err="1">
                <a:solidFill>
                  <a:srgbClr val="2F5597"/>
                </a:solidFill>
              </a:rPr>
              <a:t>Eestor</a:t>
            </a:r>
            <a:r>
              <a:rPr lang="ru-RU" sz="1400" dirty="0">
                <a:solidFill>
                  <a:srgbClr val="2F5597"/>
                </a:solidFill>
              </a:rPr>
              <a:t> (США) считает возможным разработать материал </a:t>
            </a:r>
            <a:r>
              <a:rPr lang="ru-RU" sz="1400" dirty="0" smtClean="0">
                <a:solidFill>
                  <a:srgbClr val="2F5597"/>
                </a:solidFill>
              </a:rPr>
              <a:t>для суперконденсаторов </a:t>
            </a:r>
            <a:r>
              <a:rPr lang="ru-RU" sz="1400" dirty="0">
                <a:solidFill>
                  <a:srgbClr val="2F5597"/>
                </a:solidFill>
              </a:rPr>
              <a:t>с удельной энергией 280 </a:t>
            </a:r>
            <a:r>
              <a:rPr lang="ru-RU" sz="1400" dirty="0" smtClean="0">
                <a:solidFill>
                  <a:srgbClr val="2F5597"/>
                </a:solidFill>
              </a:rPr>
              <a:t>Вт*ч/кг</a:t>
            </a:r>
            <a:r>
              <a:rPr lang="ru-RU" sz="1400" dirty="0">
                <a:solidFill>
                  <a:srgbClr val="2F5597"/>
                </a:solidFill>
              </a:rPr>
              <a:t>, для </a:t>
            </a:r>
            <a:r>
              <a:rPr lang="ru-RU" sz="1400" dirty="0" smtClean="0">
                <a:solidFill>
                  <a:srgbClr val="2F5597"/>
                </a:solidFill>
              </a:rPr>
              <a:t>литий-ионных батарей </a:t>
            </a:r>
            <a:r>
              <a:rPr lang="ru-RU" sz="1400" dirty="0">
                <a:solidFill>
                  <a:srgbClr val="2F5597"/>
                </a:solidFill>
              </a:rPr>
              <a:t>эта величина составляет только 120 </a:t>
            </a:r>
            <a:r>
              <a:rPr lang="ru-RU" sz="1400" dirty="0" smtClean="0">
                <a:solidFill>
                  <a:srgbClr val="2F5597"/>
                </a:solidFill>
              </a:rPr>
              <a:t>Вт*ч/кг</a:t>
            </a:r>
            <a:r>
              <a:rPr lang="ru-RU" sz="1400" dirty="0">
                <a:solidFill>
                  <a:srgbClr val="2F5597"/>
                </a:solidFill>
              </a:rPr>
              <a:t>, а для </a:t>
            </a:r>
            <a:r>
              <a:rPr lang="ru-RU" sz="1400" dirty="0" smtClean="0">
                <a:solidFill>
                  <a:srgbClr val="2F5597"/>
                </a:solidFill>
              </a:rPr>
              <a:t>кислотных аккумуляторов </a:t>
            </a:r>
            <a:r>
              <a:rPr lang="ru-RU" sz="1400" dirty="0">
                <a:solidFill>
                  <a:srgbClr val="2F5597"/>
                </a:solidFill>
              </a:rPr>
              <a:t>— только 32 </a:t>
            </a:r>
            <a:r>
              <a:rPr lang="ru-RU" sz="1400" dirty="0" smtClean="0">
                <a:solidFill>
                  <a:srgbClr val="2F5597"/>
                </a:solidFill>
              </a:rPr>
              <a:t>Вт*ч/кг. Разработанная </a:t>
            </a:r>
            <a:r>
              <a:rPr lang="ru-RU" sz="1400" dirty="0">
                <a:solidFill>
                  <a:srgbClr val="2F5597"/>
                </a:solidFill>
              </a:rPr>
              <a:t>в университете </a:t>
            </a:r>
            <a:r>
              <a:rPr lang="ru-RU" sz="1400" dirty="0" err="1">
                <a:solidFill>
                  <a:srgbClr val="2F5597"/>
                </a:solidFill>
              </a:rPr>
              <a:t>Arizona</a:t>
            </a:r>
            <a:r>
              <a:rPr lang="ru-RU" sz="1400" dirty="0">
                <a:solidFill>
                  <a:srgbClr val="2F5597"/>
                </a:solidFill>
              </a:rPr>
              <a:t> технология </a:t>
            </a:r>
            <a:r>
              <a:rPr lang="ru-RU" sz="1400" dirty="0" err="1">
                <a:solidFill>
                  <a:srgbClr val="2F5597"/>
                </a:solidFill>
              </a:rPr>
              <a:t>DESDs</a:t>
            </a:r>
            <a:r>
              <a:rPr lang="ru-RU" sz="1400" dirty="0">
                <a:solidFill>
                  <a:srgbClr val="2F5597"/>
                </a:solidFill>
              </a:rPr>
              <a:t> (</a:t>
            </a:r>
            <a:r>
              <a:rPr lang="ru-RU" sz="1400" dirty="0" err="1" smtClean="0">
                <a:solidFill>
                  <a:srgbClr val="2F5597"/>
                </a:solidFill>
              </a:rPr>
              <a:t>Digitated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Energy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>
                <a:solidFill>
                  <a:srgbClr val="2F5597"/>
                </a:solidFill>
              </a:rPr>
              <a:t>Storage</a:t>
            </a:r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err="1">
                <a:solidFill>
                  <a:srgbClr val="2F5597"/>
                </a:solidFill>
              </a:rPr>
              <a:t>Devices</a:t>
            </a:r>
            <a:r>
              <a:rPr lang="ru-RU" sz="1400" dirty="0">
                <a:solidFill>
                  <a:srgbClr val="2F5597"/>
                </a:solidFill>
              </a:rPr>
              <a:t>) с использованием </a:t>
            </a:r>
            <a:r>
              <a:rPr lang="ru-RU" sz="1400" dirty="0" smtClean="0">
                <a:solidFill>
                  <a:srgbClr val="2F5597"/>
                </a:solidFill>
              </a:rPr>
              <a:t>нано пор </a:t>
            </a:r>
            <a:r>
              <a:rPr lang="ru-RU" sz="1400" dirty="0">
                <a:solidFill>
                  <a:srgbClr val="2F5597"/>
                </a:solidFill>
              </a:rPr>
              <a:t>в диэлектрике, </a:t>
            </a:r>
            <a:r>
              <a:rPr lang="ru-RU" sz="1400" dirty="0" smtClean="0">
                <a:solidFill>
                  <a:srgbClr val="2F5597"/>
                </a:solidFill>
              </a:rPr>
              <a:t>позволяет </a:t>
            </a:r>
            <a:r>
              <a:rPr lang="ru-RU" sz="1400" dirty="0">
                <a:solidFill>
                  <a:srgbClr val="2F5597"/>
                </a:solidFill>
              </a:rPr>
              <a:t>получить в 10 000 раз большую плотность заряда, чем в </a:t>
            </a:r>
            <a:r>
              <a:rPr lang="ru-RU" sz="1400" dirty="0" smtClean="0">
                <a:solidFill>
                  <a:srgbClr val="2F5597"/>
                </a:solidFill>
              </a:rPr>
              <a:t>обычных конденсаторах. Срок </a:t>
            </a:r>
            <a:r>
              <a:rPr lang="ru-RU" sz="1400" dirty="0">
                <a:solidFill>
                  <a:srgbClr val="2F5597"/>
                </a:solidFill>
              </a:rPr>
              <a:t>службы суперконденсаторов, как правило, выше, чем </a:t>
            </a:r>
            <a:r>
              <a:rPr lang="ru-RU" sz="1400" dirty="0" smtClean="0">
                <a:solidFill>
                  <a:srgbClr val="2F5597"/>
                </a:solidFill>
              </a:rPr>
              <a:t>обычных. Применяются суперконденсаторы </a:t>
            </a:r>
            <a:r>
              <a:rPr lang="ru-RU" sz="1400" dirty="0">
                <a:solidFill>
                  <a:srgbClr val="2F5597"/>
                </a:solidFill>
              </a:rPr>
              <a:t>главным образом на </a:t>
            </a:r>
            <a:r>
              <a:rPr lang="ru-RU" sz="1400" dirty="0" smtClean="0">
                <a:solidFill>
                  <a:srgbClr val="2F5597"/>
                </a:solidFill>
              </a:rPr>
              <a:t>электротранспорте</a:t>
            </a:r>
            <a:r>
              <a:rPr lang="ru-RU" sz="1400" dirty="0">
                <a:solidFill>
                  <a:srgbClr val="2F5597"/>
                </a:solidFill>
              </a:rPr>
              <a:t>, как накопитель для пусковых токов, разгружающий от них </a:t>
            </a:r>
            <a:r>
              <a:rPr lang="ru-RU" sz="1400" dirty="0" smtClean="0">
                <a:solidFill>
                  <a:srgbClr val="2F5597"/>
                </a:solidFill>
              </a:rPr>
              <a:t>аккумулятор</a:t>
            </a:r>
            <a:r>
              <a:rPr lang="ru-RU" sz="1400" dirty="0">
                <a:solidFill>
                  <a:srgbClr val="2F5597"/>
                </a:solidFill>
              </a:rPr>
              <a:t>, но есть перспективы использования их и в энергетике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3</a:t>
            </a:r>
            <a:r>
              <a:rPr lang="ru-RU" sz="1400" dirty="0">
                <a:solidFill>
                  <a:srgbClr val="2F5597"/>
                </a:solidFill>
              </a:rPr>
              <a:t>. Сверхпроводниковые накопители (СПИН) запасают энергию в </a:t>
            </a:r>
            <a:r>
              <a:rPr lang="ru-RU" sz="1400" dirty="0" smtClean="0">
                <a:solidFill>
                  <a:srgbClr val="2F5597"/>
                </a:solidFill>
              </a:rPr>
              <a:t>магнитном </a:t>
            </a:r>
            <a:r>
              <a:rPr lang="ru-RU" sz="1400" dirty="0">
                <a:solidFill>
                  <a:srgbClr val="2F5597"/>
                </a:solidFill>
              </a:rPr>
              <a:t>поле индуктивной катушки из сверхпроводника, образуемом </a:t>
            </a:r>
            <a:r>
              <a:rPr lang="ru-RU" sz="1400" dirty="0" smtClean="0">
                <a:solidFill>
                  <a:srgbClr val="2F5597"/>
                </a:solidFill>
              </a:rPr>
              <a:t>протеканием </a:t>
            </a:r>
            <a:r>
              <a:rPr lang="ru-RU" sz="1400" dirty="0">
                <a:solidFill>
                  <a:srgbClr val="2F5597"/>
                </a:solidFill>
              </a:rPr>
              <a:t>постоянного тока. Их главное преимущество — высокий </a:t>
            </a:r>
            <a:r>
              <a:rPr lang="ru-RU" sz="1400" dirty="0" smtClean="0">
                <a:solidFill>
                  <a:srgbClr val="2F5597"/>
                </a:solidFill>
              </a:rPr>
              <a:t>КПД преобразования </a:t>
            </a:r>
            <a:r>
              <a:rPr lang="ru-RU" sz="1400" dirty="0">
                <a:solidFill>
                  <a:srgbClr val="2F5597"/>
                </a:solidFill>
              </a:rPr>
              <a:t>(больше 95 %) и возможность выдавать мощность </a:t>
            </a:r>
            <a:r>
              <a:rPr lang="ru-RU" sz="1400" dirty="0" smtClean="0">
                <a:solidFill>
                  <a:srgbClr val="2F5597"/>
                </a:solidFill>
              </a:rPr>
              <a:t>практически </a:t>
            </a:r>
            <a:r>
              <a:rPr lang="ru-RU" sz="1400" dirty="0">
                <a:solidFill>
                  <a:srgbClr val="2F5597"/>
                </a:solidFill>
              </a:rPr>
              <a:t>мгновенно. Сверхпроводящие накопители выдерживают </a:t>
            </a:r>
            <a:r>
              <a:rPr lang="ru-RU" sz="1400" dirty="0" smtClean="0">
                <a:solidFill>
                  <a:srgbClr val="2F5597"/>
                </a:solidFill>
              </a:rPr>
              <a:t>тысячи циклов </a:t>
            </a:r>
            <a:r>
              <a:rPr lang="ru-RU" sz="1400" dirty="0">
                <a:solidFill>
                  <a:srgbClr val="2F5597"/>
                </a:solidFill>
              </a:rPr>
              <a:t>«заряд-разряд» без каких-либо последствий для </a:t>
            </a:r>
            <a:r>
              <a:rPr lang="ru-RU" sz="1400" dirty="0" smtClean="0">
                <a:solidFill>
                  <a:srgbClr val="2F5597"/>
                </a:solidFill>
              </a:rPr>
              <a:t>них.</a:t>
            </a:r>
          </a:p>
          <a:p>
            <a:pPr algn="just"/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        4</a:t>
            </a:r>
            <a:r>
              <a:rPr lang="ru-RU" sz="1400" dirty="0">
                <a:solidFill>
                  <a:srgbClr val="2F5597"/>
                </a:solidFill>
              </a:rPr>
              <a:t>. Маховиковые накопители запасают кинетическую энергию при </a:t>
            </a:r>
            <a:r>
              <a:rPr lang="ru-RU" sz="1400" dirty="0" smtClean="0">
                <a:solidFill>
                  <a:srgbClr val="2F5597"/>
                </a:solidFill>
              </a:rPr>
              <a:t>разгоне </a:t>
            </a:r>
            <a:r>
              <a:rPr lang="ru-RU" sz="1400" dirty="0">
                <a:solidFill>
                  <a:srgbClr val="2F5597"/>
                </a:solidFill>
              </a:rPr>
              <a:t>ротора, чтобы далее отдать ее в нужный момент в виде </a:t>
            </a:r>
            <a:r>
              <a:rPr lang="ru-RU" sz="1400" dirty="0" smtClean="0">
                <a:solidFill>
                  <a:srgbClr val="2F5597"/>
                </a:solidFill>
              </a:rPr>
              <a:t>электроэнергии</a:t>
            </a:r>
            <a:r>
              <a:rPr lang="ru-RU" sz="1400" dirty="0">
                <a:solidFill>
                  <a:srgbClr val="2F5597"/>
                </a:solidFill>
              </a:rPr>
              <a:t>. В качестве разгонного двигателя и средства отбора </a:t>
            </a:r>
            <a:r>
              <a:rPr lang="ru-RU" sz="1400" dirty="0" smtClean="0">
                <a:solidFill>
                  <a:srgbClr val="2F5597"/>
                </a:solidFill>
              </a:rPr>
              <a:t>электроэнергии используется </a:t>
            </a:r>
            <a:r>
              <a:rPr lang="ru-RU" sz="1400" dirty="0">
                <a:solidFill>
                  <a:srgbClr val="2F5597"/>
                </a:solidFill>
              </a:rPr>
              <a:t>обычно вертикальный двигатель-генератор. Цикл </a:t>
            </a:r>
            <a:r>
              <a:rPr lang="ru-RU" sz="1400" dirty="0" smtClean="0">
                <a:solidFill>
                  <a:srgbClr val="2F5597"/>
                </a:solidFill>
              </a:rPr>
              <a:t>накопления </a:t>
            </a:r>
            <a:r>
              <a:rPr lang="ru-RU" sz="1400" dirty="0">
                <a:solidFill>
                  <a:srgbClr val="2F5597"/>
                </a:solidFill>
              </a:rPr>
              <a:t>энергии — минуты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Высокоскоростные </a:t>
            </a:r>
            <a:r>
              <a:rPr lang="ru-RU" sz="1400" dirty="0">
                <a:solidFill>
                  <a:srgbClr val="2F5597"/>
                </a:solidFill>
              </a:rPr>
              <a:t>маховики изготовляются из совершенных </a:t>
            </a:r>
            <a:r>
              <a:rPr lang="ru-RU" sz="1400" dirty="0" smtClean="0">
                <a:solidFill>
                  <a:srgbClr val="2F5597"/>
                </a:solidFill>
              </a:rPr>
              <a:t>композитных </a:t>
            </a:r>
            <a:r>
              <a:rPr lang="ru-RU" sz="1400" dirty="0">
                <a:solidFill>
                  <a:srgbClr val="2F5597"/>
                </a:solidFill>
              </a:rPr>
              <a:t>материалов с низкой массой и большой прочностью к </a:t>
            </a:r>
            <a:r>
              <a:rPr lang="ru-RU" sz="1400" dirty="0" smtClean="0">
                <a:solidFill>
                  <a:srgbClr val="2F5597"/>
                </a:solidFill>
              </a:rPr>
              <a:t>центробежным </a:t>
            </a:r>
            <a:r>
              <a:rPr lang="ru-RU" sz="1400" dirty="0">
                <a:solidFill>
                  <a:srgbClr val="2F5597"/>
                </a:solidFill>
              </a:rPr>
              <a:t>силам. Они более компактны по сравнению с </a:t>
            </a:r>
            <a:r>
              <a:rPr lang="ru-RU" sz="1400" dirty="0" smtClean="0">
                <a:solidFill>
                  <a:srgbClr val="2F5597"/>
                </a:solidFill>
              </a:rPr>
              <a:t>низкоскоростными, маховик </a:t>
            </a:r>
            <a:r>
              <a:rPr lang="ru-RU" sz="1400" dirty="0">
                <a:solidFill>
                  <a:srgbClr val="2F5597"/>
                </a:solidFill>
              </a:rPr>
              <a:t>которых выполняется из металла. Недостатком </a:t>
            </a:r>
            <a:r>
              <a:rPr lang="ru-RU" sz="1400" dirty="0" smtClean="0">
                <a:solidFill>
                  <a:srgbClr val="2F5597"/>
                </a:solidFill>
              </a:rPr>
              <a:t>кинетических накопителей </a:t>
            </a:r>
            <a:r>
              <a:rPr lang="ru-RU" sz="1400" dirty="0">
                <a:solidFill>
                  <a:srgbClr val="2F5597"/>
                </a:solidFill>
              </a:rPr>
              <a:t>является большая потребность в уходе, чем для </a:t>
            </a:r>
            <a:r>
              <a:rPr lang="ru-RU" sz="1400" dirty="0" smtClean="0">
                <a:solidFill>
                  <a:srgbClr val="2F5597"/>
                </a:solidFill>
              </a:rPr>
              <a:t>химических аккумуляторов.</a:t>
            </a:r>
          </a:p>
          <a:p>
            <a:pPr algn="just"/>
            <a:r>
              <a:rPr lang="ru-RU" sz="1400" dirty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        5</a:t>
            </a:r>
            <a:r>
              <a:rPr lang="ru-RU" sz="1400" dirty="0">
                <a:solidFill>
                  <a:srgbClr val="2F5597"/>
                </a:solidFill>
              </a:rPr>
              <a:t>. Гидроаккумулирующие и воздушно-аккумулирующие </a:t>
            </a:r>
            <a:r>
              <a:rPr lang="ru-RU" sz="1400" dirty="0" smtClean="0">
                <a:solidFill>
                  <a:srgbClr val="2F5597"/>
                </a:solidFill>
              </a:rPr>
              <a:t>накопители, лежащие </a:t>
            </a:r>
            <a:r>
              <a:rPr lang="ru-RU" sz="1400" dirty="0">
                <a:solidFill>
                  <a:srgbClr val="2F5597"/>
                </a:solidFill>
              </a:rPr>
              <a:t>в основе электрических станций и установок, </a:t>
            </a:r>
            <a:r>
              <a:rPr lang="ru-RU" sz="1400" dirty="0" smtClean="0">
                <a:solidFill>
                  <a:srgbClr val="2F5597"/>
                </a:solidFill>
              </a:rPr>
              <a:t>использующих законы </a:t>
            </a:r>
            <a:r>
              <a:rPr lang="ru-RU" sz="1400" dirty="0">
                <a:solidFill>
                  <a:srgbClr val="2F5597"/>
                </a:solidFill>
              </a:rPr>
              <a:t>воды и сжатого воздуха.</a:t>
            </a:r>
          </a:p>
        </p:txBody>
      </p:sp>
    </p:spTree>
    <p:extLst>
      <p:ext uri="{BB962C8B-B14F-4D97-AF65-F5344CB8AC3E}">
        <p14:creationId xmlns:p14="http://schemas.microsoft.com/office/powerpoint/2010/main" val="390834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4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00867" y="108787"/>
            <a:ext cx="6590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Основные виды накопителей электрической энергии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6192" y="738702"/>
            <a:ext cx="59157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2F5597"/>
                </a:solidFill>
              </a:rPr>
              <a:t>Накопители обеспечивают: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управление </a:t>
            </a:r>
            <a:r>
              <a:rPr lang="ru-RU" sz="1400" dirty="0">
                <a:solidFill>
                  <a:srgbClr val="2F5597"/>
                </a:solidFill>
              </a:rPr>
              <a:t>режимами нагрузки — разряд накопителя во время </a:t>
            </a:r>
            <a:r>
              <a:rPr lang="ru-RU" sz="1400" dirty="0" smtClean="0">
                <a:solidFill>
                  <a:srgbClr val="2F5597"/>
                </a:solidFill>
              </a:rPr>
              <a:t>пика нагрузки </a:t>
            </a:r>
            <a:r>
              <a:rPr lang="ru-RU" sz="1400" dirty="0">
                <a:solidFill>
                  <a:srgbClr val="2F5597"/>
                </a:solidFill>
              </a:rPr>
              <a:t>и зарядка в ночное время (выравнивание дневного и </a:t>
            </a:r>
            <a:r>
              <a:rPr lang="ru-RU" sz="1400" dirty="0" smtClean="0">
                <a:solidFill>
                  <a:srgbClr val="2F5597"/>
                </a:solidFill>
              </a:rPr>
              <a:t>ночного графиков </a:t>
            </a:r>
            <a:r>
              <a:rPr lang="ru-RU" sz="1400" dirty="0">
                <a:solidFill>
                  <a:srgbClr val="2F5597"/>
                </a:solidFill>
              </a:rPr>
              <a:t>нагрузки</a:t>
            </a:r>
            <a:r>
              <a:rPr lang="ru-RU" sz="1400" dirty="0" smtClean="0">
                <a:solidFill>
                  <a:srgbClr val="2F5597"/>
                </a:solidFill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управление </a:t>
            </a:r>
            <a:r>
              <a:rPr lang="ru-RU" sz="1400" dirty="0">
                <a:solidFill>
                  <a:srgbClr val="2F5597"/>
                </a:solidFill>
              </a:rPr>
              <a:t>потоками мощности — питание местных нагрузок, </a:t>
            </a:r>
            <a:r>
              <a:rPr lang="ru-RU" sz="1400" dirty="0" smtClean="0">
                <a:solidFill>
                  <a:srgbClr val="2F5597"/>
                </a:solidFill>
              </a:rPr>
              <a:t>когда с </a:t>
            </a:r>
            <a:r>
              <a:rPr lang="ru-RU" sz="1400" dirty="0">
                <a:solidFill>
                  <a:srgbClr val="2F5597"/>
                </a:solidFill>
              </a:rPr>
              <a:t>этим не справляется общая </a:t>
            </a:r>
            <a:r>
              <a:rPr lang="ru-RU" sz="1400" dirty="0" smtClean="0">
                <a:solidFill>
                  <a:srgbClr val="2F5597"/>
                </a:solidFill>
              </a:rPr>
              <a:t>сеть;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резерв </a:t>
            </a:r>
            <a:r>
              <a:rPr lang="ru-RU" sz="1400" dirty="0">
                <a:solidFill>
                  <a:srgbClr val="2F5597"/>
                </a:solidFill>
              </a:rPr>
              <a:t>— возможность быстрого замещения вышедшего из </a:t>
            </a:r>
            <a:r>
              <a:rPr lang="ru-RU" sz="1400" dirty="0" smtClean="0">
                <a:solidFill>
                  <a:srgbClr val="2F5597"/>
                </a:solidFill>
              </a:rPr>
              <a:t>работы крупнейшего </a:t>
            </a:r>
            <a:r>
              <a:rPr lang="ru-RU" sz="1400" dirty="0">
                <a:solidFill>
                  <a:srgbClr val="2F5597"/>
                </a:solidFill>
              </a:rPr>
              <a:t>генератора в </a:t>
            </a:r>
            <a:r>
              <a:rPr lang="ru-RU" sz="1400" dirty="0" smtClean="0">
                <a:solidFill>
                  <a:srgbClr val="2F5597"/>
                </a:solidFill>
              </a:rPr>
              <a:t>энергосистеме;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помощь </a:t>
            </a:r>
            <a:r>
              <a:rPr lang="ru-RU" sz="1400" dirty="0">
                <a:solidFill>
                  <a:srgbClr val="2F5597"/>
                </a:solidFill>
              </a:rPr>
              <a:t>установкам, использующим возобновляемые источники </a:t>
            </a:r>
            <a:r>
              <a:rPr lang="ru-RU" sz="1400" dirty="0" smtClean="0">
                <a:solidFill>
                  <a:srgbClr val="2F5597"/>
                </a:solidFill>
              </a:rPr>
              <a:t>энергии </a:t>
            </a:r>
            <a:r>
              <a:rPr lang="ru-RU" sz="1400" dirty="0">
                <a:solidFill>
                  <a:srgbClr val="2F5597"/>
                </a:solidFill>
              </a:rPr>
              <a:t>— выравнивание графика подачи </a:t>
            </a:r>
            <a:r>
              <a:rPr lang="ru-RU" sz="1400" dirty="0" smtClean="0">
                <a:solidFill>
                  <a:srgbClr val="2F5597"/>
                </a:solidFill>
              </a:rPr>
              <a:t>мощности;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повышение </a:t>
            </a:r>
            <a:r>
              <a:rPr lang="ru-RU" sz="1400" dirty="0">
                <a:solidFill>
                  <a:srgbClr val="2F5597"/>
                </a:solidFill>
              </a:rPr>
              <a:t>возможности передачи электроэнергии — участие в </a:t>
            </a:r>
            <a:r>
              <a:rPr lang="ru-RU" sz="1400" dirty="0" smtClean="0">
                <a:solidFill>
                  <a:srgbClr val="2F5597"/>
                </a:solidFill>
              </a:rPr>
              <a:t>управлении </a:t>
            </a:r>
            <a:r>
              <a:rPr lang="ru-RU" sz="1400" dirty="0">
                <a:solidFill>
                  <a:srgbClr val="2F5597"/>
                </a:solidFill>
              </a:rPr>
              <a:t>устойчивостью, регулировании напряжения, частоты и </a:t>
            </a:r>
            <a:r>
              <a:rPr lang="ru-RU" sz="1400" dirty="0" smtClean="0">
                <a:solidFill>
                  <a:srgbClr val="2F5597"/>
                </a:solidFill>
              </a:rPr>
              <a:t>реактивной мощности</a:t>
            </a:r>
            <a:r>
              <a:rPr lang="ru-RU" sz="1400" dirty="0">
                <a:solidFill>
                  <a:srgbClr val="2F5597"/>
                </a:solidFill>
              </a:rPr>
              <a:t>, повышающие стабильность работы электрических </a:t>
            </a:r>
            <a:r>
              <a:rPr lang="ru-RU" sz="1400" dirty="0" smtClean="0">
                <a:solidFill>
                  <a:srgbClr val="2F5597"/>
                </a:solidFill>
              </a:rPr>
              <a:t>сетей;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выравнивание </a:t>
            </a:r>
            <a:r>
              <a:rPr lang="ru-RU" sz="1400" dirty="0">
                <a:solidFill>
                  <a:srgbClr val="2F5597"/>
                </a:solidFill>
              </a:rPr>
              <a:t>графика нагрузки в электрических сетях со </a:t>
            </a:r>
            <a:r>
              <a:rPr lang="ru-RU" sz="1400" dirty="0" smtClean="0">
                <a:solidFill>
                  <a:srgbClr val="2F5597"/>
                </a:solidFill>
              </a:rPr>
              <a:t>значительной </a:t>
            </a:r>
            <a:r>
              <a:rPr lang="ru-RU" sz="1400" dirty="0">
                <a:solidFill>
                  <a:srgbClr val="2F5597"/>
                </a:solidFill>
              </a:rPr>
              <a:t>долей распределенных источников электрической </a:t>
            </a:r>
            <a:r>
              <a:rPr lang="ru-RU" sz="1400" dirty="0" smtClean="0">
                <a:solidFill>
                  <a:srgbClr val="2F5597"/>
                </a:solidFill>
              </a:rPr>
              <a:t>энергии;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повышение </a:t>
            </a:r>
            <a:r>
              <a:rPr lang="ru-RU" sz="1400" dirty="0">
                <a:solidFill>
                  <a:srgbClr val="2F5597"/>
                </a:solidFill>
              </a:rPr>
              <a:t>качества электроэнергии — поддержание </a:t>
            </a:r>
            <a:r>
              <a:rPr lang="ru-RU" sz="1400" dirty="0" smtClean="0">
                <a:solidFill>
                  <a:srgbClr val="2F5597"/>
                </a:solidFill>
              </a:rPr>
              <a:t>стабильности напряжения </a:t>
            </a:r>
            <a:r>
              <a:rPr lang="ru-RU" sz="1400" dirty="0">
                <a:solidFill>
                  <a:srgbClr val="2F5597"/>
                </a:solidFill>
              </a:rPr>
              <a:t>установкой накопителей, как на питающих линиях, так </a:t>
            </a:r>
            <a:r>
              <a:rPr lang="ru-RU" sz="1400" dirty="0" smtClean="0">
                <a:solidFill>
                  <a:srgbClr val="2F5597"/>
                </a:solidFill>
              </a:rPr>
              <a:t>и непосредственно </a:t>
            </a:r>
            <a:r>
              <a:rPr lang="ru-RU" sz="1400" dirty="0">
                <a:solidFill>
                  <a:srgbClr val="2F5597"/>
                </a:solidFill>
              </a:rPr>
              <a:t>у потребителей, особенно при резко переменном </a:t>
            </a:r>
            <a:r>
              <a:rPr lang="ru-RU" sz="1400" dirty="0" smtClean="0">
                <a:solidFill>
                  <a:srgbClr val="2F5597"/>
                </a:solidFill>
              </a:rPr>
              <a:t>характере </a:t>
            </a:r>
            <a:r>
              <a:rPr lang="ru-RU" sz="1400" dirty="0">
                <a:solidFill>
                  <a:srgbClr val="2F5597"/>
                </a:solidFill>
              </a:rPr>
              <a:t>нагрузки. Источник мощности для непрерывного </a:t>
            </a:r>
            <a:r>
              <a:rPr lang="ru-RU" sz="1400" dirty="0" smtClean="0">
                <a:solidFill>
                  <a:srgbClr val="2F5597"/>
                </a:solidFill>
              </a:rPr>
              <a:t>электроснабжения;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поддержку </a:t>
            </a:r>
            <a:r>
              <a:rPr lang="ru-RU" sz="1400" dirty="0">
                <a:solidFill>
                  <a:srgbClr val="2F5597"/>
                </a:solidFill>
              </a:rPr>
              <a:t>работы потребителей с режимами частого торможения и </a:t>
            </a:r>
            <a:r>
              <a:rPr lang="ru-RU" sz="1400" dirty="0" smtClean="0">
                <a:solidFill>
                  <a:srgbClr val="2F5597"/>
                </a:solidFill>
              </a:rPr>
              <a:t>пуска, особенно</a:t>
            </a:r>
            <a:r>
              <a:rPr lang="ru-RU" sz="1400" dirty="0">
                <a:solidFill>
                  <a:srgbClr val="2F5597"/>
                </a:solidFill>
              </a:rPr>
              <a:t>, в режимах рекуперативного торможения.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18237" y="890040"/>
            <a:ext cx="4945792" cy="457627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179274" y="5434281"/>
            <a:ext cx="45308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2F5597"/>
                </a:solidFill>
              </a:rPr>
              <a:t>Диаграмма областей применения разных </a:t>
            </a:r>
            <a:r>
              <a:rPr lang="ru-RU" sz="1400" dirty="0" smtClean="0">
                <a:solidFill>
                  <a:srgbClr val="2F5597"/>
                </a:solidFill>
              </a:rPr>
              <a:t>видов накопителей </a:t>
            </a:r>
            <a:r>
              <a:rPr lang="ru-RU" sz="1400" dirty="0">
                <a:solidFill>
                  <a:srgbClr val="2F5597"/>
                </a:solidFill>
              </a:rPr>
              <a:t>в </a:t>
            </a:r>
            <a:r>
              <a:rPr lang="ru-RU" sz="1400" dirty="0" smtClean="0">
                <a:solidFill>
                  <a:srgbClr val="2F5597"/>
                </a:solidFill>
              </a:rPr>
              <a:t>зависимости от </a:t>
            </a:r>
            <a:r>
              <a:rPr lang="ru-RU" sz="1400" dirty="0">
                <a:solidFill>
                  <a:srgbClr val="2F5597"/>
                </a:solidFill>
              </a:rPr>
              <a:t>их мощности и </a:t>
            </a:r>
            <a:r>
              <a:rPr lang="ru-RU" sz="1400" dirty="0" smtClean="0">
                <a:solidFill>
                  <a:srgbClr val="2F5597"/>
                </a:solidFill>
              </a:rPr>
              <a:t>времени разряда </a:t>
            </a:r>
            <a:r>
              <a:rPr lang="ru-RU" sz="1400" dirty="0">
                <a:solidFill>
                  <a:srgbClr val="2F5597"/>
                </a:solidFill>
              </a:rPr>
              <a:t>накопленной энергии</a:t>
            </a:r>
          </a:p>
        </p:txBody>
      </p:sp>
    </p:spTree>
    <p:extLst>
      <p:ext uri="{BB962C8B-B14F-4D97-AF65-F5344CB8AC3E}">
        <p14:creationId xmlns:p14="http://schemas.microsoft.com/office/powerpoint/2010/main" val="231604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03485" y="108787"/>
            <a:ext cx="3385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Аккумуляторные батареи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6595" y="478119"/>
            <a:ext cx="30542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Свинцово-кислотные </a:t>
            </a:r>
            <a:r>
              <a:rPr lang="ru-RU" sz="1400" b="1" dirty="0" smtClean="0">
                <a:solidFill>
                  <a:srgbClr val="2F5597"/>
                </a:solidFill>
              </a:rPr>
              <a:t>аккумуляторы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8280" y="785896"/>
            <a:ext cx="118460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В свинцово-кислотных аккумуляторных </a:t>
            </a:r>
            <a:r>
              <a:rPr lang="ru-RU" sz="1400" dirty="0">
                <a:solidFill>
                  <a:srgbClr val="2F5597"/>
                </a:solidFill>
              </a:rPr>
              <a:t>батареях (СКА) электролитом является раствор </a:t>
            </a:r>
            <a:r>
              <a:rPr lang="ru-RU" sz="1400" dirty="0" smtClean="0">
                <a:solidFill>
                  <a:srgbClr val="2F5597"/>
                </a:solidFill>
              </a:rPr>
              <a:t>серной кислоты</a:t>
            </a:r>
            <a:r>
              <a:rPr lang="ru-RU" sz="1400" dirty="0">
                <a:solidFill>
                  <a:srgbClr val="2F5597"/>
                </a:solidFill>
              </a:rPr>
              <a:t>, активным веществом положительных пластин — </a:t>
            </a:r>
            <a:r>
              <a:rPr lang="ru-RU" sz="1400" dirty="0" smtClean="0">
                <a:solidFill>
                  <a:srgbClr val="2F5597"/>
                </a:solidFill>
              </a:rPr>
              <a:t>диоксид свинца </a:t>
            </a:r>
            <a:r>
              <a:rPr lang="ru-RU" sz="1400" dirty="0" err="1">
                <a:solidFill>
                  <a:srgbClr val="2F5597"/>
                </a:solidFill>
              </a:rPr>
              <a:t>PbO</a:t>
            </a:r>
            <a:r>
              <a:rPr lang="ru-RU" sz="1400" dirty="0">
                <a:solidFill>
                  <a:srgbClr val="2F5597"/>
                </a:solidFill>
              </a:rPr>
              <a:t>, отрицательных пластин — свинец </a:t>
            </a:r>
            <a:r>
              <a:rPr lang="ru-RU" sz="1400" dirty="0" err="1">
                <a:solidFill>
                  <a:srgbClr val="2F5597"/>
                </a:solidFill>
              </a:rPr>
              <a:t>Pb</a:t>
            </a:r>
            <a:r>
              <a:rPr lang="ru-RU" sz="1400" dirty="0">
                <a:solidFill>
                  <a:srgbClr val="2F5597"/>
                </a:solidFill>
              </a:rPr>
              <a:t>. В процессе </a:t>
            </a:r>
            <a:r>
              <a:rPr lang="ru-RU" sz="1400" dirty="0" smtClean="0">
                <a:solidFill>
                  <a:srgbClr val="2F5597"/>
                </a:solidFill>
              </a:rPr>
              <a:t>заряда и </a:t>
            </a:r>
            <a:r>
              <a:rPr lang="ru-RU" sz="1400" dirty="0">
                <a:solidFill>
                  <a:srgbClr val="2F5597"/>
                </a:solidFill>
              </a:rPr>
              <a:t>разряда аккумулятора на электродах происходят </a:t>
            </a:r>
            <a:r>
              <a:rPr lang="ru-RU" sz="1400" dirty="0" smtClean="0">
                <a:solidFill>
                  <a:srgbClr val="2F5597"/>
                </a:solidFill>
              </a:rPr>
              <a:t>электрохимические </a:t>
            </a:r>
            <a:r>
              <a:rPr lang="ru-RU" sz="1400" dirty="0" err="1" smtClean="0">
                <a:solidFill>
                  <a:srgbClr val="2F5597"/>
                </a:solidFill>
              </a:rPr>
              <a:t>окислительно</a:t>
            </a:r>
            <a:r>
              <a:rPr lang="ru-RU" sz="1400" dirty="0" smtClean="0">
                <a:solidFill>
                  <a:srgbClr val="2F5597"/>
                </a:solidFill>
              </a:rPr>
              <a:t>-восстановительные </a:t>
            </a:r>
            <a:r>
              <a:rPr lang="ru-RU" sz="1400" dirty="0">
                <a:solidFill>
                  <a:srgbClr val="2F5597"/>
                </a:solidFill>
              </a:rPr>
              <a:t>реакции, а электролит является </a:t>
            </a:r>
            <a:r>
              <a:rPr lang="ru-RU" sz="1400" dirty="0" smtClean="0">
                <a:solidFill>
                  <a:srgbClr val="2F5597"/>
                </a:solidFill>
              </a:rPr>
              <a:t>средой для </a:t>
            </a:r>
            <a:r>
              <a:rPr lang="ru-RU" sz="1400" dirty="0">
                <a:solidFill>
                  <a:srgbClr val="2F5597"/>
                </a:solidFill>
              </a:rPr>
              <a:t>транспорта ионов между электродами. </a:t>
            </a:r>
            <a:endParaRPr lang="ru-RU" sz="1400" dirty="0" smtClean="0">
              <a:solidFill>
                <a:srgbClr val="2F5597"/>
              </a:solidFill>
            </a:endParaRP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СКА батареи </a:t>
            </a:r>
            <a:r>
              <a:rPr lang="ru-RU" sz="1400" dirty="0">
                <a:solidFill>
                  <a:srgbClr val="2F5597"/>
                </a:solidFill>
              </a:rPr>
              <a:t>используются в </a:t>
            </a:r>
            <a:r>
              <a:rPr lang="ru-RU" sz="1400" dirty="0" smtClean="0">
                <a:solidFill>
                  <a:srgbClr val="2F5597"/>
                </a:solidFill>
              </a:rPr>
              <a:t>самых различных </a:t>
            </a:r>
            <a:r>
              <a:rPr lang="ru-RU" sz="1400" dirty="0">
                <a:solidFill>
                  <a:srgbClr val="2F5597"/>
                </a:solidFill>
              </a:rPr>
              <a:t>областях, за исключением портативных — там серьезным </a:t>
            </a:r>
            <a:r>
              <a:rPr lang="ru-RU" sz="1400" dirty="0" smtClean="0">
                <a:solidFill>
                  <a:srgbClr val="2F5597"/>
                </a:solidFill>
              </a:rPr>
              <a:t>препятствием </a:t>
            </a:r>
            <a:r>
              <a:rPr lang="ru-RU" sz="1400" dirty="0">
                <a:solidFill>
                  <a:srgbClr val="2F5597"/>
                </a:solidFill>
              </a:rPr>
              <a:t>является их низкая </a:t>
            </a:r>
            <a:r>
              <a:rPr lang="ru-RU" sz="1400" dirty="0" smtClean="0">
                <a:solidFill>
                  <a:srgbClr val="2F5597"/>
                </a:solidFill>
              </a:rPr>
              <a:t>удельная энергоемкость</a:t>
            </a:r>
            <a:r>
              <a:rPr lang="ru-RU" sz="1400" dirty="0">
                <a:solidFill>
                  <a:srgbClr val="2F5597"/>
                </a:solidFill>
              </a:rPr>
              <a:t>. </a:t>
            </a:r>
            <a:r>
              <a:rPr lang="ru-RU" sz="1400" dirty="0" smtClean="0">
                <a:solidFill>
                  <a:srgbClr val="2F5597"/>
                </a:solidFill>
              </a:rPr>
              <a:t>Различают стартерные</a:t>
            </a:r>
            <a:r>
              <a:rPr lang="ru-RU" sz="1400" dirty="0">
                <a:solidFill>
                  <a:srgbClr val="2F5597"/>
                </a:solidFill>
              </a:rPr>
              <a:t>, тяговые и буферные СКА.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6595" y="1888304"/>
            <a:ext cx="29172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</a:rPr>
              <a:t>Никель-кадмиевые </a:t>
            </a:r>
            <a:r>
              <a:rPr lang="ru-RU" sz="1400" b="1" dirty="0">
                <a:solidFill>
                  <a:srgbClr val="2F5597"/>
                </a:solidFill>
              </a:rPr>
              <a:t>аккумуляторы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8279" y="2128938"/>
            <a:ext cx="118460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Принцип </a:t>
            </a:r>
            <a:r>
              <a:rPr lang="ru-RU" sz="1400" dirty="0">
                <a:solidFill>
                  <a:srgbClr val="2F5597"/>
                </a:solidFill>
              </a:rPr>
              <a:t>действия основан на формировании гидроокиси </a:t>
            </a:r>
            <a:r>
              <a:rPr lang="ru-RU" sz="1400" dirty="0" smtClean="0">
                <a:solidFill>
                  <a:srgbClr val="2F5597"/>
                </a:solidFill>
              </a:rPr>
              <a:t>кадмия на </a:t>
            </a:r>
            <a:r>
              <a:rPr lang="ru-RU" sz="1400" dirty="0">
                <a:solidFill>
                  <a:srgbClr val="2F5597"/>
                </a:solidFill>
              </a:rPr>
              <a:t>аноде и гидрооксида никеля — на катоде. Их энергоемкость почти в 2 раза выше, чем СКА, они </a:t>
            </a:r>
            <a:r>
              <a:rPr lang="ru-RU" sz="1400" dirty="0" smtClean="0">
                <a:solidFill>
                  <a:srgbClr val="2F5597"/>
                </a:solidFill>
              </a:rPr>
              <a:t>работоспособны при </a:t>
            </a:r>
            <a:r>
              <a:rPr lang="ru-RU" sz="1400" dirty="0">
                <a:solidFill>
                  <a:srgbClr val="2F5597"/>
                </a:solidFill>
              </a:rPr>
              <a:t>низких температурах, при этом допустимые токи заряда и </a:t>
            </a:r>
            <a:r>
              <a:rPr lang="ru-RU" sz="1400" dirty="0" smtClean="0">
                <a:solidFill>
                  <a:srgbClr val="2F5597"/>
                </a:solidFill>
              </a:rPr>
              <a:t>разряда также </a:t>
            </a:r>
            <a:r>
              <a:rPr lang="ru-RU" sz="1400" dirty="0">
                <a:solidFill>
                  <a:srgbClr val="2F5597"/>
                </a:solidFill>
              </a:rPr>
              <a:t>существенно выше. </a:t>
            </a:r>
            <a:r>
              <a:rPr lang="ru-RU" sz="1400" dirty="0" smtClean="0">
                <a:solidFill>
                  <a:srgbClr val="2F5597"/>
                </a:solidFill>
              </a:rPr>
              <a:t>В </a:t>
            </a:r>
            <a:r>
              <a:rPr lang="ru-RU" sz="1400" dirty="0">
                <a:solidFill>
                  <a:srgbClr val="2F5597"/>
                </a:solidFill>
              </a:rPr>
              <a:t>то же время никель-кадмиевым </a:t>
            </a:r>
            <a:r>
              <a:rPr lang="ru-RU" sz="1400" dirty="0" smtClean="0">
                <a:solidFill>
                  <a:srgbClr val="2F5597"/>
                </a:solidFill>
              </a:rPr>
              <a:t>аккумуляторам </a:t>
            </a:r>
            <a:r>
              <a:rPr lang="ru-RU" sz="1400" dirty="0">
                <a:solidFill>
                  <a:srgbClr val="2F5597"/>
                </a:solidFill>
              </a:rPr>
              <a:t>присущ такой недостаток как эффект памяти — энергоемкость </a:t>
            </a:r>
            <a:r>
              <a:rPr lang="ru-RU" sz="1400" dirty="0" smtClean="0">
                <a:solidFill>
                  <a:srgbClr val="2F5597"/>
                </a:solidFill>
              </a:rPr>
              <a:t>резко падает </a:t>
            </a:r>
            <a:r>
              <a:rPr lang="ru-RU" sz="1400" dirty="0">
                <a:solidFill>
                  <a:srgbClr val="2F5597"/>
                </a:solidFill>
              </a:rPr>
              <a:t>при неполном разряде или заряде, для </a:t>
            </a:r>
            <a:r>
              <a:rPr lang="ru-RU" sz="1400" dirty="0" smtClean="0">
                <a:solidFill>
                  <a:srgbClr val="2F5597"/>
                </a:solidFill>
              </a:rPr>
              <a:t>ее восстановления требуются </a:t>
            </a:r>
            <a:r>
              <a:rPr lang="ru-RU" sz="1400" dirty="0">
                <a:solidFill>
                  <a:srgbClr val="2F5597"/>
                </a:solidFill>
              </a:rPr>
              <a:t>специальные алгоритмы заряда. Таким образом, длительное </a:t>
            </a:r>
            <a:r>
              <a:rPr lang="ru-RU" sz="1400" dirty="0" smtClean="0">
                <a:solidFill>
                  <a:srgbClr val="2F5597"/>
                </a:solidFill>
              </a:rPr>
              <a:t>хранение </a:t>
            </a:r>
            <a:r>
              <a:rPr lang="ru-RU" sz="1400" dirty="0">
                <a:solidFill>
                  <a:srgbClr val="2F5597"/>
                </a:solidFill>
              </a:rPr>
              <a:t>никель-кадмиевых аккумуляторов </a:t>
            </a:r>
            <a:r>
              <a:rPr lang="ru-RU" sz="1400" dirty="0" smtClean="0">
                <a:solidFill>
                  <a:srgbClr val="2F5597"/>
                </a:solidFill>
              </a:rPr>
              <a:t>возможно только </a:t>
            </a:r>
            <a:r>
              <a:rPr lang="ru-RU" sz="1400" dirty="0">
                <a:solidFill>
                  <a:srgbClr val="2F5597"/>
                </a:solidFill>
              </a:rPr>
              <a:t>в полностью </a:t>
            </a:r>
            <a:r>
              <a:rPr lang="ru-RU" sz="1400" dirty="0" smtClean="0">
                <a:solidFill>
                  <a:srgbClr val="2F5597"/>
                </a:solidFill>
              </a:rPr>
              <a:t>заряженном </a:t>
            </a:r>
            <a:r>
              <a:rPr lang="ru-RU" sz="1400" dirty="0">
                <a:solidFill>
                  <a:srgbClr val="2F5597"/>
                </a:solidFill>
              </a:rPr>
              <a:t>состоянии.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16595" y="3247805"/>
            <a:ext cx="25854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Литий-ионные </a:t>
            </a:r>
            <a:r>
              <a:rPr lang="ru-RU" sz="1400" b="1" dirty="0" smtClean="0">
                <a:solidFill>
                  <a:srgbClr val="2F5597"/>
                </a:solidFill>
              </a:rPr>
              <a:t>аккумуляторы 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053" y="3471980"/>
            <a:ext cx="1182588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Принцип </a:t>
            </a:r>
            <a:r>
              <a:rPr lang="ru-RU" sz="1400" dirty="0">
                <a:solidFill>
                  <a:srgbClr val="2F5597"/>
                </a:solidFill>
              </a:rPr>
              <a:t>действия данной </a:t>
            </a:r>
            <a:r>
              <a:rPr lang="ru-RU" sz="1400" dirty="0" smtClean="0">
                <a:solidFill>
                  <a:srgbClr val="2F5597"/>
                </a:solidFill>
              </a:rPr>
              <a:t>электрохимической </a:t>
            </a:r>
            <a:r>
              <a:rPr lang="ru-RU" sz="1400" dirty="0">
                <a:solidFill>
                  <a:srgbClr val="2F5597"/>
                </a:solidFill>
              </a:rPr>
              <a:t>системы основан на интеркаляции ионов лития в </a:t>
            </a:r>
            <a:r>
              <a:rPr lang="ru-RU" sz="1400" dirty="0" smtClean="0">
                <a:solidFill>
                  <a:srgbClr val="2F5597"/>
                </a:solidFill>
              </a:rPr>
              <a:t>различные соединения </a:t>
            </a:r>
            <a:r>
              <a:rPr lang="ru-RU" sz="1400" dirty="0">
                <a:solidFill>
                  <a:srgbClr val="2F5597"/>
                </a:solidFill>
              </a:rPr>
              <a:t>при разных электрохимических </a:t>
            </a:r>
            <a:r>
              <a:rPr lang="ru-RU" sz="1400" dirty="0" smtClean="0">
                <a:solidFill>
                  <a:srgbClr val="2F5597"/>
                </a:solidFill>
              </a:rPr>
              <a:t>потенциалах. Для </a:t>
            </a:r>
            <a:r>
              <a:rPr lang="ru-RU" sz="1400" dirty="0">
                <a:solidFill>
                  <a:srgbClr val="2F5597"/>
                </a:solidFill>
              </a:rPr>
              <a:t>данного типа аккумуляторов характерны </a:t>
            </a:r>
            <a:r>
              <a:rPr lang="ru-RU" sz="1400" dirty="0" smtClean="0">
                <a:solidFill>
                  <a:srgbClr val="2F5597"/>
                </a:solidFill>
              </a:rPr>
              <a:t>высокая </a:t>
            </a:r>
            <a:r>
              <a:rPr lang="ru-RU" sz="1400" dirty="0">
                <a:solidFill>
                  <a:srgbClr val="2F5597"/>
                </a:solidFill>
              </a:rPr>
              <a:t>энергоемкость, глубокие циклы заряда-разряда (70—80 %), </a:t>
            </a:r>
            <a:r>
              <a:rPr lang="ru-RU" sz="1400" dirty="0" smtClean="0">
                <a:solidFill>
                  <a:srgbClr val="2F5597"/>
                </a:solidFill>
              </a:rPr>
              <a:t>отсутствие </a:t>
            </a:r>
            <a:r>
              <a:rPr lang="ru-RU" sz="1400" dirty="0">
                <a:solidFill>
                  <a:srgbClr val="2F5597"/>
                </a:solidFill>
              </a:rPr>
              <a:t>эффекта памяти. В то же время ресурс и стоимость таких </a:t>
            </a:r>
            <a:r>
              <a:rPr lang="ru-RU" sz="1400" dirty="0" smtClean="0">
                <a:solidFill>
                  <a:srgbClr val="2F5597"/>
                </a:solidFill>
              </a:rPr>
              <a:t>аккумуляторов </a:t>
            </a:r>
            <a:r>
              <a:rPr lang="ru-RU" sz="1400" dirty="0">
                <a:solidFill>
                  <a:srgbClr val="2F5597"/>
                </a:solidFill>
              </a:rPr>
              <a:t>зависят от типа электрохимических систем, </a:t>
            </a:r>
            <a:r>
              <a:rPr lang="ru-RU" sz="1400" dirty="0" smtClean="0">
                <a:solidFill>
                  <a:srgbClr val="2F5597"/>
                </a:solidFill>
              </a:rPr>
              <a:t>применяемых на </a:t>
            </a:r>
            <a:r>
              <a:rPr lang="ru-RU" sz="1400" dirty="0">
                <a:solidFill>
                  <a:srgbClr val="2F5597"/>
                </a:solidFill>
              </a:rPr>
              <a:t>катоде и аноде, а также от температуры и режимов </a:t>
            </a:r>
            <a:r>
              <a:rPr lang="ru-RU" sz="1400" dirty="0" smtClean="0">
                <a:solidFill>
                  <a:srgbClr val="2F5597"/>
                </a:solidFill>
              </a:rPr>
              <a:t>эксплуатации. Повышение </a:t>
            </a:r>
            <a:r>
              <a:rPr lang="ru-RU" sz="1400" dirty="0">
                <a:solidFill>
                  <a:srgbClr val="2F5597"/>
                </a:solidFill>
              </a:rPr>
              <a:t>температуры при эксплуатации или даже хранении </a:t>
            </a:r>
            <a:r>
              <a:rPr lang="ru-RU" sz="1400" dirty="0" smtClean="0">
                <a:solidFill>
                  <a:srgbClr val="2F5597"/>
                </a:solidFill>
              </a:rPr>
              <a:t>существенно </a:t>
            </a:r>
            <a:r>
              <a:rPr lang="ru-RU" sz="1400" dirty="0">
                <a:solidFill>
                  <a:srgbClr val="2F5597"/>
                </a:solidFill>
              </a:rPr>
              <a:t>снижает ресурс и увеличивает скорость саморазряда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Применение </a:t>
            </a:r>
            <a:r>
              <a:rPr lang="ru-RU" sz="1400" dirty="0">
                <a:solidFill>
                  <a:srgbClr val="2F5597"/>
                </a:solidFill>
              </a:rPr>
              <a:t>в качестве </a:t>
            </a:r>
            <a:r>
              <a:rPr lang="ru-RU" sz="1400" dirty="0" smtClean="0">
                <a:solidFill>
                  <a:srgbClr val="2F5597"/>
                </a:solidFill>
              </a:rPr>
              <a:t>анодного материала нано структурированного </a:t>
            </a:r>
            <a:r>
              <a:rPr lang="ru-RU" sz="1400" dirty="0">
                <a:solidFill>
                  <a:srgbClr val="2F5597"/>
                </a:solidFill>
              </a:rPr>
              <a:t>титаната лития (</a:t>
            </a:r>
            <a:r>
              <a:rPr lang="ru-RU" sz="1400" dirty="0" err="1">
                <a:solidFill>
                  <a:srgbClr val="2F5597"/>
                </a:solidFill>
              </a:rPr>
              <a:t>LiTiO</a:t>
            </a:r>
            <a:r>
              <a:rPr lang="ru-RU" sz="1400" dirty="0">
                <a:solidFill>
                  <a:srgbClr val="2F5597"/>
                </a:solidFill>
              </a:rPr>
              <a:t>) позволяет, увеличить ресурс до 12 000 циклов, но со снижением </a:t>
            </a:r>
            <a:r>
              <a:rPr lang="ru-RU" sz="1400" dirty="0" smtClean="0">
                <a:solidFill>
                  <a:srgbClr val="2F5597"/>
                </a:solidFill>
              </a:rPr>
              <a:t>энергоемкости до </a:t>
            </a:r>
            <a:r>
              <a:rPr lang="ru-RU" sz="1400" dirty="0">
                <a:solidFill>
                  <a:srgbClr val="2F5597"/>
                </a:solidFill>
              </a:rPr>
              <a:t>70—80 </a:t>
            </a:r>
            <a:r>
              <a:rPr lang="ru-RU" sz="1400" dirty="0" smtClean="0">
                <a:solidFill>
                  <a:srgbClr val="2F5597"/>
                </a:solidFill>
              </a:rPr>
              <a:t>Вт*ч/кг.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16595" y="5072115"/>
            <a:ext cx="25854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Натрий серные </a:t>
            </a:r>
            <a:r>
              <a:rPr lang="ru-RU" sz="1400" b="1" dirty="0" smtClean="0">
                <a:solidFill>
                  <a:srgbClr val="2F5597"/>
                </a:solidFill>
              </a:rPr>
              <a:t>аккумуляторы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8401" y="5290313"/>
            <a:ext cx="1182588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Данный тип аккумуляторов </a:t>
            </a:r>
            <a:r>
              <a:rPr lang="ru-RU" sz="1400" dirty="0">
                <a:solidFill>
                  <a:srgbClr val="2F5597"/>
                </a:solidFill>
              </a:rPr>
              <a:t>является аналогом литий-ионных — в разряженном </a:t>
            </a:r>
            <a:r>
              <a:rPr lang="ru-RU" sz="1400" dirty="0" smtClean="0">
                <a:solidFill>
                  <a:srgbClr val="2F5597"/>
                </a:solidFill>
              </a:rPr>
              <a:t>состоянии </a:t>
            </a:r>
            <a:r>
              <a:rPr lang="ru-RU" sz="1400" dirty="0">
                <a:solidFill>
                  <a:srgbClr val="2F5597"/>
                </a:solidFill>
              </a:rPr>
              <a:t>натрий образует с серой химическое </a:t>
            </a:r>
            <a:r>
              <a:rPr lang="ru-RU" sz="1400" dirty="0" smtClean="0">
                <a:solidFill>
                  <a:srgbClr val="2F5597"/>
                </a:solidFill>
              </a:rPr>
              <a:t>соединение (</a:t>
            </a:r>
            <a:r>
              <a:rPr lang="ru-RU" sz="1400" dirty="0" err="1" smtClean="0">
                <a:solidFill>
                  <a:srgbClr val="2F5597"/>
                </a:solidFill>
              </a:rPr>
              <a:t>полисульфид</a:t>
            </a:r>
            <a:r>
              <a:rPr lang="ru-RU" sz="1400" dirty="0" smtClean="0">
                <a:solidFill>
                  <a:srgbClr val="2F5597"/>
                </a:solidFill>
              </a:rPr>
              <a:t> натрия</a:t>
            </a:r>
            <a:r>
              <a:rPr lang="ru-RU" sz="1400" dirty="0">
                <a:solidFill>
                  <a:srgbClr val="2F5597"/>
                </a:solidFill>
              </a:rPr>
              <a:t>), в заряженном — сера и натрий представлены в виде </a:t>
            </a:r>
            <a:r>
              <a:rPr lang="ru-RU" sz="1400" dirty="0" smtClean="0">
                <a:solidFill>
                  <a:srgbClr val="2F5597"/>
                </a:solidFill>
              </a:rPr>
              <a:t>чистых веществ</a:t>
            </a:r>
            <a:r>
              <a:rPr lang="ru-RU" sz="1400" dirty="0">
                <a:solidFill>
                  <a:srgbClr val="2F5597"/>
                </a:solidFill>
              </a:rPr>
              <a:t>, разделенных керамической мембраной. Есть ряд </a:t>
            </a:r>
            <a:r>
              <a:rPr lang="ru-RU" sz="1400" dirty="0" smtClean="0">
                <a:solidFill>
                  <a:srgbClr val="2F5597"/>
                </a:solidFill>
              </a:rPr>
              <a:t> существенных отличий </a:t>
            </a:r>
            <a:r>
              <a:rPr lang="ru-RU" sz="1400" dirty="0">
                <a:solidFill>
                  <a:srgbClr val="2F5597"/>
                </a:solidFill>
              </a:rPr>
              <a:t>— электролит в данной системе керамический, что </a:t>
            </a:r>
            <a:r>
              <a:rPr lang="ru-RU" sz="1400" dirty="0" smtClean="0">
                <a:solidFill>
                  <a:srgbClr val="2F5597"/>
                </a:solidFill>
              </a:rPr>
              <a:t>обусловливает </a:t>
            </a:r>
            <a:r>
              <a:rPr lang="ru-RU" sz="1400" dirty="0">
                <a:solidFill>
                  <a:srgbClr val="2F5597"/>
                </a:solidFill>
              </a:rPr>
              <a:t>высокую рабочую температуру аккумулятора (290—360 °С</a:t>
            </a:r>
            <a:r>
              <a:rPr lang="ru-RU" sz="1400" dirty="0" smtClean="0">
                <a:solidFill>
                  <a:srgbClr val="2F5597"/>
                </a:solidFill>
              </a:rPr>
              <a:t>). Теоретическая </a:t>
            </a:r>
            <a:r>
              <a:rPr lang="ru-RU" sz="1400" dirty="0">
                <a:solidFill>
                  <a:srgbClr val="2F5597"/>
                </a:solidFill>
              </a:rPr>
              <a:t>энергоемкость данной системы может достигать </a:t>
            </a:r>
            <a:r>
              <a:rPr lang="ru-RU" sz="1400">
                <a:solidFill>
                  <a:srgbClr val="2F5597"/>
                </a:solidFill>
              </a:rPr>
              <a:t>925 </a:t>
            </a:r>
            <a:r>
              <a:rPr lang="ru-RU" sz="1400" smtClean="0">
                <a:solidFill>
                  <a:srgbClr val="2F5597"/>
                </a:solidFill>
              </a:rPr>
              <a:t>Вт*ч/кг</a:t>
            </a:r>
            <a:r>
              <a:rPr lang="ru-RU" sz="1400" dirty="0" smtClean="0">
                <a:solidFill>
                  <a:srgbClr val="2F5597"/>
                </a:solidFill>
              </a:rPr>
              <a:t>, однако </a:t>
            </a:r>
            <a:r>
              <a:rPr lang="ru-RU" sz="1400" dirty="0">
                <a:solidFill>
                  <a:srgbClr val="2F5597"/>
                </a:solidFill>
              </a:rPr>
              <a:t>в реальности достигнуты гораздо меньшие цифры — 150—</a:t>
            </a:r>
          </a:p>
          <a:p>
            <a:r>
              <a:rPr lang="ru-RU" sz="1400" dirty="0">
                <a:solidFill>
                  <a:srgbClr val="2F5597"/>
                </a:solidFill>
              </a:rPr>
              <a:t>100 </a:t>
            </a:r>
            <a:r>
              <a:rPr lang="ru-RU" sz="1400" dirty="0" smtClean="0">
                <a:solidFill>
                  <a:srgbClr val="2F5597"/>
                </a:solidFill>
              </a:rPr>
              <a:t>Вт*ч/кг</a:t>
            </a:r>
            <a:r>
              <a:rPr lang="ru-RU" sz="1400" dirty="0">
                <a:solidFill>
                  <a:srgbClr val="2F5597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28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03485" y="108787"/>
            <a:ext cx="3385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Аккумуляторные батареи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6595" y="478119"/>
            <a:ext cx="30542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Свинцово-кислотные </a:t>
            </a:r>
            <a:r>
              <a:rPr lang="ru-RU" sz="1400" b="1" dirty="0" smtClean="0">
                <a:solidFill>
                  <a:srgbClr val="2F5597"/>
                </a:solidFill>
              </a:rPr>
              <a:t>аккумуляторы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8280" y="785896"/>
            <a:ext cx="118460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 </a:t>
            </a:r>
            <a:r>
              <a:rPr lang="ru-RU" sz="1400" dirty="0">
                <a:solidFill>
                  <a:srgbClr val="2F5597"/>
                </a:solidFill>
              </a:rPr>
              <a:t>Типичный КПД кислотных аккумуляторов 80—85 %, главное </a:t>
            </a:r>
            <a:r>
              <a:rPr lang="ru-RU" sz="1400" dirty="0" smtClean="0">
                <a:solidFill>
                  <a:srgbClr val="2F5597"/>
                </a:solidFill>
              </a:rPr>
              <a:t>применение </a:t>
            </a:r>
            <a:r>
              <a:rPr lang="ru-RU" sz="1400" dirty="0">
                <a:solidFill>
                  <a:srgbClr val="2F5597"/>
                </a:solidFill>
              </a:rPr>
              <a:t>— накопление и выдача энергии, а не выдача мощности: </a:t>
            </a:r>
            <a:r>
              <a:rPr lang="ru-RU" sz="1400" dirty="0" smtClean="0">
                <a:solidFill>
                  <a:srgbClr val="2F5597"/>
                </a:solidFill>
              </a:rPr>
              <a:t>продолжительность </a:t>
            </a:r>
            <a:r>
              <a:rPr lang="ru-RU" sz="1400" dirty="0">
                <a:solidFill>
                  <a:srgbClr val="2F5597"/>
                </a:solidFill>
              </a:rPr>
              <a:t>разряда обычно 1 ч и более, работа в режиме разряда </a:t>
            </a:r>
            <a:r>
              <a:rPr lang="ru-RU" sz="1400" dirty="0" smtClean="0">
                <a:solidFill>
                  <a:srgbClr val="2F5597"/>
                </a:solidFill>
              </a:rPr>
              <a:t>быстрее, чем </a:t>
            </a:r>
            <a:r>
              <a:rPr lang="ru-RU" sz="1400" dirty="0">
                <a:solidFill>
                  <a:srgbClr val="2F5597"/>
                </a:solidFill>
              </a:rPr>
              <a:t>15 мин возможна, но нецелесообразна. Мощность </a:t>
            </a:r>
            <a:r>
              <a:rPr lang="ru-RU" sz="1400" dirty="0" smtClean="0">
                <a:solidFill>
                  <a:srgbClr val="2F5597"/>
                </a:solidFill>
              </a:rPr>
              <a:t>накопителя существенно </a:t>
            </a:r>
            <a:r>
              <a:rPr lang="ru-RU" sz="1400" dirty="0">
                <a:solidFill>
                  <a:srgbClr val="2F5597"/>
                </a:solidFill>
              </a:rPr>
              <a:t>падает с ростом тока разряда. Срок службы кислотных </a:t>
            </a:r>
            <a:r>
              <a:rPr lang="ru-RU" sz="1400" dirty="0" smtClean="0">
                <a:solidFill>
                  <a:srgbClr val="2F5597"/>
                </a:solidFill>
              </a:rPr>
              <a:t>аккумуляторов </a:t>
            </a:r>
            <a:r>
              <a:rPr lang="ru-RU" sz="1400" dirty="0">
                <a:solidFill>
                  <a:srgbClr val="2F5597"/>
                </a:solidFill>
              </a:rPr>
              <a:t>сравнительно невелик, до 10 лет, они допускают несколько </a:t>
            </a:r>
            <a:r>
              <a:rPr lang="ru-RU" sz="1400" dirty="0" smtClean="0">
                <a:solidFill>
                  <a:srgbClr val="2F5597"/>
                </a:solidFill>
              </a:rPr>
              <a:t>тысяч циклов </a:t>
            </a:r>
            <a:r>
              <a:rPr lang="ru-RU" sz="1400" dirty="0">
                <a:solidFill>
                  <a:srgbClr val="2F5597"/>
                </a:solidFill>
              </a:rPr>
              <a:t>«заряд-разряд», срок службы зависит от глубины </a:t>
            </a:r>
            <a:r>
              <a:rPr lang="ru-RU" sz="1400" dirty="0" smtClean="0">
                <a:solidFill>
                  <a:srgbClr val="2F5597"/>
                </a:solidFill>
              </a:rPr>
              <a:t>разряда. В </a:t>
            </a:r>
            <a:r>
              <a:rPr lang="ru-RU" sz="1400" dirty="0">
                <a:solidFill>
                  <a:srgbClr val="2F5597"/>
                </a:solidFill>
              </a:rPr>
              <a:t>работе имеется значительное число установок мощностью 10—50 МВт.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6594" y="1773382"/>
            <a:ext cx="29172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</a:rPr>
              <a:t>Никель-кадмиевые </a:t>
            </a:r>
            <a:r>
              <a:rPr lang="ru-RU" sz="1400" b="1" dirty="0">
                <a:solidFill>
                  <a:srgbClr val="2F5597"/>
                </a:solidFill>
              </a:rPr>
              <a:t>аккумуляторы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8401" y="2096681"/>
            <a:ext cx="118460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</a:t>
            </a:r>
            <a:r>
              <a:rPr lang="ru-RU" sz="1400" dirty="0">
                <a:solidFill>
                  <a:srgbClr val="2F5597"/>
                </a:solidFill>
              </a:rPr>
              <a:t>Эффективный накопитель энергии </a:t>
            </a:r>
            <a:r>
              <a:rPr lang="ru-RU" sz="1400" dirty="0" err="1" smtClean="0">
                <a:solidFill>
                  <a:srgbClr val="2F5597"/>
                </a:solidFill>
              </a:rPr>
              <a:t>NiCd</a:t>
            </a:r>
            <a:r>
              <a:rPr lang="ru-RU" sz="1400" dirty="0" smtClean="0">
                <a:solidFill>
                  <a:srgbClr val="2F5597"/>
                </a:solidFill>
              </a:rPr>
              <a:t>- батареи</a:t>
            </a:r>
            <a:r>
              <a:rPr lang="ru-RU" sz="1400" dirty="0">
                <a:solidFill>
                  <a:srgbClr val="2F5597"/>
                </a:solidFill>
              </a:rPr>
              <a:t>, обладает высокими характеристиками заряда при </a:t>
            </a:r>
            <a:r>
              <a:rPr lang="ru-RU" sz="1400" dirty="0" smtClean="0">
                <a:solidFill>
                  <a:srgbClr val="2F5597"/>
                </a:solidFill>
              </a:rPr>
              <a:t>температурах от </a:t>
            </a:r>
            <a:r>
              <a:rPr lang="ru-RU" sz="1400" dirty="0">
                <a:solidFill>
                  <a:srgbClr val="2F5597"/>
                </a:solidFill>
              </a:rPr>
              <a:t>–20 до –40 °С. Мощные </a:t>
            </a:r>
            <a:r>
              <a:rPr lang="ru-RU" sz="1400" dirty="0" err="1">
                <a:solidFill>
                  <a:srgbClr val="2F5597"/>
                </a:solidFill>
              </a:rPr>
              <a:t>NiCd</a:t>
            </a:r>
            <a:r>
              <a:rPr lang="ru-RU" sz="1400" dirty="0">
                <a:solidFill>
                  <a:srgbClr val="2F5597"/>
                </a:solidFill>
              </a:rPr>
              <a:t>-батареи применяются наравне с </a:t>
            </a:r>
            <a:r>
              <a:rPr lang="ru-RU" sz="1400" dirty="0" smtClean="0">
                <a:solidFill>
                  <a:srgbClr val="2F5597"/>
                </a:solidFill>
              </a:rPr>
              <a:t>кислотными </a:t>
            </a:r>
            <a:r>
              <a:rPr lang="ru-RU" sz="1400" dirty="0">
                <a:solidFill>
                  <a:srgbClr val="2F5597"/>
                </a:solidFill>
              </a:rPr>
              <a:t>аккумуляторами. Удельная стоимость их по емкости </a:t>
            </a:r>
            <a:r>
              <a:rPr lang="ru-RU" sz="1400" dirty="0" smtClean="0">
                <a:solidFill>
                  <a:srgbClr val="2F5597"/>
                </a:solidFill>
              </a:rPr>
              <a:t>существенно выше</a:t>
            </a:r>
            <a:r>
              <a:rPr lang="ru-RU" sz="1400" dirty="0">
                <a:solidFill>
                  <a:srgbClr val="2F5597"/>
                </a:solidFill>
              </a:rPr>
              <a:t>, чем у кислотных аккумуляторов, однако часто решает </a:t>
            </a:r>
            <a:r>
              <a:rPr lang="ru-RU" sz="1400" dirty="0" smtClean="0">
                <a:solidFill>
                  <a:srgbClr val="2F5597"/>
                </a:solidFill>
              </a:rPr>
              <a:t>преимущество </a:t>
            </a:r>
            <a:r>
              <a:rPr lang="ru-RU" sz="1400" dirty="0">
                <a:solidFill>
                  <a:srgbClr val="2F5597"/>
                </a:solidFill>
              </a:rPr>
              <a:t>длительного срока службы — более 10 000 циклов при глубине </a:t>
            </a:r>
            <a:r>
              <a:rPr lang="ru-RU" sz="1400" dirty="0" smtClean="0">
                <a:solidFill>
                  <a:srgbClr val="2F5597"/>
                </a:solidFill>
              </a:rPr>
              <a:t>разряда </a:t>
            </a:r>
            <a:r>
              <a:rPr lang="ru-RU" sz="1400" dirty="0">
                <a:solidFill>
                  <a:srgbClr val="2F5597"/>
                </a:solidFill>
              </a:rPr>
              <a:t>до 80 %. Недостаток — применение вредного кадмия, </a:t>
            </a:r>
            <a:r>
              <a:rPr lang="ru-RU" sz="1400" dirty="0" smtClean="0">
                <a:solidFill>
                  <a:srgbClr val="2F5597"/>
                </a:solidFill>
              </a:rPr>
              <a:t>требующее специальных </a:t>
            </a:r>
            <a:r>
              <a:rPr lang="ru-RU" sz="1400" dirty="0">
                <a:solidFill>
                  <a:srgbClr val="2F5597"/>
                </a:solidFill>
              </a:rPr>
              <a:t>мер безопасности при </a:t>
            </a:r>
            <a:r>
              <a:rPr lang="ru-RU" sz="1400" dirty="0" smtClean="0">
                <a:solidFill>
                  <a:srgbClr val="2F5597"/>
                </a:solidFill>
              </a:rPr>
              <a:t>изготовлении. КПД </a:t>
            </a:r>
            <a:r>
              <a:rPr lang="ru-RU" sz="1400" dirty="0" err="1" smtClean="0">
                <a:solidFill>
                  <a:srgbClr val="2F5597"/>
                </a:solidFill>
              </a:rPr>
              <a:t>NiCd</a:t>
            </a:r>
            <a:r>
              <a:rPr lang="ru-RU" sz="1400" dirty="0" smtClean="0">
                <a:solidFill>
                  <a:srgbClr val="2F5597"/>
                </a:solidFill>
              </a:rPr>
              <a:t>-батарей </a:t>
            </a:r>
            <a:r>
              <a:rPr lang="ru-RU" sz="1400" dirty="0">
                <a:solidFill>
                  <a:srgbClr val="2F5597"/>
                </a:solidFill>
              </a:rPr>
              <a:t>79 %, что </a:t>
            </a:r>
            <a:r>
              <a:rPr lang="ru-RU" sz="1400" dirty="0" smtClean="0">
                <a:solidFill>
                  <a:srgbClr val="2F5597"/>
                </a:solidFill>
              </a:rPr>
              <a:t>определяется </a:t>
            </a:r>
            <a:r>
              <a:rPr lang="ru-RU" sz="1400" dirty="0">
                <a:solidFill>
                  <a:srgbClr val="2F5597"/>
                </a:solidFill>
              </a:rPr>
              <a:t>низким номинальным напряжением элементарных ячеек батареи.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16595" y="3277451"/>
            <a:ext cx="25854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Литий-ионные </a:t>
            </a:r>
            <a:r>
              <a:rPr lang="ru-RU" sz="1400" b="1" dirty="0" smtClean="0">
                <a:solidFill>
                  <a:srgbClr val="2F5597"/>
                </a:solidFill>
              </a:rPr>
              <a:t>аккумуляторы 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8400" y="3566113"/>
            <a:ext cx="118258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</a:t>
            </a:r>
            <a:r>
              <a:rPr lang="ru-RU" sz="1400" dirty="0">
                <a:solidFill>
                  <a:srgbClr val="2F5597"/>
                </a:solidFill>
              </a:rPr>
              <a:t>Важнейшая накопительная техника для </a:t>
            </a:r>
            <a:r>
              <a:rPr lang="ru-RU" sz="1400" dirty="0" smtClean="0">
                <a:solidFill>
                  <a:srgbClr val="2F5597"/>
                </a:solidFill>
              </a:rPr>
              <a:t>портативных </a:t>
            </a:r>
            <a:r>
              <a:rPr lang="ru-RU" sz="1400" dirty="0">
                <a:solidFill>
                  <a:srgbClr val="2F5597"/>
                </a:solidFill>
              </a:rPr>
              <a:t>устройств — мобильники, ноутбуки, благодаря очень </a:t>
            </a:r>
            <a:r>
              <a:rPr lang="ru-RU" sz="1400" dirty="0" smtClean="0">
                <a:solidFill>
                  <a:srgbClr val="2F5597"/>
                </a:solidFill>
              </a:rPr>
              <a:t>высокой удельной </a:t>
            </a:r>
            <a:r>
              <a:rPr lang="ru-RU" sz="1400" dirty="0">
                <a:solidFill>
                  <a:srgbClr val="2F5597"/>
                </a:solidFill>
              </a:rPr>
              <a:t>плотности заряда по массе. Возможно и применение в </a:t>
            </a:r>
            <a:r>
              <a:rPr lang="ru-RU" sz="1400" dirty="0" smtClean="0">
                <a:solidFill>
                  <a:srgbClr val="2F5597"/>
                </a:solidFill>
              </a:rPr>
              <a:t>стационарных </a:t>
            </a:r>
            <a:r>
              <a:rPr lang="ru-RU" sz="1400" dirty="0">
                <a:solidFill>
                  <a:srgbClr val="2F5597"/>
                </a:solidFill>
              </a:rPr>
              <a:t>установках. Время разряда допустимо 15 мин и менее, КПД </a:t>
            </a:r>
            <a:r>
              <a:rPr lang="ru-RU" sz="1400" dirty="0" smtClean="0">
                <a:solidFill>
                  <a:srgbClr val="2F5597"/>
                </a:solidFill>
              </a:rPr>
              <a:t>90—95 </a:t>
            </a:r>
            <a:r>
              <a:rPr lang="ru-RU" sz="1400" dirty="0">
                <a:solidFill>
                  <a:srgbClr val="2F5597"/>
                </a:solidFill>
              </a:rPr>
              <a:t>%, емкость — 1 </a:t>
            </a:r>
            <a:r>
              <a:rPr lang="ru-RU" sz="1400" dirty="0" smtClean="0">
                <a:solidFill>
                  <a:srgbClr val="2F5597"/>
                </a:solidFill>
              </a:rPr>
              <a:t>кВт*ч </a:t>
            </a:r>
            <a:r>
              <a:rPr lang="ru-RU" sz="1400" dirty="0">
                <a:solidFill>
                  <a:srgbClr val="2F5597"/>
                </a:solidFill>
              </a:rPr>
              <a:t>и больше.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16594" y="4133980"/>
            <a:ext cx="37749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Натрий серные аккумуляторы (батареи </a:t>
            </a:r>
            <a:r>
              <a:rPr lang="en-US" sz="1400" b="1" dirty="0">
                <a:solidFill>
                  <a:srgbClr val="2F5597"/>
                </a:solidFill>
              </a:rPr>
              <a:t>Zebra</a:t>
            </a:r>
            <a:r>
              <a:rPr lang="ru-RU" sz="1400" b="1" dirty="0" smtClean="0">
                <a:solidFill>
                  <a:srgbClr val="2F5597"/>
                </a:solidFill>
              </a:rPr>
              <a:t>)</a:t>
            </a:r>
            <a:endParaRPr lang="ru-RU" sz="1400" b="1" dirty="0">
              <a:solidFill>
                <a:srgbClr val="2F5597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8340" y="4486404"/>
            <a:ext cx="118258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       </a:t>
            </a:r>
            <a:r>
              <a:rPr lang="ru-RU" sz="1400" dirty="0" err="1" smtClean="0">
                <a:solidFill>
                  <a:srgbClr val="2F5597"/>
                </a:solidFill>
              </a:rPr>
              <a:t>NaS</a:t>
            </a:r>
            <a:r>
              <a:rPr lang="ru-RU" sz="1400" dirty="0" smtClean="0">
                <a:solidFill>
                  <a:srgbClr val="2F5597"/>
                </a:solidFill>
              </a:rPr>
              <a:t>-батареи </a:t>
            </a:r>
            <a:r>
              <a:rPr lang="ru-RU" sz="1400" dirty="0">
                <a:solidFill>
                  <a:srgbClr val="2F5597"/>
                </a:solidFill>
              </a:rPr>
              <a:t>и </a:t>
            </a:r>
            <a:r>
              <a:rPr lang="ru-RU" sz="1400" dirty="0" smtClean="0">
                <a:solidFill>
                  <a:srgbClr val="2F5597"/>
                </a:solidFill>
              </a:rPr>
              <a:t>натрий-никель-хлоридные </a:t>
            </a:r>
            <a:r>
              <a:rPr lang="ru-RU" sz="1400" dirty="0">
                <a:solidFill>
                  <a:srgbClr val="2F5597"/>
                </a:solidFill>
              </a:rPr>
              <a:t>(</a:t>
            </a:r>
            <a:r>
              <a:rPr lang="ru-RU" sz="1400" dirty="0" err="1">
                <a:solidFill>
                  <a:srgbClr val="2F5597"/>
                </a:solidFill>
              </a:rPr>
              <a:t>NaNiCl</a:t>
            </a:r>
            <a:r>
              <a:rPr lang="ru-RU" sz="1400" dirty="0">
                <a:solidFill>
                  <a:srgbClr val="2F5597"/>
                </a:solidFill>
              </a:rPr>
              <a:t> — </a:t>
            </a:r>
            <a:r>
              <a:rPr lang="ru-RU" sz="1400" dirty="0" err="1">
                <a:solidFill>
                  <a:srgbClr val="2F5597"/>
                </a:solidFill>
              </a:rPr>
              <a:t>Zebra</a:t>
            </a:r>
            <a:r>
              <a:rPr lang="ru-RU" sz="1400" dirty="0">
                <a:solidFill>
                  <a:srgbClr val="2F5597"/>
                </a:solidFill>
              </a:rPr>
              <a:t>) являются </a:t>
            </a:r>
            <a:r>
              <a:rPr lang="ru-RU" sz="1400" dirty="0" smtClean="0">
                <a:solidFill>
                  <a:srgbClr val="2F5597"/>
                </a:solidFill>
              </a:rPr>
              <a:t>высокоэффективными батареями </a:t>
            </a:r>
            <a:r>
              <a:rPr lang="ru-RU" sz="1400" dirty="0">
                <a:solidFill>
                  <a:srgbClr val="2F5597"/>
                </a:solidFill>
              </a:rPr>
              <a:t>с жидким электролитом. Для поддержания жидкого </a:t>
            </a:r>
            <a:r>
              <a:rPr lang="ru-RU" sz="1400" dirty="0" smtClean="0">
                <a:solidFill>
                  <a:srgbClr val="2F5597"/>
                </a:solidFill>
              </a:rPr>
              <a:t>состояния электролит </a:t>
            </a:r>
            <a:r>
              <a:rPr lang="ru-RU" sz="1400" dirty="0">
                <a:solidFill>
                  <a:srgbClr val="2F5597"/>
                </a:solidFill>
              </a:rPr>
              <a:t>подогрет до 270—350 °С. В холодном состоянии заряд и </a:t>
            </a:r>
            <a:r>
              <a:rPr lang="ru-RU" sz="1400" dirty="0" smtClean="0">
                <a:solidFill>
                  <a:srgbClr val="2F5597"/>
                </a:solidFill>
              </a:rPr>
              <a:t>разряд </a:t>
            </a:r>
            <a:r>
              <a:rPr lang="ru-RU" sz="1400" dirty="0">
                <a:solidFill>
                  <a:srgbClr val="2F5597"/>
                </a:solidFill>
              </a:rPr>
              <a:t>батарей невозможен из-за возникновения </a:t>
            </a:r>
            <a:r>
              <a:rPr lang="ru-RU" sz="1400" dirty="0" smtClean="0">
                <a:solidFill>
                  <a:srgbClr val="2F5597"/>
                </a:solidFill>
              </a:rPr>
              <a:t>механических усилий</a:t>
            </a:r>
            <a:r>
              <a:rPr lang="ru-RU" sz="1400" dirty="0">
                <a:solidFill>
                  <a:srgbClr val="2F5597"/>
                </a:solidFill>
              </a:rPr>
              <a:t>, </a:t>
            </a:r>
            <a:r>
              <a:rPr lang="ru-RU" sz="1400" dirty="0" smtClean="0">
                <a:solidFill>
                  <a:srgbClr val="2F5597"/>
                </a:solidFill>
              </a:rPr>
              <a:t>разрушающих </a:t>
            </a:r>
            <a:r>
              <a:rPr lang="ru-RU" sz="1400" dirty="0">
                <a:solidFill>
                  <a:srgbClr val="2F5597"/>
                </a:solidFill>
              </a:rPr>
              <a:t>керамику. Батареи рассчитаны на суточный режим </a:t>
            </a:r>
            <a:r>
              <a:rPr lang="ru-RU" sz="1400" dirty="0" smtClean="0">
                <a:solidFill>
                  <a:srgbClr val="2F5597"/>
                </a:solidFill>
              </a:rPr>
              <a:t>работы. Удельная </a:t>
            </a:r>
            <a:r>
              <a:rPr lang="ru-RU" sz="1400" dirty="0">
                <a:solidFill>
                  <a:srgbClr val="2F5597"/>
                </a:solidFill>
              </a:rPr>
              <a:t>плотность заряда у </a:t>
            </a:r>
            <a:r>
              <a:rPr lang="ru-RU" sz="1400" dirty="0" err="1">
                <a:solidFill>
                  <a:srgbClr val="2F5597"/>
                </a:solidFill>
              </a:rPr>
              <a:t>NaS</a:t>
            </a:r>
            <a:r>
              <a:rPr lang="ru-RU" sz="1400" dirty="0">
                <a:solidFill>
                  <a:srgbClr val="2F5597"/>
                </a:solidFill>
              </a:rPr>
              <a:t>-батарей в 3 раза выше, чем </a:t>
            </a:r>
            <a:r>
              <a:rPr lang="ru-RU" sz="1400" dirty="0" smtClean="0">
                <a:solidFill>
                  <a:srgbClr val="2F5597"/>
                </a:solidFill>
              </a:rPr>
              <a:t>у кислотных </a:t>
            </a:r>
            <a:r>
              <a:rPr lang="ru-RU" sz="1400" dirty="0">
                <a:solidFill>
                  <a:srgbClr val="2F5597"/>
                </a:solidFill>
              </a:rPr>
              <a:t>аккумуляторов. </a:t>
            </a:r>
            <a:r>
              <a:rPr lang="en-US" sz="1400" dirty="0">
                <a:solidFill>
                  <a:srgbClr val="2F5597"/>
                </a:solidFill>
              </a:rPr>
              <a:t>Zebra-</a:t>
            </a:r>
            <a:r>
              <a:rPr lang="ru-RU" sz="1400" dirty="0">
                <a:solidFill>
                  <a:srgbClr val="2F5597"/>
                </a:solidFill>
              </a:rPr>
              <a:t>батареи применяются в </a:t>
            </a:r>
            <a:r>
              <a:rPr lang="ru-RU" sz="1400" dirty="0" err="1">
                <a:solidFill>
                  <a:srgbClr val="2F5597"/>
                </a:solidFill>
              </a:rPr>
              <a:t>электроавтомобилях</a:t>
            </a:r>
            <a:r>
              <a:rPr lang="ru-RU" sz="1400" dirty="0">
                <a:solidFill>
                  <a:srgbClr val="2F5597"/>
                </a:solidFill>
              </a:rPr>
              <a:t>, КПД </a:t>
            </a:r>
            <a:r>
              <a:rPr lang="ru-RU" sz="1400" dirty="0" smtClean="0">
                <a:solidFill>
                  <a:srgbClr val="2F5597"/>
                </a:solidFill>
              </a:rPr>
              <a:t>высокотемпературных </a:t>
            </a:r>
            <a:r>
              <a:rPr lang="ru-RU" sz="1400" dirty="0">
                <a:solidFill>
                  <a:srgbClr val="2F5597"/>
                </a:solidFill>
              </a:rPr>
              <a:t>батарей 70—80 %.</a:t>
            </a:r>
          </a:p>
        </p:txBody>
      </p:sp>
    </p:spTree>
    <p:extLst>
      <p:ext uri="{BB962C8B-B14F-4D97-AF65-F5344CB8AC3E}">
        <p14:creationId xmlns:p14="http://schemas.microsoft.com/office/powerpoint/2010/main" val="398853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7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95616" y="108787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Суперконденсаторы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431197"/>
            <a:ext cx="4916920" cy="219345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59018" y="494481"/>
            <a:ext cx="16836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 Принцип действия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41557" y="775358"/>
            <a:ext cx="69939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 Конденсаторы выполнены в </a:t>
            </a:r>
            <a:r>
              <a:rPr lang="ru-RU" sz="1400" dirty="0">
                <a:solidFill>
                  <a:srgbClr val="2F5597"/>
                </a:solidFill>
              </a:rPr>
              <a:t>виде двухслойных конструкций, состоящих из </a:t>
            </a:r>
            <a:r>
              <a:rPr lang="ru-RU" sz="1400" dirty="0" smtClean="0">
                <a:solidFill>
                  <a:srgbClr val="2F5597"/>
                </a:solidFill>
              </a:rPr>
              <a:t>двух электродов</a:t>
            </a:r>
            <a:r>
              <a:rPr lang="ru-RU" sz="1400" dirty="0">
                <a:solidFill>
                  <a:srgbClr val="2F5597"/>
                </a:solidFill>
              </a:rPr>
              <a:t>, </a:t>
            </a:r>
            <a:r>
              <a:rPr lang="ru-RU" sz="1400" dirty="0" smtClean="0">
                <a:solidFill>
                  <a:srgbClr val="2F5597"/>
                </a:solidFill>
              </a:rPr>
              <a:t>выполненных </a:t>
            </a:r>
            <a:r>
              <a:rPr lang="ru-RU" sz="1400" dirty="0">
                <a:solidFill>
                  <a:srgbClr val="2F5597"/>
                </a:solidFill>
              </a:rPr>
              <a:t>из материала, содержащего углерод и электропроводящие </a:t>
            </a:r>
            <a:r>
              <a:rPr lang="ru-RU" sz="1400" dirty="0" smtClean="0">
                <a:solidFill>
                  <a:srgbClr val="2F5597"/>
                </a:solidFill>
              </a:rPr>
              <a:t>полимерные </a:t>
            </a:r>
            <a:r>
              <a:rPr lang="ru-RU" sz="1400" dirty="0">
                <a:solidFill>
                  <a:srgbClr val="2F5597"/>
                </a:solidFill>
              </a:rPr>
              <a:t>пленки. Пространство между электродами заполнено </a:t>
            </a:r>
            <a:r>
              <a:rPr lang="ru-RU" sz="1400" dirty="0" smtClean="0">
                <a:solidFill>
                  <a:srgbClr val="2F5597"/>
                </a:solidFill>
              </a:rPr>
              <a:t>электролитом </a:t>
            </a:r>
            <a:r>
              <a:rPr lang="ru-RU" sz="1400" dirty="0">
                <a:solidFill>
                  <a:srgbClr val="2F5597"/>
                </a:solidFill>
              </a:rPr>
              <a:t>и разделено пористой </a:t>
            </a:r>
            <a:r>
              <a:rPr lang="ru-RU" sz="1400" dirty="0" smtClean="0">
                <a:solidFill>
                  <a:srgbClr val="2F5597"/>
                </a:solidFill>
              </a:rPr>
              <a:t>мембраной. Диаметр </a:t>
            </a:r>
            <a:r>
              <a:rPr lang="ru-RU" sz="1400" dirty="0">
                <a:solidFill>
                  <a:srgbClr val="2F5597"/>
                </a:solidFill>
              </a:rPr>
              <a:t>пор </a:t>
            </a:r>
            <a:r>
              <a:rPr lang="ru-RU" sz="1400" dirty="0" smtClean="0">
                <a:solidFill>
                  <a:srgbClr val="2F5597"/>
                </a:solidFill>
              </a:rPr>
              <a:t>мембраны соответствует </a:t>
            </a:r>
            <a:r>
              <a:rPr lang="ru-RU" sz="1400" dirty="0">
                <a:solidFill>
                  <a:srgbClr val="2F5597"/>
                </a:solidFill>
              </a:rPr>
              <a:t>размерам ионов электролита, вследствие чего они </a:t>
            </a:r>
            <a:r>
              <a:rPr lang="ru-RU" sz="1400" dirty="0" smtClean="0">
                <a:solidFill>
                  <a:srgbClr val="2F5597"/>
                </a:solidFill>
              </a:rPr>
              <a:t>могут проникать </a:t>
            </a:r>
            <a:r>
              <a:rPr lang="ru-RU" sz="1400" dirty="0">
                <a:solidFill>
                  <a:srgbClr val="2F5597"/>
                </a:solidFill>
              </a:rPr>
              <a:t>от одного электрода к другому. По существу мембраны </a:t>
            </a:r>
            <a:r>
              <a:rPr lang="ru-RU" sz="1400" dirty="0" smtClean="0">
                <a:solidFill>
                  <a:srgbClr val="2F5597"/>
                </a:solidFill>
              </a:rPr>
              <a:t>позволяют </a:t>
            </a:r>
            <a:r>
              <a:rPr lang="ru-RU" sz="1400" dirty="0">
                <a:solidFill>
                  <a:srgbClr val="2F5597"/>
                </a:solidFill>
              </a:rPr>
              <a:t>получить эффект </a:t>
            </a:r>
            <a:r>
              <a:rPr lang="ru-RU" sz="1400" dirty="0" smtClean="0">
                <a:solidFill>
                  <a:srgbClr val="2F5597"/>
                </a:solidFill>
              </a:rPr>
              <a:t>микро расстояния </a:t>
            </a:r>
            <a:r>
              <a:rPr lang="ru-RU" sz="1400" dirty="0">
                <a:solidFill>
                  <a:srgbClr val="2F5597"/>
                </a:solidFill>
              </a:rPr>
              <a:t>между электродами и </a:t>
            </a:r>
            <a:r>
              <a:rPr lang="ru-RU" sz="1400" dirty="0" smtClean="0">
                <a:solidFill>
                  <a:srgbClr val="2F5597"/>
                </a:solidFill>
              </a:rPr>
              <a:t>существенно </a:t>
            </a:r>
            <a:r>
              <a:rPr lang="ru-RU" sz="1400" dirty="0">
                <a:solidFill>
                  <a:srgbClr val="2F5597"/>
                </a:solidFill>
              </a:rPr>
              <a:t>повысить емкость конденсатора. В результате </a:t>
            </a:r>
            <a:r>
              <a:rPr lang="ru-RU" sz="1400" dirty="0" smtClean="0">
                <a:solidFill>
                  <a:srgbClr val="2F5597"/>
                </a:solidFill>
              </a:rPr>
              <a:t>в конденсаторе при приложении </a:t>
            </a:r>
            <a:r>
              <a:rPr lang="ru-RU" sz="1400" dirty="0">
                <a:solidFill>
                  <a:srgbClr val="2F5597"/>
                </a:solidFill>
              </a:rPr>
              <a:t>к электродам напряжения на их границах создается </a:t>
            </a:r>
            <a:r>
              <a:rPr lang="ru-RU" sz="1400" dirty="0" smtClean="0">
                <a:solidFill>
                  <a:srgbClr val="2F5597"/>
                </a:solidFill>
              </a:rPr>
              <a:t>двойной электрический </a:t>
            </a:r>
            <a:r>
              <a:rPr lang="ru-RU" sz="1400" dirty="0">
                <a:solidFill>
                  <a:srgbClr val="2F5597"/>
                </a:solidFill>
              </a:rPr>
              <a:t>слой, который можно рассматривать как </a:t>
            </a:r>
            <a:r>
              <a:rPr lang="ru-RU" sz="1400" dirty="0" smtClean="0">
                <a:solidFill>
                  <a:srgbClr val="2F5597"/>
                </a:solidFill>
              </a:rPr>
              <a:t>конденсатор с </a:t>
            </a:r>
            <a:r>
              <a:rPr lang="ru-RU" sz="1400" dirty="0">
                <a:solidFill>
                  <a:srgbClr val="2F5597"/>
                </a:solidFill>
              </a:rPr>
              <a:t>двумя обкладками. Так как расстояние между обкладками очень </a:t>
            </a:r>
            <a:r>
              <a:rPr lang="ru-RU" sz="1400" dirty="0" smtClean="0">
                <a:solidFill>
                  <a:srgbClr val="2F5597"/>
                </a:solidFill>
              </a:rPr>
              <a:t>мало и </a:t>
            </a:r>
            <a:r>
              <a:rPr lang="ru-RU" sz="1400" dirty="0">
                <a:solidFill>
                  <a:srgbClr val="2F5597"/>
                </a:solidFill>
              </a:rPr>
              <a:t>измеряется ангстремами, емкость образованного двойного слоя </a:t>
            </a:r>
            <a:r>
              <a:rPr lang="ru-RU" sz="1400" dirty="0" smtClean="0">
                <a:solidFill>
                  <a:srgbClr val="2F5597"/>
                </a:solidFill>
              </a:rPr>
              <a:t>велика и </a:t>
            </a:r>
            <a:r>
              <a:rPr lang="ru-RU" sz="1400" dirty="0">
                <a:solidFill>
                  <a:srgbClr val="2F5597"/>
                </a:solidFill>
              </a:rPr>
              <a:t>энергия, запасенная ими, достигает больших величин. Их </a:t>
            </a:r>
            <a:r>
              <a:rPr lang="ru-RU" sz="1400" dirty="0" smtClean="0">
                <a:solidFill>
                  <a:srgbClr val="2F5597"/>
                </a:solidFill>
              </a:rPr>
              <a:t>удельная емкость </a:t>
            </a:r>
            <a:r>
              <a:rPr lang="ru-RU" sz="1400" dirty="0">
                <a:solidFill>
                  <a:srgbClr val="2F5597"/>
                </a:solidFill>
              </a:rPr>
              <a:t>составляет более 100 Ф/г. Упрощенная электрическая схема </a:t>
            </a:r>
            <a:r>
              <a:rPr lang="ru-RU" sz="1400" dirty="0" smtClean="0">
                <a:solidFill>
                  <a:srgbClr val="2F5597"/>
                </a:solidFill>
              </a:rPr>
              <a:t>представляет </a:t>
            </a:r>
            <a:r>
              <a:rPr lang="ru-RU" sz="1400" dirty="0">
                <a:solidFill>
                  <a:srgbClr val="2F5597"/>
                </a:solidFill>
              </a:rPr>
              <a:t>собой два последовательно соединенных конденсатора, </a:t>
            </a:r>
            <a:r>
              <a:rPr lang="ru-RU" sz="1400" dirty="0" smtClean="0">
                <a:solidFill>
                  <a:srgbClr val="2F5597"/>
                </a:solidFill>
              </a:rPr>
              <a:t>через электрически </a:t>
            </a:r>
            <a:r>
              <a:rPr lang="ru-RU" sz="1400" dirty="0">
                <a:solidFill>
                  <a:srgbClr val="2F5597"/>
                </a:solidFill>
              </a:rPr>
              <a:t>проводящий электролит, каждый из которых </a:t>
            </a:r>
            <a:r>
              <a:rPr lang="ru-RU" sz="1400" dirty="0" smtClean="0">
                <a:solidFill>
                  <a:srgbClr val="2F5597"/>
                </a:solidFill>
              </a:rPr>
              <a:t>соответствует отдельному </a:t>
            </a:r>
            <a:r>
              <a:rPr lang="ru-RU" sz="1400" dirty="0">
                <a:solidFill>
                  <a:srgbClr val="2F5597"/>
                </a:solidFill>
              </a:rPr>
              <a:t>конденсатору с двойным электрическим слоем на </a:t>
            </a:r>
            <a:r>
              <a:rPr lang="ru-RU" sz="1400" dirty="0" smtClean="0">
                <a:solidFill>
                  <a:srgbClr val="2F5597"/>
                </a:solidFill>
              </a:rPr>
              <a:t>поверхности </a:t>
            </a:r>
            <a:r>
              <a:rPr lang="ru-RU" sz="1400" dirty="0">
                <a:solidFill>
                  <a:srgbClr val="2F5597"/>
                </a:solidFill>
              </a:rPr>
              <a:t>каждого электрода. В зависимости от вида электролита </a:t>
            </a:r>
            <a:r>
              <a:rPr lang="ru-RU" sz="1400" dirty="0" smtClean="0">
                <a:solidFill>
                  <a:srgbClr val="2F5597"/>
                </a:solidFill>
              </a:rPr>
              <a:t>удельная емкость </a:t>
            </a:r>
            <a:r>
              <a:rPr lang="ru-RU" sz="1400" dirty="0">
                <a:solidFill>
                  <a:srgbClr val="2F5597"/>
                </a:solidFill>
              </a:rPr>
              <a:t>в этих конденсаторах может изменяться от 40 Ф/г до 175 </a:t>
            </a:r>
            <a:r>
              <a:rPr lang="ru-RU" sz="1400" dirty="0" smtClean="0">
                <a:solidFill>
                  <a:srgbClr val="2F5597"/>
                </a:solidFill>
              </a:rPr>
              <a:t>Ф/г, а </a:t>
            </a:r>
            <a:r>
              <a:rPr lang="ru-RU" sz="1400" dirty="0">
                <a:solidFill>
                  <a:srgbClr val="2F5597"/>
                </a:solidFill>
              </a:rPr>
              <a:t>напряжение на одном элементе соответствует примерно 1 В для </a:t>
            </a:r>
            <a:r>
              <a:rPr lang="ru-RU" sz="1400" dirty="0" err="1" smtClean="0">
                <a:solidFill>
                  <a:srgbClr val="2F5597"/>
                </a:solidFill>
              </a:rPr>
              <a:t>конден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err="1" smtClean="0">
                <a:solidFill>
                  <a:srgbClr val="2F5597"/>
                </a:solidFill>
              </a:rPr>
              <a:t>саторов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с жидким электролитом, 3—3,5 В с органическими.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1353" y="4745676"/>
            <a:ext cx="117892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Суперконденсаторы </a:t>
            </a:r>
            <a:r>
              <a:rPr lang="ru-RU" sz="1400" dirty="0">
                <a:solidFill>
                  <a:srgbClr val="2F5597"/>
                </a:solidFill>
              </a:rPr>
              <a:t>могут выдерживать большое число </a:t>
            </a:r>
            <a:r>
              <a:rPr lang="ru-RU" sz="1400" dirty="0" smtClean="0">
                <a:solidFill>
                  <a:srgbClr val="2F5597"/>
                </a:solidFill>
              </a:rPr>
              <a:t>циклов «заряд-разряд</a:t>
            </a:r>
            <a:r>
              <a:rPr lang="ru-RU" sz="1400" dirty="0">
                <a:solidFill>
                  <a:srgbClr val="2F5597"/>
                </a:solidFill>
              </a:rPr>
              <a:t>» без разрушения, надежны и долговечны, они </a:t>
            </a:r>
            <a:r>
              <a:rPr lang="ru-RU" sz="1400" dirty="0" smtClean="0">
                <a:solidFill>
                  <a:srgbClr val="2F5597"/>
                </a:solidFill>
              </a:rPr>
              <a:t>имеют наивысшую </a:t>
            </a:r>
            <a:r>
              <a:rPr lang="ru-RU" sz="1400" dirty="0">
                <a:solidFill>
                  <a:srgbClr val="2F5597"/>
                </a:solidFill>
              </a:rPr>
              <a:t>плотность заряда из всех типов конденсаторов и </a:t>
            </a:r>
            <a:r>
              <a:rPr lang="ru-RU" sz="1400" dirty="0" smtClean="0">
                <a:solidFill>
                  <a:srgbClr val="2F5597"/>
                </a:solidFill>
              </a:rPr>
              <a:t>соответственно</a:t>
            </a:r>
            <a:r>
              <a:rPr lang="ru-RU" sz="1400" dirty="0">
                <a:solidFill>
                  <a:srgbClr val="2F5597"/>
                </a:solidFill>
              </a:rPr>
              <a:t>, самую низкую удельную стоимость на единицу емкости. </a:t>
            </a:r>
            <a:r>
              <a:rPr lang="ru-RU" sz="1400" dirty="0" smtClean="0">
                <a:solidFill>
                  <a:srgbClr val="2F5597"/>
                </a:solidFill>
              </a:rPr>
              <a:t>При одних </a:t>
            </a:r>
            <a:r>
              <a:rPr lang="ru-RU" sz="1400" dirty="0">
                <a:solidFill>
                  <a:srgbClr val="2F5597"/>
                </a:solidFill>
              </a:rPr>
              <a:t>и тех же габаритах, сравнение обычного типичного </a:t>
            </a:r>
            <a:r>
              <a:rPr lang="ru-RU" sz="1400" dirty="0" smtClean="0">
                <a:solidFill>
                  <a:srgbClr val="2F5597"/>
                </a:solidFill>
              </a:rPr>
              <a:t>электролитического </a:t>
            </a:r>
            <a:r>
              <a:rPr lang="ru-RU" sz="1400" dirty="0">
                <a:solidFill>
                  <a:srgbClr val="2F5597"/>
                </a:solidFill>
              </a:rPr>
              <a:t>и суперконденсатора одних габаритов следующие: первый </a:t>
            </a:r>
            <a:r>
              <a:rPr lang="ru-RU" sz="1400" dirty="0" smtClean="0">
                <a:solidFill>
                  <a:srgbClr val="2F5597"/>
                </a:solidFill>
              </a:rPr>
              <a:t>имеет емкость </a:t>
            </a:r>
            <a:r>
              <a:rPr lang="ru-RU" sz="1400" dirty="0">
                <a:solidFill>
                  <a:srgbClr val="2F5597"/>
                </a:solidFill>
              </a:rPr>
              <a:t>0,1 Ф при напряжении 16 В и накапливает энергию 12,8 </a:t>
            </a:r>
            <a:r>
              <a:rPr lang="ru-RU" sz="1400" dirty="0" smtClean="0">
                <a:solidFill>
                  <a:srgbClr val="2F5597"/>
                </a:solidFill>
              </a:rPr>
              <a:t>Дж, суперконденсатор </a:t>
            </a:r>
            <a:r>
              <a:rPr lang="ru-RU" sz="1400" dirty="0">
                <a:solidFill>
                  <a:srgbClr val="2F5597"/>
                </a:solidFill>
              </a:rPr>
              <a:t>— 800 Ф на 2,5 В и 2500 Дж.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6191" y="3877385"/>
            <a:ext cx="43645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Детали конструкции двухслойного суперконденсатора</a:t>
            </a:r>
          </a:p>
        </p:txBody>
      </p:sp>
    </p:spTree>
    <p:extLst>
      <p:ext uri="{BB962C8B-B14F-4D97-AF65-F5344CB8AC3E}">
        <p14:creationId xmlns:p14="http://schemas.microsoft.com/office/powerpoint/2010/main" val="19138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95616" y="108787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Суперконденсаторы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65820" y="973094"/>
            <a:ext cx="9029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1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9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87090" y="108787"/>
            <a:ext cx="5617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ru-RU" b="1" dirty="0">
                <a:solidFill>
                  <a:srgbClr val="2F559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Сверхпроводящий индуктивный накопитель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59018" y="494481"/>
            <a:ext cx="16836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F5597"/>
                </a:solidFill>
              </a:rPr>
              <a:t> Принцип действия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9089" y="802258"/>
            <a:ext cx="91602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         Энергия  </a:t>
            </a:r>
            <a:r>
              <a:rPr lang="ru-RU" sz="1400" dirty="0">
                <a:solidFill>
                  <a:srgbClr val="2F5597"/>
                </a:solidFill>
              </a:rPr>
              <a:t>Е, запасаемая в электромагнитной катушке, </a:t>
            </a:r>
            <a:r>
              <a:rPr lang="ru-RU" sz="1400" dirty="0" smtClean="0">
                <a:solidFill>
                  <a:srgbClr val="2F5597"/>
                </a:solidFill>
              </a:rPr>
              <a:t>определяется соотношением </a:t>
            </a:r>
            <a:r>
              <a:rPr lang="it-IT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1400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ru-RU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i="1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sz="1400" baseline="30000" dirty="0" smtClean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9089" y="1110035"/>
            <a:ext cx="118128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 Сверхпроводниковые </a:t>
            </a:r>
            <a:r>
              <a:rPr lang="ru-RU" sz="1400" dirty="0">
                <a:solidFill>
                  <a:srgbClr val="2F5597"/>
                </a:solidFill>
              </a:rPr>
              <a:t>устройства разделяют на две группы: </a:t>
            </a:r>
            <a:r>
              <a:rPr lang="ru-RU" sz="1400" dirty="0" smtClean="0">
                <a:solidFill>
                  <a:srgbClr val="2F5597"/>
                </a:solidFill>
              </a:rPr>
              <a:t>низкотемпературные </a:t>
            </a:r>
            <a:r>
              <a:rPr lang="ru-RU" sz="1400" dirty="0">
                <a:solidFill>
                  <a:srgbClr val="2F5597"/>
                </a:solidFill>
              </a:rPr>
              <a:t>(НТСП) и высокотемпературные (ВТСП). Первая </a:t>
            </a:r>
            <a:r>
              <a:rPr lang="ru-RU" sz="1400" dirty="0" smtClean="0">
                <a:solidFill>
                  <a:srgbClr val="2F5597"/>
                </a:solidFill>
              </a:rPr>
              <a:t>группа работает </a:t>
            </a:r>
            <a:r>
              <a:rPr lang="ru-RU" sz="1400" dirty="0">
                <a:solidFill>
                  <a:srgbClr val="2F5597"/>
                </a:solidFill>
              </a:rPr>
              <a:t>при температуре 4 К, создаваемой жидким гелием, в вторая </a:t>
            </a:r>
            <a:r>
              <a:rPr lang="ru-RU" sz="1400" dirty="0" smtClean="0">
                <a:solidFill>
                  <a:srgbClr val="2F5597"/>
                </a:solidFill>
              </a:rPr>
              <a:t>— при </a:t>
            </a:r>
            <a:r>
              <a:rPr lang="ru-RU" sz="1400" dirty="0">
                <a:solidFill>
                  <a:srgbClr val="2F5597"/>
                </a:solidFill>
              </a:rPr>
              <a:t>температуре 77 К, создаваемой жидким азотом. Основным </a:t>
            </a:r>
            <a:r>
              <a:rPr lang="ru-RU" sz="1400" dirty="0" smtClean="0">
                <a:solidFill>
                  <a:srgbClr val="2F5597"/>
                </a:solidFill>
              </a:rPr>
              <a:t>материалом </a:t>
            </a:r>
            <a:r>
              <a:rPr lang="ru-RU" sz="1400" dirty="0">
                <a:solidFill>
                  <a:srgbClr val="2F5597"/>
                </a:solidFill>
              </a:rPr>
              <a:t>для НТСП являются сплавы </a:t>
            </a:r>
            <a:r>
              <a:rPr lang="ru-RU" sz="1400" dirty="0" err="1">
                <a:solidFill>
                  <a:srgbClr val="2F5597"/>
                </a:solidFill>
              </a:rPr>
              <a:t>Bd</a:t>
            </a:r>
            <a:r>
              <a:rPr lang="ru-RU" sz="1400" dirty="0">
                <a:solidFill>
                  <a:srgbClr val="2F5597"/>
                </a:solidFill>
              </a:rPr>
              <a:t>—</a:t>
            </a:r>
            <a:r>
              <a:rPr lang="ru-RU" sz="1400" dirty="0" err="1">
                <a:solidFill>
                  <a:srgbClr val="2F5597"/>
                </a:solidFill>
              </a:rPr>
              <a:t>Ti</a:t>
            </a:r>
            <a:r>
              <a:rPr lang="ru-RU" sz="1400" dirty="0">
                <a:solidFill>
                  <a:srgbClr val="2F5597"/>
                </a:solidFill>
              </a:rPr>
              <a:t>. Сплавы для ВТСП более </a:t>
            </a:r>
            <a:r>
              <a:rPr lang="ru-RU" sz="1400" dirty="0" smtClean="0">
                <a:solidFill>
                  <a:srgbClr val="2F5597"/>
                </a:solidFill>
              </a:rPr>
              <a:t>разнообразны </a:t>
            </a:r>
            <a:r>
              <a:rPr lang="ru-RU" sz="1400" dirty="0">
                <a:solidFill>
                  <a:srgbClr val="2F5597"/>
                </a:solidFill>
              </a:rPr>
              <a:t>и охлаждаются жидким азотом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  <a:endParaRPr lang="ru-RU" sz="1400" dirty="0">
              <a:solidFill>
                <a:srgbClr val="2F5597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184" y="1782796"/>
            <a:ext cx="1176363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2F5597"/>
                </a:solidFill>
              </a:rPr>
              <a:t>        В </a:t>
            </a:r>
            <a:r>
              <a:rPr lang="ru-RU" sz="1400" dirty="0">
                <a:solidFill>
                  <a:srgbClr val="2F5597"/>
                </a:solidFill>
              </a:rPr>
              <a:t>результате применения такого преобразователя для связи </a:t>
            </a:r>
            <a:r>
              <a:rPr lang="ru-RU" sz="1400" dirty="0" smtClean="0">
                <a:solidFill>
                  <a:srgbClr val="2F5597"/>
                </a:solidFill>
              </a:rPr>
              <a:t>СПИН и </a:t>
            </a:r>
            <a:r>
              <a:rPr lang="ru-RU" sz="1400" dirty="0">
                <a:solidFill>
                  <a:srgbClr val="2F5597"/>
                </a:solidFill>
              </a:rPr>
              <a:t>трехфазной сети можно обеспечить следующие функции работы системы: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разряд </a:t>
            </a:r>
            <a:r>
              <a:rPr lang="ru-RU" sz="1400" dirty="0">
                <a:solidFill>
                  <a:srgbClr val="2F5597"/>
                </a:solidFill>
              </a:rPr>
              <a:t>СПИН (инвертирование</a:t>
            </a:r>
            <a:r>
              <a:rPr lang="ru-RU" sz="1400" dirty="0" smtClean="0">
                <a:solidFill>
                  <a:srgbClr val="2F5597"/>
                </a:solidFill>
              </a:rPr>
              <a:t>);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заряд </a:t>
            </a:r>
            <a:r>
              <a:rPr lang="ru-RU" sz="1400" dirty="0">
                <a:solidFill>
                  <a:srgbClr val="2F5597"/>
                </a:solidFill>
              </a:rPr>
              <a:t>СПИН (выпрямление</a:t>
            </a:r>
            <a:r>
              <a:rPr lang="ru-RU" sz="1400" dirty="0" smtClean="0">
                <a:solidFill>
                  <a:srgbClr val="2F5597"/>
                </a:solidFill>
              </a:rPr>
              <a:t>);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регулирование </a:t>
            </a:r>
            <a:r>
              <a:rPr lang="ru-RU" sz="1400" dirty="0">
                <a:solidFill>
                  <a:srgbClr val="2F5597"/>
                </a:solidFill>
              </a:rPr>
              <a:t>активной мощности в обоих направлениях от </a:t>
            </a:r>
            <a:r>
              <a:rPr lang="ru-RU" sz="1400" dirty="0" smtClean="0">
                <a:solidFill>
                  <a:srgbClr val="2F5597"/>
                </a:solidFill>
              </a:rPr>
              <a:t>сети к </a:t>
            </a:r>
            <a:r>
              <a:rPr lang="ru-RU" sz="1400" dirty="0">
                <a:solidFill>
                  <a:srgbClr val="2F5597"/>
                </a:solidFill>
              </a:rPr>
              <a:t>СПИН и </a:t>
            </a:r>
            <a:r>
              <a:rPr lang="ru-RU" sz="1400" dirty="0" smtClean="0">
                <a:solidFill>
                  <a:srgbClr val="2F5597"/>
                </a:solidFill>
              </a:rPr>
              <a:t>наоборот;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компенсацию </a:t>
            </a:r>
            <a:r>
              <a:rPr lang="ru-RU" sz="1400" dirty="0">
                <a:solidFill>
                  <a:srgbClr val="2F5597"/>
                </a:solidFill>
              </a:rPr>
              <a:t>реактивной мощности в сети и </a:t>
            </a:r>
            <a:r>
              <a:rPr lang="ru-RU" sz="1400" dirty="0" smtClean="0">
                <a:solidFill>
                  <a:srgbClr val="2F5597"/>
                </a:solidFill>
              </a:rPr>
              <a:t>потребителях;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компенсацию </a:t>
            </a:r>
            <a:r>
              <a:rPr lang="ru-RU" sz="1400" dirty="0">
                <a:solidFill>
                  <a:srgbClr val="2F5597"/>
                </a:solidFill>
              </a:rPr>
              <a:t>кратковременных, глубоких провалов и </a:t>
            </a:r>
            <a:r>
              <a:rPr lang="ru-RU" sz="1400" dirty="0" smtClean="0">
                <a:solidFill>
                  <a:srgbClr val="2F5597"/>
                </a:solidFill>
              </a:rPr>
              <a:t>исчезновения напряжения сети; 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активную </a:t>
            </a:r>
            <a:r>
              <a:rPr lang="ru-RU" sz="1400" dirty="0">
                <a:solidFill>
                  <a:srgbClr val="2F5597"/>
                </a:solidFill>
              </a:rPr>
              <a:t>фильтрацию высших гармоник тока в низкочастотной </a:t>
            </a:r>
            <a:r>
              <a:rPr lang="ru-RU" sz="1400" dirty="0" smtClean="0">
                <a:solidFill>
                  <a:srgbClr val="2F5597"/>
                </a:solidFill>
              </a:rPr>
              <a:t>части его </a:t>
            </a:r>
            <a:r>
              <a:rPr lang="ru-RU" sz="1400" dirty="0">
                <a:solidFill>
                  <a:srgbClr val="2F5597"/>
                </a:solidFill>
              </a:rPr>
              <a:t>спектра; </a:t>
            </a:r>
            <a:endParaRPr lang="ru-RU" sz="1400" dirty="0" smtClean="0">
              <a:solidFill>
                <a:srgbClr val="2F5597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F5597"/>
                </a:solidFill>
              </a:rPr>
              <a:t>обеспечить </a:t>
            </a:r>
            <a:r>
              <a:rPr lang="ru-RU" sz="1400" dirty="0">
                <a:solidFill>
                  <a:srgbClr val="2F5597"/>
                </a:solidFill>
              </a:rPr>
              <a:t>быстродействующую защиту СПИН</a:t>
            </a:r>
            <a:r>
              <a:rPr lang="ru-RU" sz="1400" dirty="0" smtClean="0">
                <a:solidFill>
                  <a:srgbClr val="2F5597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400" dirty="0">
              <a:solidFill>
                <a:srgbClr val="2F5597"/>
              </a:solidFill>
            </a:endParaRPr>
          </a:p>
          <a:p>
            <a:pPr algn="just"/>
            <a:r>
              <a:rPr lang="ru-RU" sz="1400" dirty="0" smtClean="0">
                <a:solidFill>
                  <a:srgbClr val="2F5597"/>
                </a:solidFill>
              </a:rPr>
              <a:t>        Важным </a:t>
            </a:r>
            <a:r>
              <a:rPr lang="ru-RU" sz="1400" dirty="0">
                <a:solidFill>
                  <a:srgbClr val="2F5597"/>
                </a:solidFill>
              </a:rPr>
              <a:t>свойством СПИН, подключенного к сети, является его </a:t>
            </a:r>
            <a:r>
              <a:rPr lang="ru-RU" sz="1400" dirty="0" smtClean="0">
                <a:solidFill>
                  <a:srgbClr val="2F5597"/>
                </a:solidFill>
              </a:rPr>
              <a:t>способность </a:t>
            </a:r>
            <a:r>
              <a:rPr lang="ru-RU" sz="1400" dirty="0">
                <a:solidFill>
                  <a:srgbClr val="2F5597"/>
                </a:solidFill>
              </a:rPr>
              <a:t>обеспечивать динамическую устойчивость системы после </a:t>
            </a:r>
            <a:r>
              <a:rPr lang="ru-RU" sz="1400" dirty="0" smtClean="0">
                <a:solidFill>
                  <a:srgbClr val="2F5597"/>
                </a:solidFill>
              </a:rPr>
              <a:t>больших </a:t>
            </a:r>
            <a:r>
              <a:rPr lang="ru-RU" sz="1400" dirty="0">
                <a:solidFill>
                  <a:srgbClr val="2F5597"/>
                </a:solidFill>
              </a:rPr>
              <a:t>возмущений, например, возникновения КЗ. До возникновения </a:t>
            </a:r>
            <a:r>
              <a:rPr lang="ru-RU" sz="1400" dirty="0" smtClean="0">
                <a:solidFill>
                  <a:srgbClr val="2F5597"/>
                </a:solidFill>
              </a:rPr>
              <a:t>аварии СПИН </a:t>
            </a:r>
            <a:r>
              <a:rPr lang="ru-RU" sz="1400" dirty="0">
                <a:solidFill>
                  <a:srgbClr val="2F5597"/>
                </a:solidFill>
              </a:rPr>
              <a:t>может работать в режиме выдачи энергии. После ее </a:t>
            </a:r>
            <a:r>
              <a:rPr lang="ru-RU" sz="1400" dirty="0" smtClean="0">
                <a:solidFill>
                  <a:srgbClr val="2F5597"/>
                </a:solidFill>
              </a:rPr>
              <a:t>возникновения он </a:t>
            </a:r>
            <a:r>
              <a:rPr lang="ru-RU" sz="1400" dirty="0">
                <a:solidFill>
                  <a:srgbClr val="2F5597"/>
                </a:solidFill>
              </a:rPr>
              <a:t>переводится в режим потребления энергии, создавая </a:t>
            </a:r>
            <a:r>
              <a:rPr lang="ru-RU" sz="1400" dirty="0" smtClean="0">
                <a:solidFill>
                  <a:srgbClr val="2F5597"/>
                </a:solidFill>
              </a:rPr>
              <a:t>дополнительную нагрузку </a:t>
            </a:r>
            <a:r>
              <a:rPr lang="ru-RU" sz="1400" dirty="0">
                <a:solidFill>
                  <a:srgbClr val="2F5597"/>
                </a:solidFill>
              </a:rPr>
              <a:t>на генераторы электростанции, так как в системе </a:t>
            </a:r>
            <a:r>
              <a:rPr lang="ru-RU" sz="1400" dirty="0" smtClean="0">
                <a:solidFill>
                  <a:srgbClr val="2F5597"/>
                </a:solidFill>
              </a:rPr>
              <a:t>возникает избыток </a:t>
            </a:r>
            <a:r>
              <a:rPr lang="ru-RU" sz="1400" dirty="0">
                <a:solidFill>
                  <a:srgbClr val="2F5597"/>
                </a:solidFill>
              </a:rPr>
              <a:t>энергии из-за отключенной нагрузки. Как только угловая </a:t>
            </a:r>
            <a:r>
              <a:rPr lang="ru-RU" sz="1400" dirty="0" smtClean="0">
                <a:solidFill>
                  <a:srgbClr val="2F5597"/>
                </a:solidFill>
              </a:rPr>
              <a:t>скорость </a:t>
            </a:r>
            <a:r>
              <a:rPr lang="ru-RU" sz="1400" dirty="0">
                <a:solidFill>
                  <a:srgbClr val="2F5597"/>
                </a:solidFill>
              </a:rPr>
              <a:t>ротора генератора начинает увеличиваться СПИН отключается </a:t>
            </a:r>
            <a:r>
              <a:rPr lang="ru-RU" sz="1400" dirty="0" smtClean="0">
                <a:solidFill>
                  <a:srgbClr val="2F5597"/>
                </a:solidFill>
              </a:rPr>
              <a:t>или переводится </a:t>
            </a:r>
            <a:r>
              <a:rPr lang="ru-RU" sz="1400" dirty="0">
                <a:solidFill>
                  <a:srgbClr val="2F5597"/>
                </a:solidFill>
              </a:rPr>
              <a:t>в режим работы с отдачей электроэнергии. </a:t>
            </a:r>
            <a:r>
              <a:rPr lang="ru-RU" sz="1400" dirty="0" smtClean="0">
                <a:solidFill>
                  <a:srgbClr val="2F5597"/>
                </a:solidFill>
              </a:rPr>
              <a:t>Энергоемкость СПИН </a:t>
            </a:r>
            <a:r>
              <a:rPr lang="ru-RU" sz="1400" dirty="0">
                <a:solidFill>
                  <a:srgbClr val="2F5597"/>
                </a:solidFill>
              </a:rPr>
              <a:t>должна обеспечить три цикла автоматического повторного </a:t>
            </a:r>
            <a:r>
              <a:rPr lang="ru-RU" sz="1400" dirty="0" smtClean="0">
                <a:solidFill>
                  <a:srgbClr val="2F5597"/>
                </a:solidFill>
              </a:rPr>
              <a:t>включения</a:t>
            </a:r>
            <a:r>
              <a:rPr lang="ru-RU" sz="1400" dirty="0">
                <a:solidFill>
                  <a:srgbClr val="2F5597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416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3260</TotalTime>
  <Words>2771</Words>
  <Application>Microsoft Office PowerPoint</Application>
  <PresentationFormat>Произвольный</PresentationFormat>
  <Paragraphs>134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Дисциплина: Современная электроэнергетика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216</cp:revision>
  <dcterms:created xsi:type="dcterms:W3CDTF">2018-10-03T09:58:56Z</dcterms:created>
  <dcterms:modified xsi:type="dcterms:W3CDTF">2025-11-11T09:49:48Z</dcterms:modified>
</cp:coreProperties>
</file>