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6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76" r:id="rId4"/>
    <p:sldId id="274" r:id="rId5"/>
    <p:sldId id="277" r:id="rId6"/>
    <p:sldId id="287" r:id="rId7"/>
    <p:sldId id="289" r:id="rId8"/>
    <p:sldId id="295" r:id="rId9"/>
    <p:sldId id="290" r:id="rId10"/>
    <p:sldId id="288" r:id="rId11"/>
    <p:sldId id="291" r:id="rId12"/>
    <p:sldId id="292" r:id="rId13"/>
    <p:sldId id="293" r:id="rId14"/>
    <p:sldId id="294" r:id="rId15"/>
    <p:sldId id="273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597"/>
    <a:srgbClr val="140CBA"/>
    <a:srgbClr val="460D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19" d="100"/>
          <a:sy n="119" d="100"/>
        </p:scale>
        <p:origin x="-12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63DCA7-2732-477D-A235-B9F0E92A98F4}" type="datetimeFigureOut">
              <a:rPr lang="ru-RU" smtClean="0"/>
              <a:pPr/>
              <a:t>11.11.2025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8EEDAE-A5B7-46CB-B97E-BDE44F104D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892118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97A677-706E-4788-A34D-C532DB8AA2CB}" type="datetimeFigureOut">
              <a:rPr lang="ru-RU" smtClean="0"/>
              <a:pPr/>
              <a:t>11.11.2025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EBDF38-7E8B-40DF-B8C1-0422AC5FE0B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6872993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EBDF38-7E8B-40DF-B8C1-0422AC5FE0B2}" type="slidenum">
              <a:rPr lang="ru-RU" smtClean="0"/>
              <a:pPr/>
              <a:t>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97981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EBDF38-7E8B-40DF-B8C1-0422AC5FE0B2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2959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70D9-EA58-42C8-9723-0AABB1BB87D9}" type="datetime1">
              <a:rPr lang="ru-RU" smtClean="0"/>
              <a:pPr/>
              <a:t>11.11.2025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A82CD-B67C-4103-AA33-40713CF7E9B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4280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9DDF-8D7B-4F82-8B9E-56C81BE0247A}" type="datetime1">
              <a:rPr lang="ru-RU" smtClean="0"/>
              <a:pPr/>
              <a:t>11.11.2025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A82CD-B67C-4103-AA33-40713CF7E9B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2396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64683-3389-4C6E-B918-2802EED957B7}" type="datetime1">
              <a:rPr lang="ru-RU" smtClean="0"/>
              <a:pPr/>
              <a:t>11.11.2025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A82CD-B67C-4103-AA33-40713CF7E9B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0433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BECAC-A521-4294-AA20-3BAD712ED9C0}" type="datetime1">
              <a:rPr lang="ru-RU" smtClean="0"/>
              <a:pPr/>
              <a:t>11.11.2025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A82CD-B67C-4103-AA33-40713CF7E9B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0686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B730D-3EB3-4A8C-B6C0-05F8CA0BA06D}" type="datetime1">
              <a:rPr lang="ru-RU" smtClean="0"/>
              <a:pPr/>
              <a:t>11.11.2025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A82CD-B67C-4103-AA33-40713CF7E9B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2907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1A220-4738-48BE-AF02-66A936476EF0}" type="datetime1">
              <a:rPr lang="ru-RU" smtClean="0"/>
              <a:pPr/>
              <a:t>11.11.2025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A82CD-B67C-4103-AA33-40713CF7E9B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5237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7449C-62ED-4F3B-9AB6-54EE48C6985F}" type="datetime1">
              <a:rPr lang="ru-RU" smtClean="0"/>
              <a:pPr/>
              <a:t>11.11.2025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A82CD-B67C-4103-AA33-40713CF7E9B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5247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75096-80AF-4A21-BE47-2F19421163F5}" type="datetime1">
              <a:rPr lang="ru-RU" smtClean="0"/>
              <a:pPr/>
              <a:t>11.11.2025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A82CD-B67C-4103-AA33-40713CF7E9B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6474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57E7B-5D0B-4984-8940-150B7781F639}" type="datetime1">
              <a:rPr lang="ru-RU" smtClean="0"/>
              <a:pPr/>
              <a:t>11.11.2025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A82CD-B67C-4103-AA33-40713CF7E9B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6860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C6A29-63F2-4DB1-B1A2-377CDC47F701}" type="datetime1">
              <a:rPr lang="ru-RU" smtClean="0"/>
              <a:pPr/>
              <a:t>11.11.2025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A82CD-B67C-4103-AA33-40713CF7E9B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4560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F26F3-99DF-4B7D-9107-30ECDA0FA724}" type="datetime1">
              <a:rPr lang="ru-RU" smtClean="0"/>
              <a:pPr/>
              <a:t>11.11.2025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A82CD-B67C-4103-AA33-40713CF7E9B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573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A532BE-F669-44E1-A8DF-BD1B6C0E4B6F}" type="datetime1">
              <a:rPr lang="ru-RU" smtClean="0"/>
              <a:pPr/>
              <a:t>11.11.2025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EA82CD-B67C-4103-AA33-40713CF7E9B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2502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online.zakon.kz/Document/?doc_id=1007658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atbayev.university/files/img/university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91" y="56781"/>
            <a:ext cx="1047149" cy="42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573427" y="581003"/>
            <a:ext cx="9144000" cy="468540"/>
          </a:xfr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Дисциплина: Современная 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электроэнергетика</a:t>
            </a:r>
            <a:endParaRPr lang="ru-RU" sz="18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128421" y="92362"/>
            <a:ext cx="1956487" cy="2585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sz="1200"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ru-RU" dirty="0"/>
              <a:t>Кафедра «Энергетика»</a:t>
            </a:r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970005" y="2316163"/>
            <a:ext cx="9953367" cy="962969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rgbClr val="CCEC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sz="2400" b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Тема: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Энерго-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 ресурсосбережение в современных ЭЭС</a:t>
            </a: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2846790" y="1742967"/>
            <a:ext cx="64008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ru-RU" altLang="ru-RU" sz="2000" dirty="0">
                <a:solidFill>
                  <a:schemeClr val="accent1">
                    <a:lumMod val="75000"/>
                  </a:schemeClr>
                </a:solidFill>
              </a:rPr>
              <a:t>Лекция № </a:t>
            </a:r>
            <a:r>
              <a:rPr lang="ru-RU" altLang="ru-RU" sz="2000" dirty="0" smtClean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n-US" altLang="ru-RU" sz="2000" dirty="0" smtClean="0">
                <a:solidFill>
                  <a:schemeClr val="accent1">
                    <a:lumMod val="75000"/>
                  </a:schemeClr>
                </a:solidFill>
              </a:rPr>
              <a:t>5</a:t>
            </a:r>
            <a:endParaRPr lang="ru-RU" alt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97984" y="56781"/>
            <a:ext cx="6344190" cy="38054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ru-RU" sz="1200" dirty="0"/>
              <a:t>Институт </a:t>
            </a:r>
            <a:r>
              <a:rPr lang="ru-RU" sz="1200" dirty="0" smtClean="0"/>
              <a:t>Энергетики и машиностроения</a:t>
            </a:r>
            <a:endParaRPr lang="ru-RU" sz="1200" dirty="0"/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2542673" y="4332931"/>
            <a:ext cx="6400800" cy="177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2800" kern="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Лектор:  Сарсенбаев Е.А.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1400" kern="0" dirty="0" smtClean="0">
                <a:solidFill>
                  <a:schemeClr val="accent1">
                    <a:lumMod val="75000"/>
                  </a:schemeClr>
                </a:solidFill>
              </a:rPr>
              <a:t>«</a:t>
            </a:r>
            <a:r>
              <a:rPr lang="ru-RU" sz="1400" kern="0" dirty="0">
                <a:solidFill>
                  <a:schemeClr val="accent1">
                    <a:lumMod val="75000"/>
                  </a:schemeClr>
                </a:solidFill>
              </a:rPr>
              <a:t>Энергетика</a:t>
            </a:r>
            <a:r>
              <a:rPr lang="ru-RU" sz="1400" kern="0" dirty="0" smtClean="0">
                <a:solidFill>
                  <a:schemeClr val="accent1">
                    <a:lumMod val="75000"/>
                  </a:schemeClr>
                </a:solidFill>
              </a:rPr>
              <a:t>» </a:t>
            </a:r>
            <a:r>
              <a:rPr lang="ru-RU" sz="1400" kern="0" dirty="0" err="1" smtClean="0">
                <a:solidFill>
                  <a:schemeClr val="accent1">
                    <a:lumMod val="75000"/>
                  </a:schemeClr>
                </a:solidFill>
              </a:rPr>
              <a:t>кафедрасының</a:t>
            </a:r>
            <a:r>
              <a:rPr lang="ru-RU" sz="1400" kern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400" kern="0" dirty="0" err="1" smtClean="0">
                <a:solidFill>
                  <a:schemeClr val="accent1">
                    <a:lumMod val="75000"/>
                  </a:schemeClr>
                </a:solidFill>
              </a:rPr>
              <a:t>қауымдастырылған</a:t>
            </a:r>
            <a:r>
              <a:rPr lang="ru-RU" sz="1400" kern="0" dirty="0" smtClean="0">
                <a:solidFill>
                  <a:schemeClr val="accent1">
                    <a:lumMod val="75000"/>
                  </a:schemeClr>
                </a:solidFill>
              </a:rPr>
              <a:t> профессоры</a:t>
            </a:r>
            <a:endParaRPr lang="ru-RU" sz="1400" kern="0" dirty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kk-KZ" sz="1400" kern="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endParaRPr lang="ru-RU" sz="1400" kern="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kern="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E-mail</a:t>
            </a:r>
            <a:r>
              <a:rPr lang="ru-RU" kern="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: </a:t>
            </a:r>
            <a:r>
              <a:rPr lang="en-US" kern="0" dirty="0" err="1" smtClean="0">
                <a:solidFill>
                  <a:schemeClr val="accent1">
                    <a:lumMod val="75000"/>
                  </a:schemeClr>
                </a:solidFill>
              </a:rPr>
              <a:t>y</a:t>
            </a:r>
            <a:r>
              <a:rPr lang="en-US" kern="0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.sarsenbayev@satbayev.university</a:t>
            </a:r>
            <a:endParaRPr lang="ru-RU" sz="2800" kern="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endParaRPr lang="ru-RU" sz="1400" kern="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8354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satbayev.university/files/img/university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91" y="56781"/>
            <a:ext cx="1047149" cy="42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228172" y="6356350"/>
            <a:ext cx="963827" cy="365125"/>
          </a:xfrm>
        </p:spPr>
        <p:txBody>
          <a:bodyPr/>
          <a:lstStyle/>
          <a:p>
            <a:pPr algn="ctr"/>
            <a:fld id="{D2EA82CD-B67C-4103-AA33-40713CF7E9BC}" type="slidenum">
              <a:rPr lang="ru-RU" smtClean="0"/>
              <a:pPr algn="ctr"/>
              <a:t>10</a:t>
            </a:fld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314598" y="108787"/>
            <a:ext cx="55628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4. </a:t>
            </a:r>
            <a:r>
              <a:rPr lang="ru-RU" b="1" dirty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Показатели эффективности использования </a:t>
            </a:r>
            <a:endParaRPr lang="ru-RU" b="1" dirty="0" smtClean="0">
              <a:solidFill>
                <a:srgbClr val="2F559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algn="ctr"/>
            <a:r>
              <a:rPr lang="ru-RU" b="1" dirty="0" smtClean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топливно-энергетических </a:t>
            </a:r>
            <a:r>
              <a:rPr lang="ru-RU" b="1" dirty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ресурсов</a:t>
            </a:r>
            <a:endParaRPr lang="ru-RU" dirty="0">
              <a:solidFill>
                <a:srgbClr val="2F5597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6191" y="823942"/>
            <a:ext cx="1181400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rgbClr val="2F5597"/>
                </a:solidFill>
              </a:rPr>
              <a:t>Для АО-энерго </a:t>
            </a:r>
            <a:r>
              <a:rPr lang="ru-RU" sz="1400" dirty="0" smtClean="0">
                <a:solidFill>
                  <a:srgbClr val="2F5597"/>
                </a:solidFill>
              </a:rPr>
              <a:t>вышеприведенный перечень показателей </a:t>
            </a:r>
            <a:r>
              <a:rPr lang="ru-RU" sz="1400" dirty="0">
                <a:solidFill>
                  <a:srgbClr val="2F5597"/>
                </a:solidFill>
              </a:rPr>
              <a:t>дополняют </a:t>
            </a:r>
            <a:r>
              <a:rPr lang="ru-RU" sz="1400" dirty="0" smtClean="0">
                <a:solidFill>
                  <a:srgbClr val="2F5597"/>
                </a:solidFill>
              </a:rPr>
              <a:t>следующими показателями: </a:t>
            </a:r>
            <a:endParaRPr lang="ru-RU" sz="1400" dirty="0">
              <a:solidFill>
                <a:srgbClr val="2F5597"/>
              </a:solidFill>
            </a:endParaRPr>
          </a:p>
          <a:p>
            <a:pPr algn="just"/>
            <a:r>
              <a:rPr lang="ru-RU" sz="1400" dirty="0">
                <a:solidFill>
                  <a:srgbClr val="2F5597"/>
                </a:solidFill>
              </a:rPr>
              <a:t>•  удельный расход условного топлива на выработку электроэнергии; </a:t>
            </a:r>
          </a:p>
          <a:p>
            <a:pPr algn="just"/>
            <a:r>
              <a:rPr lang="ru-RU" sz="1400" dirty="0">
                <a:solidFill>
                  <a:srgbClr val="2F5597"/>
                </a:solidFill>
              </a:rPr>
              <a:t>•  удельный  расход  условного  топлива  на  выработку  </a:t>
            </a:r>
            <a:r>
              <a:rPr lang="ru-RU" sz="1400" dirty="0" smtClean="0">
                <a:solidFill>
                  <a:srgbClr val="2F5597"/>
                </a:solidFill>
              </a:rPr>
              <a:t>тепловой энергии</a:t>
            </a:r>
            <a:r>
              <a:rPr lang="ru-RU" sz="1400" dirty="0">
                <a:solidFill>
                  <a:srgbClr val="2F5597"/>
                </a:solidFill>
              </a:rPr>
              <a:t>;</a:t>
            </a:r>
          </a:p>
          <a:p>
            <a:pPr algn="just"/>
            <a:r>
              <a:rPr lang="ru-RU" sz="1400" dirty="0" smtClean="0">
                <a:solidFill>
                  <a:srgbClr val="2F5597"/>
                </a:solidFill>
              </a:rPr>
              <a:t>•  </a:t>
            </a:r>
            <a:r>
              <a:rPr lang="ru-RU" sz="1400" dirty="0">
                <a:solidFill>
                  <a:srgbClr val="2F5597"/>
                </a:solidFill>
              </a:rPr>
              <a:t>расход электроэнергии на собственные нужды электростанций</a:t>
            </a:r>
            <a:r>
              <a:rPr lang="ru-RU" sz="1400" dirty="0" smtClean="0">
                <a:solidFill>
                  <a:srgbClr val="2F5597"/>
                </a:solidFill>
              </a:rPr>
              <a:t>; </a:t>
            </a:r>
            <a:endParaRPr lang="ru-RU" sz="1400" dirty="0">
              <a:solidFill>
                <a:srgbClr val="2F5597"/>
              </a:solidFill>
            </a:endParaRPr>
          </a:p>
          <a:p>
            <a:pPr algn="just"/>
            <a:r>
              <a:rPr lang="ru-RU" sz="1400" dirty="0">
                <a:solidFill>
                  <a:srgbClr val="2F5597"/>
                </a:solidFill>
              </a:rPr>
              <a:t>•  расход электроэнергии на собственные нужды подстанций</a:t>
            </a:r>
            <a:r>
              <a:rPr lang="ru-RU" sz="1400" dirty="0" smtClean="0">
                <a:solidFill>
                  <a:srgbClr val="2F5597"/>
                </a:solidFill>
              </a:rPr>
              <a:t>; </a:t>
            </a:r>
            <a:endParaRPr lang="ru-RU" sz="1400" dirty="0">
              <a:solidFill>
                <a:srgbClr val="2F5597"/>
              </a:solidFill>
            </a:endParaRPr>
          </a:p>
          <a:p>
            <a:pPr algn="just"/>
            <a:r>
              <a:rPr lang="ru-RU" sz="1400" dirty="0">
                <a:solidFill>
                  <a:srgbClr val="2F5597"/>
                </a:solidFill>
              </a:rPr>
              <a:t>•  расход электроэнергии на производственные нужды</a:t>
            </a:r>
            <a:r>
              <a:rPr lang="ru-RU" sz="1400" dirty="0" smtClean="0">
                <a:solidFill>
                  <a:srgbClr val="2F5597"/>
                </a:solidFill>
              </a:rPr>
              <a:t>; </a:t>
            </a:r>
            <a:endParaRPr lang="ru-RU" sz="1400" dirty="0">
              <a:solidFill>
                <a:srgbClr val="2F5597"/>
              </a:solidFill>
            </a:endParaRPr>
          </a:p>
          <a:p>
            <a:pPr algn="just"/>
            <a:r>
              <a:rPr lang="ru-RU" sz="1400" dirty="0">
                <a:solidFill>
                  <a:srgbClr val="2F5597"/>
                </a:solidFill>
              </a:rPr>
              <a:t>•  расход электроэнергии на хозяйственные нужды.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67926" y="2493204"/>
            <a:ext cx="16571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rgbClr val="2F5597"/>
                </a:solidFill>
              </a:rPr>
              <a:t>Удельные расходы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46191" y="2869805"/>
            <a:ext cx="619579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2F5597"/>
                </a:solidFill>
              </a:rPr>
              <a:t>Применительно к насосным </a:t>
            </a:r>
            <a:r>
              <a:rPr lang="ru-RU" sz="1400" dirty="0" smtClean="0">
                <a:solidFill>
                  <a:srgbClr val="2F5597"/>
                </a:solidFill>
              </a:rPr>
              <a:t>агрегатам </a:t>
            </a:r>
            <a:r>
              <a:rPr lang="ru-RU" sz="1400" dirty="0">
                <a:solidFill>
                  <a:srgbClr val="2F5597"/>
                </a:solidFill>
              </a:rPr>
              <a:t>можно говорить об удельных расходах насоса </a:t>
            </a:r>
            <a:r>
              <a:rPr lang="ru-RU" sz="1400" dirty="0" smtClean="0">
                <a:solidFill>
                  <a:srgbClr val="2F5597"/>
                </a:solidFill>
              </a:rPr>
              <a:t>Y</a:t>
            </a:r>
            <a:r>
              <a:rPr lang="ru-RU" sz="1400" baseline="-25000" dirty="0" smtClean="0">
                <a:solidFill>
                  <a:srgbClr val="2F5597"/>
                </a:solidFill>
              </a:rPr>
              <a:t>0</a:t>
            </a:r>
            <a:r>
              <a:rPr lang="ru-RU" sz="1400" dirty="0" smtClean="0">
                <a:solidFill>
                  <a:srgbClr val="2F5597"/>
                </a:solidFill>
              </a:rPr>
              <a:t>′ </a:t>
            </a:r>
            <a:r>
              <a:rPr lang="ru-RU" sz="1400" dirty="0">
                <a:solidFill>
                  <a:srgbClr val="2F5597"/>
                </a:solidFill>
              </a:rPr>
              <a:t>(</a:t>
            </a:r>
            <a:r>
              <a:rPr lang="ru-RU" sz="1400" dirty="0" err="1" smtClean="0">
                <a:solidFill>
                  <a:srgbClr val="2F5597"/>
                </a:solidFill>
              </a:rPr>
              <a:t>кВт.ч</a:t>
            </a:r>
            <a:r>
              <a:rPr lang="ru-RU" sz="1400" dirty="0" smtClean="0">
                <a:solidFill>
                  <a:srgbClr val="2F5597"/>
                </a:solidFill>
              </a:rPr>
              <a:t>/м</a:t>
            </a:r>
            <a:r>
              <a:rPr lang="ru-RU" sz="1400" baseline="30000" dirty="0" smtClean="0">
                <a:solidFill>
                  <a:srgbClr val="2F5597"/>
                </a:solidFill>
              </a:rPr>
              <a:t>3</a:t>
            </a:r>
            <a:r>
              <a:rPr lang="ru-RU" sz="1400" dirty="0">
                <a:solidFill>
                  <a:srgbClr val="2F5597"/>
                </a:solidFill>
              </a:rPr>
              <a:t>) и </a:t>
            </a:r>
            <a:r>
              <a:rPr lang="ru-RU" sz="1400" dirty="0" smtClean="0">
                <a:solidFill>
                  <a:srgbClr val="2F5597"/>
                </a:solidFill>
              </a:rPr>
              <a:t>об удельных </a:t>
            </a:r>
            <a:r>
              <a:rPr lang="ru-RU" sz="1400" dirty="0">
                <a:solidFill>
                  <a:srgbClr val="2F5597"/>
                </a:solidFill>
              </a:rPr>
              <a:t>расходах </a:t>
            </a:r>
            <a:r>
              <a:rPr lang="ru-RU" sz="1400" dirty="0" smtClean="0">
                <a:solidFill>
                  <a:srgbClr val="2F5597"/>
                </a:solidFill>
              </a:rPr>
              <a:t>всего </a:t>
            </a:r>
            <a:r>
              <a:rPr lang="ru-RU" sz="1400" dirty="0">
                <a:solidFill>
                  <a:srgbClr val="2F5597"/>
                </a:solidFill>
              </a:rPr>
              <a:t>агрегата: насос </a:t>
            </a:r>
            <a:r>
              <a:rPr lang="ru-RU" sz="1400" dirty="0" smtClean="0">
                <a:solidFill>
                  <a:srgbClr val="2F5597"/>
                </a:solidFill>
              </a:rPr>
              <a:t>– </a:t>
            </a:r>
            <a:r>
              <a:rPr lang="ru-RU" sz="1400" dirty="0">
                <a:solidFill>
                  <a:srgbClr val="2F5597"/>
                </a:solidFill>
              </a:rPr>
              <a:t>двигатель </a:t>
            </a:r>
            <a:r>
              <a:rPr lang="ru-RU" sz="1400" dirty="0" smtClean="0">
                <a:solidFill>
                  <a:srgbClr val="2F5597"/>
                </a:solidFill>
              </a:rPr>
              <a:t>Y</a:t>
            </a:r>
            <a:r>
              <a:rPr lang="ru-RU" sz="1400" baseline="-25000" dirty="0" smtClean="0">
                <a:solidFill>
                  <a:srgbClr val="2F5597"/>
                </a:solidFill>
              </a:rPr>
              <a:t>0</a:t>
            </a:r>
            <a:r>
              <a:rPr lang="ru-RU" sz="1400" dirty="0">
                <a:solidFill>
                  <a:srgbClr val="2F5597"/>
                </a:solidFill>
              </a:rPr>
              <a:t>: </a:t>
            </a:r>
            <a:endParaRPr lang="ru-RU" sz="1400" dirty="0" smtClean="0">
              <a:solidFill>
                <a:srgbClr val="2F5597"/>
              </a:solidFill>
            </a:endParaRPr>
          </a:p>
          <a:p>
            <a:endParaRPr lang="ru-RU" sz="1400" dirty="0">
              <a:solidFill>
                <a:srgbClr val="2F5597"/>
              </a:solidFill>
            </a:endParaRPr>
          </a:p>
          <a:p>
            <a:r>
              <a:rPr lang="ru-RU" sz="1400" dirty="0">
                <a:solidFill>
                  <a:srgbClr val="2F5597"/>
                </a:solidFill>
              </a:rPr>
              <a:t>где </a:t>
            </a:r>
            <a:r>
              <a:rPr lang="ru-RU" sz="1400" dirty="0" err="1">
                <a:solidFill>
                  <a:srgbClr val="2F5597"/>
                </a:solidFill>
              </a:rPr>
              <a:t>η</a:t>
            </a:r>
            <a:r>
              <a:rPr lang="ru-RU" sz="1400" baseline="-25000" dirty="0" err="1">
                <a:solidFill>
                  <a:srgbClr val="2F5597"/>
                </a:solidFill>
              </a:rPr>
              <a:t>дв</a:t>
            </a:r>
            <a:r>
              <a:rPr lang="ru-RU" sz="1400" dirty="0">
                <a:solidFill>
                  <a:srgbClr val="2F5597"/>
                </a:solidFill>
              </a:rPr>
              <a:t> – КПД двигателя.</a:t>
            </a:r>
          </a:p>
          <a:p>
            <a:endParaRPr lang="ru-RU" sz="1400" dirty="0" smtClean="0">
              <a:solidFill>
                <a:srgbClr val="2F5597"/>
              </a:solidFill>
            </a:endParaRPr>
          </a:p>
          <a:p>
            <a:endParaRPr lang="ru-RU" sz="1400" dirty="0">
              <a:solidFill>
                <a:srgbClr val="2F5597"/>
              </a:solidFill>
            </a:endParaRPr>
          </a:p>
          <a:p>
            <a:endParaRPr lang="ru-RU" sz="1400" dirty="0" smtClean="0">
              <a:solidFill>
                <a:srgbClr val="2F5597"/>
              </a:solidFill>
            </a:endParaRPr>
          </a:p>
          <a:p>
            <a:r>
              <a:rPr lang="ru-RU" sz="1400" dirty="0">
                <a:solidFill>
                  <a:srgbClr val="2F5597"/>
                </a:solidFill>
              </a:rPr>
              <a:t>N(Q) – зависимость мощности на валу насоса от величины </a:t>
            </a:r>
            <a:r>
              <a:rPr lang="ru-RU" sz="1400" dirty="0" smtClean="0">
                <a:solidFill>
                  <a:srgbClr val="2F5597"/>
                </a:solidFill>
              </a:rPr>
              <a:t>подачи </a:t>
            </a:r>
            <a:r>
              <a:rPr lang="ru-RU" sz="1400" dirty="0">
                <a:solidFill>
                  <a:srgbClr val="2F5597"/>
                </a:solidFill>
              </a:rPr>
              <a:t>воды;</a:t>
            </a:r>
          </a:p>
          <a:p>
            <a:r>
              <a:rPr lang="ru-RU" sz="1400" dirty="0" err="1" smtClean="0">
                <a:solidFill>
                  <a:srgbClr val="2F5597"/>
                </a:solidFill>
              </a:rPr>
              <a:t>η</a:t>
            </a:r>
            <a:r>
              <a:rPr lang="ru-RU" sz="1400" baseline="-25000" dirty="0" err="1" smtClean="0">
                <a:solidFill>
                  <a:srgbClr val="2F5597"/>
                </a:solidFill>
              </a:rPr>
              <a:t>н</a:t>
            </a:r>
            <a:r>
              <a:rPr lang="ru-RU" sz="1400" dirty="0" smtClean="0">
                <a:solidFill>
                  <a:srgbClr val="2F5597"/>
                </a:solidFill>
              </a:rPr>
              <a:t>(Q</a:t>
            </a:r>
            <a:r>
              <a:rPr lang="ru-RU" sz="1400" dirty="0">
                <a:solidFill>
                  <a:srgbClr val="2F5597"/>
                </a:solidFill>
              </a:rPr>
              <a:t>) – зависимость КПД насоса от величины подачи воды;</a:t>
            </a:r>
          </a:p>
          <a:p>
            <a:r>
              <a:rPr lang="ru-RU" sz="1400" dirty="0" smtClean="0">
                <a:solidFill>
                  <a:srgbClr val="2F5597"/>
                </a:solidFill>
              </a:rPr>
              <a:t>Н(Q</a:t>
            </a:r>
            <a:r>
              <a:rPr lang="ru-RU" sz="1400" dirty="0">
                <a:solidFill>
                  <a:srgbClr val="2F5597"/>
                </a:solidFill>
              </a:rPr>
              <a:t>) – зависимость напора, развиваемого насосом, от </a:t>
            </a:r>
            <a:r>
              <a:rPr lang="ru-RU" sz="1400" dirty="0" smtClean="0">
                <a:solidFill>
                  <a:srgbClr val="2F5597"/>
                </a:solidFill>
              </a:rPr>
              <a:t>величины подачи воды;</a:t>
            </a:r>
          </a:p>
          <a:p>
            <a:r>
              <a:rPr lang="ru-RU" sz="1400" dirty="0" smtClean="0">
                <a:solidFill>
                  <a:srgbClr val="2F5597"/>
                </a:solidFill>
              </a:rPr>
              <a:t>γ </a:t>
            </a:r>
            <a:r>
              <a:rPr lang="ru-RU" sz="1400" dirty="0">
                <a:solidFill>
                  <a:srgbClr val="2F5597"/>
                </a:solidFill>
              </a:rPr>
              <a:t>– масса одного </a:t>
            </a:r>
            <a:r>
              <a:rPr lang="ru-RU" sz="1400" dirty="0" smtClean="0">
                <a:solidFill>
                  <a:srgbClr val="2F5597"/>
                </a:solidFill>
              </a:rPr>
              <a:t>м</a:t>
            </a:r>
            <a:r>
              <a:rPr lang="ru-RU" sz="1400" baseline="30000" dirty="0" smtClean="0">
                <a:solidFill>
                  <a:srgbClr val="2F5597"/>
                </a:solidFill>
              </a:rPr>
              <a:t>3</a:t>
            </a:r>
            <a:r>
              <a:rPr lang="ru-RU" sz="1400" dirty="0" smtClean="0">
                <a:solidFill>
                  <a:srgbClr val="2F5597"/>
                </a:solidFill>
              </a:rPr>
              <a:t> </a:t>
            </a:r>
            <a:r>
              <a:rPr lang="ru-RU" sz="1400" dirty="0">
                <a:solidFill>
                  <a:srgbClr val="2F5597"/>
                </a:solidFill>
              </a:rPr>
              <a:t>жидкости.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175689" y="3496318"/>
            <a:ext cx="1266825" cy="3619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5008" y="4050418"/>
            <a:ext cx="2096550" cy="506549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7549336" y="5833130"/>
            <a:ext cx="40778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2F5597"/>
                </a:solidFill>
              </a:rPr>
              <a:t> приведена зависимость удельного </a:t>
            </a:r>
            <a:r>
              <a:rPr lang="ru-RU" sz="1400" dirty="0" smtClean="0">
                <a:solidFill>
                  <a:srgbClr val="2F5597"/>
                </a:solidFill>
              </a:rPr>
              <a:t>расхода Y</a:t>
            </a:r>
            <a:r>
              <a:rPr lang="ru-RU" sz="1400" baseline="-25000" dirty="0" smtClean="0">
                <a:solidFill>
                  <a:srgbClr val="2F5597"/>
                </a:solidFill>
              </a:rPr>
              <a:t>0</a:t>
            </a:r>
            <a:r>
              <a:rPr lang="ru-RU" sz="1400" dirty="0" smtClean="0">
                <a:solidFill>
                  <a:srgbClr val="2F5597"/>
                </a:solidFill>
              </a:rPr>
              <a:t>′(</a:t>
            </a:r>
            <a:r>
              <a:rPr lang="ru-RU" sz="1400" dirty="0">
                <a:solidFill>
                  <a:srgbClr val="2F5597"/>
                </a:solidFill>
              </a:rPr>
              <a:t>Q) </a:t>
            </a:r>
            <a:endParaRPr lang="ru-RU" sz="1400" dirty="0" smtClean="0">
              <a:solidFill>
                <a:srgbClr val="2F5597"/>
              </a:solidFill>
            </a:endParaRPr>
          </a:p>
          <a:p>
            <a:pPr algn="ctr"/>
            <a:r>
              <a:rPr lang="ru-RU" sz="1400" dirty="0" smtClean="0">
                <a:solidFill>
                  <a:srgbClr val="2F5597"/>
                </a:solidFill>
              </a:rPr>
              <a:t>для </a:t>
            </a:r>
            <a:r>
              <a:rPr lang="ru-RU" sz="1400" dirty="0">
                <a:solidFill>
                  <a:srgbClr val="2F5597"/>
                </a:solidFill>
              </a:rPr>
              <a:t>насоса Д1250-125. 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842810" y="2813220"/>
            <a:ext cx="4867275" cy="279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955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satbayev.university/files/img/university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91" y="56781"/>
            <a:ext cx="1047149" cy="42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228172" y="6356350"/>
            <a:ext cx="963827" cy="365125"/>
          </a:xfrm>
        </p:spPr>
        <p:txBody>
          <a:bodyPr/>
          <a:lstStyle/>
          <a:p>
            <a:pPr algn="ctr"/>
            <a:fld id="{D2EA82CD-B67C-4103-AA33-40713CF7E9BC}" type="slidenum">
              <a:rPr lang="ru-RU" smtClean="0"/>
              <a:pPr algn="ctr"/>
              <a:t>11</a:t>
            </a:fld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314598" y="108787"/>
            <a:ext cx="55628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4. </a:t>
            </a:r>
            <a:r>
              <a:rPr lang="ru-RU" b="1" dirty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Показатели эффективности использования </a:t>
            </a:r>
            <a:endParaRPr lang="ru-RU" b="1" dirty="0" smtClean="0">
              <a:solidFill>
                <a:srgbClr val="2F559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algn="ctr"/>
            <a:r>
              <a:rPr lang="ru-RU" b="1" dirty="0" smtClean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топливно-энергетических </a:t>
            </a:r>
            <a:r>
              <a:rPr lang="ru-RU" b="1" dirty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ресурсов</a:t>
            </a:r>
            <a:endParaRPr lang="ru-RU" dirty="0">
              <a:solidFill>
                <a:srgbClr val="2F5597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92425" y="823795"/>
            <a:ext cx="28577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rgbClr val="2F5597"/>
                </a:solidFill>
              </a:rPr>
              <a:t>Коэффициент полезного действия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6191" y="1269709"/>
            <a:ext cx="5795304" cy="3319069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7553283" y="823795"/>
            <a:ext cx="417518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rgbClr val="2F5597"/>
                </a:solidFill>
              </a:rPr>
              <a:t>Коэффициент реактивной мощности (</a:t>
            </a:r>
            <a:r>
              <a:rPr lang="ru-RU" sz="1400" b="1" dirty="0" err="1" smtClean="0">
                <a:solidFill>
                  <a:srgbClr val="2F5597"/>
                </a:solidFill>
              </a:rPr>
              <a:t>соs</a:t>
            </a:r>
            <a:r>
              <a:rPr lang="ru-RU" sz="1400" b="1" dirty="0" smtClean="0">
                <a:solidFill>
                  <a:srgbClr val="2F5597"/>
                </a:solidFill>
                <a:sym typeface="Symbol" panose="05050102010706020507" pitchFamily="18" charset="2"/>
              </a:rPr>
              <a:t></a:t>
            </a:r>
            <a:r>
              <a:rPr lang="ru-RU" sz="1400" b="1" dirty="0" smtClean="0">
                <a:solidFill>
                  <a:srgbClr val="2F5597"/>
                </a:solidFill>
              </a:rPr>
              <a:t> или </a:t>
            </a:r>
            <a:r>
              <a:rPr lang="ru-RU" sz="1400" b="1" dirty="0" err="1" smtClean="0">
                <a:solidFill>
                  <a:srgbClr val="2F5597"/>
                </a:solidFill>
              </a:rPr>
              <a:t>tg</a:t>
            </a:r>
            <a:r>
              <a:rPr lang="ru-RU" sz="1400" b="1" dirty="0" smtClean="0">
                <a:solidFill>
                  <a:srgbClr val="2F5597"/>
                </a:solidFill>
                <a:sym typeface="Symbol" panose="05050102010706020507" pitchFamily="18" charset="2"/>
              </a:rPr>
              <a:t></a:t>
            </a:r>
            <a:r>
              <a:rPr lang="ru-RU" sz="1400" b="1" dirty="0" smtClean="0">
                <a:solidFill>
                  <a:srgbClr val="2F5597"/>
                </a:solidFill>
              </a:rPr>
              <a:t>)</a:t>
            </a:r>
            <a:endParaRPr lang="ru-RU" sz="1400" b="1" dirty="0">
              <a:solidFill>
                <a:srgbClr val="2F5597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35557" y="1269709"/>
            <a:ext cx="5568259" cy="360664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630766" y="4927345"/>
            <a:ext cx="3177839" cy="1794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10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satbayev.university/files/img/university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91" y="56781"/>
            <a:ext cx="1047149" cy="42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228172" y="6356350"/>
            <a:ext cx="963827" cy="365125"/>
          </a:xfrm>
        </p:spPr>
        <p:txBody>
          <a:bodyPr/>
          <a:lstStyle/>
          <a:p>
            <a:pPr algn="ctr"/>
            <a:fld id="{D2EA82CD-B67C-4103-AA33-40713CF7E9BC}" type="slidenum">
              <a:rPr lang="ru-RU" smtClean="0"/>
              <a:pPr algn="ctr"/>
              <a:t>12</a:t>
            </a:fld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314598" y="108787"/>
            <a:ext cx="55628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4. </a:t>
            </a:r>
            <a:r>
              <a:rPr lang="ru-RU" b="1" dirty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Показатели эффективности использования </a:t>
            </a:r>
            <a:endParaRPr lang="ru-RU" b="1" dirty="0" smtClean="0">
              <a:solidFill>
                <a:srgbClr val="2F559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algn="ctr"/>
            <a:r>
              <a:rPr lang="ru-RU" b="1" dirty="0" smtClean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топливно-энергетических </a:t>
            </a:r>
            <a:r>
              <a:rPr lang="ru-RU" b="1" dirty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ресурсов</a:t>
            </a:r>
            <a:endParaRPr lang="ru-RU" dirty="0">
              <a:solidFill>
                <a:srgbClr val="2F5597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92425" y="700684"/>
            <a:ext cx="36164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rgbClr val="2F5597"/>
                </a:solidFill>
              </a:rPr>
              <a:t>Характеристики графика активной нагрузки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8574775" y="689214"/>
            <a:ext cx="20167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rgbClr val="2F5597"/>
                </a:solidFill>
              </a:rPr>
              <a:t>Загрузка оборудования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69765" y="5822243"/>
            <a:ext cx="2512953" cy="53410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37981" y="1008461"/>
            <a:ext cx="5220599" cy="475682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722688" y="5837450"/>
            <a:ext cx="1935892" cy="50369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70670" y="996991"/>
            <a:ext cx="5442179" cy="4999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95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satbayev.university/files/img/university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91" y="56781"/>
            <a:ext cx="1047149" cy="42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228172" y="6356350"/>
            <a:ext cx="963827" cy="365125"/>
          </a:xfrm>
        </p:spPr>
        <p:txBody>
          <a:bodyPr/>
          <a:lstStyle/>
          <a:p>
            <a:pPr algn="ctr"/>
            <a:fld id="{D2EA82CD-B67C-4103-AA33-40713CF7E9BC}" type="slidenum">
              <a:rPr lang="ru-RU" smtClean="0"/>
              <a:pPr algn="ctr"/>
              <a:t>13</a:t>
            </a:fld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314598" y="108787"/>
            <a:ext cx="55628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4. </a:t>
            </a:r>
            <a:r>
              <a:rPr lang="ru-RU" b="1" dirty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Показатели эффективности использования </a:t>
            </a:r>
            <a:endParaRPr lang="ru-RU" b="1" dirty="0" smtClean="0">
              <a:solidFill>
                <a:srgbClr val="2F559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algn="ctr"/>
            <a:r>
              <a:rPr lang="ru-RU" b="1" dirty="0" smtClean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топливно-энергетических </a:t>
            </a:r>
            <a:r>
              <a:rPr lang="ru-RU" b="1" dirty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ресурсов</a:t>
            </a:r>
            <a:endParaRPr lang="ru-RU" dirty="0">
              <a:solidFill>
                <a:srgbClr val="2F5597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92425" y="700684"/>
            <a:ext cx="317862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rgbClr val="2F5597"/>
                </a:solidFill>
              </a:rPr>
              <a:t>Потери электроэнергии и их структура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876292" y="689214"/>
            <a:ext cx="335188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rgbClr val="2F5597"/>
                </a:solidFill>
              </a:rPr>
              <a:t>Энергоемкость выпускаемой продукции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0043" y="996991"/>
            <a:ext cx="5568779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rgbClr val="2F5597"/>
                </a:solidFill>
              </a:rPr>
              <a:t>        </a:t>
            </a:r>
            <a:r>
              <a:rPr lang="ru-RU" sz="1400" dirty="0" smtClean="0">
                <a:solidFill>
                  <a:srgbClr val="2F5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Различают  </a:t>
            </a:r>
            <a:r>
              <a:rPr lang="ru-RU" sz="1400" dirty="0">
                <a:solidFill>
                  <a:srgbClr val="2F5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следующие  виды  потерь:  отчетные,  технические  </a:t>
            </a:r>
            <a:r>
              <a:rPr lang="ru-RU" sz="1400" dirty="0" smtClean="0">
                <a:solidFill>
                  <a:srgbClr val="2F5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коммерческие. Отчетные </a:t>
            </a:r>
            <a:r>
              <a:rPr lang="ru-RU" sz="1400" dirty="0">
                <a:solidFill>
                  <a:srgbClr val="2F5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потери определяют как разницу между </a:t>
            </a:r>
            <a:r>
              <a:rPr lang="ru-RU" sz="1400" dirty="0" smtClean="0">
                <a:solidFill>
                  <a:srgbClr val="2F5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электроэнергией</a:t>
            </a:r>
            <a:r>
              <a:rPr lang="ru-RU" sz="1400" dirty="0">
                <a:solidFill>
                  <a:srgbClr val="2F5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отпущенной в сеть с шин электростанций </a:t>
            </a:r>
            <a:r>
              <a:rPr lang="ru-RU" sz="1400" dirty="0" err="1" smtClean="0">
                <a:solidFill>
                  <a:srgbClr val="2F5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</a:t>
            </a:r>
            <a:r>
              <a:rPr lang="ru-RU" sz="1400" baseline="-25000" dirty="0" err="1" smtClean="0">
                <a:solidFill>
                  <a:srgbClr val="2F5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о.с</a:t>
            </a:r>
            <a:r>
              <a:rPr lang="ru-RU" sz="1400" baseline="-25000" dirty="0" smtClean="0">
                <a:solidFill>
                  <a:srgbClr val="2F5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400" dirty="0" smtClean="0">
                <a:solidFill>
                  <a:srgbClr val="2F5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>
                <a:solidFill>
                  <a:srgbClr val="2F5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суммой </a:t>
            </a:r>
            <a:r>
              <a:rPr lang="ru-RU" sz="1400" dirty="0" smtClean="0">
                <a:solidFill>
                  <a:srgbClr val="2F5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электроэнергии</a:t>
            </a:r>
            <a:r>
              <a:rPr lang="ru-RU" sz="1400" dirty="0">
                <a:solidFill>
                  <a:srgbClr val="2F5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оплаченной потребителями </a:t>
            </a:r>
            <a:r>
              <a:rPr lang="ru-RU" sz="1400" dirty="0" err="1" smtClean="0">
                <a:solidFill>
                  <a:srgbClr val="2F5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</a:t>
            </a:r>
            <a:r>
              <a:rPr lang="ru-RU" sz="1400" baseline="-25000" dirty="0" err="1" smtClean="0">
                <a:solidFill>
                  <a:srgbClr val="2F5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п.о</a:t>
            </a:r>
            <a:r>
              <a:rPr lang="ru-RU" sz="1400" baseline="-25000" dirty="0" smtClean="0">
                <a:solidFill>
                  <a:srgbClr val="2F5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400" dirty="0" smtClean="0">
                <a:solidFill>
                  <a:srgbClr val="2F5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>
                <a:solidFill>
                  <a:srgbClr val="2F5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израсходованной на </a:t>
            </a:r>
            <a:r>
              <a:rPr lang="ru-RU" sz="1400" dirty="0" smtClean="0">
                <a:solidFill>
                  <a:srgbClr val="2F5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производственные </a:t>
            </a:r>
            <a:r>
              <a:rPr lang="ru-RU" sz="1400" dirty="0">
                <a:solidFill>
                  <a:srgbClr val="2F5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нужды энергосистемы </a:t>
            </a:r>
            <a:r>
              <a:rPr lang="ru-RU" sz="1400" dirty="0" err="1" smtClean="0">
                <a:solidFill>
                  <a:srgbClr val="2F5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</a:t>
            </a:r>
            <a:r>
              <a:rPr lang="ru-RU" sz="1400" baseline="-25000" dirty="0" err="1" smtClean="0">
                <a:solidFill>
                  <a:srgbClr val="2F5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п.н</a:t>
            </a:r>
            <a:r>
              <a:rPr lang="ru-RU" sz="1400" baseline="-25000" dirty="0">
                <a:solidFill>
                  <a:srgbClr val="2F5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400" dirty="0">
                <a:solidFill>
                  <a:srgbClr val="2F5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1400" dirty="0" smtClean="0">
              <a:solidFill>
                <a:srgbClr val="2F559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solidFill>
                <a:srgbClr val="2F559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 smtClean="0">
              <a:solidFill>
                <a:srgbClr val="2F559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solidFill>
                  <a:srgbClr val="2F5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В </a:t>
            </a:r>
            <a:r>
              <a:rPr lang="ru-RU" sz="1400" dirty="0">
                <a:solidFill>
                  <a:srgbClr val="2F5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свою очередь, отчетные потери складываются из </a:t>
            </a:r>
            <a:r>
              <a:rPr lang="ru-RU" sz="1400" dirty="0" smtClean="0">
                <a:solidFill>
                  <a:srgbClr val="2F5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технических ∆</a:t>
            </a:r>
            <a:r>
              <a:rPr lang="ru-RU" sz="1400" dirty="0" err="1" smtClean="0">
                <a:solidFill>
                  <a:srgbClr val="2F5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</a:t>
            </a:r>
            <a:r>
              <a:rPr lang="ru-RU" sz="1400" baseline="-25000" dirty="0" err="1" smtClean="0">
                <a:solidFill>
                  <a:srgbClr val="2F5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400" dirty="0">
                <a:solidFill>
                  <a:srgbClr val="2F5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и коммерческих потерь ∆</a:t>
            </a:r>
            <a:r>
              <a:rPr lang="ru-RU" sz="1400" dirty="0" smtClean="0">
                <a:solidFill>
                  <a:srgbClr val="2F5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</a:t>
            </a:r>
            <a:r>
              <a:rPr lang="ru-RU" sz="1400" baseline="-25000" dirty="0" smtClean="0">
                <a:solidFill>
                  <a:srgbClr val="2F5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400" dirty="0">
                <a:solidFill>
                  <a:srgbClr val="2F5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400" dirty="0" smtClean="0">
              <a:solidFill>
                <a:srgbClr val="2F559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solidFill>
                  <a:srgbClr val="2F5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Технические  </a:t>
            </a:r>
            <a:r>
              <a:rPr lang="ru-RU" sz="1400" dirty="0">
                <a:solidFill>
                  <a:srgbClr val="2F5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потери  могут  быть  определены  только  </a:t>
            </a:r>
            <a:r>
              <a:rPr lang="ru-RU" sz="1400" dirty="0" smtClean="0">
                <a:solidFill>
                  <a:srgbClr val="2F5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расчетом. Коммерческие </a:t>
            </a:r>
            <a:r>
              <a:rPr lang="ru-RU" sz="1400" dirty="0">
                <a:solidFill>
                  <a:srgbClr val="2F5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потери связаны с неточностью учета электроэнергии (</a:t>
            </a:r>
            <a:r>
              <a:rPr lang="ru-RU" sz="1400" dirty="0" smtClean="0">
                <a:solidFill>
                  <a:srgbClr val="2F5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погрешности </a:t>
            </a:r>
            <a:r>
              <a:rPr lang="ru-RU" sz="1400" dirty="0">
                <a:solidFill>
                  <a:srgbClr val="2F5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счетчиков, отсутствие у ряда потребителей счетчиков, </a:t>
            </a:r>
            <a:r>
              <a:rPr lang="ru-RU" sz="1400" dirty="0" smtClean="0">
                <a:solidFill>
                  <a:srgbClr val="2F5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разновременность </a:t>
            </a:r>
            <a:r>
              <a:rPr lang="ru-RU" sz="1400" dirty="0">
                <a:solidFill>
                  <a:srgbClr val="2F5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снятия показаний счетчиков), с несвоевременной </a:t>
            </a:r>
            <a:r>
              <a:rPr lang="ru-RU" sz="1400" dirty="0" smtClean="0">
                <a:solidFill>
                  <a:srgbClr val="2F5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оплатой </a:t>
            </a:r>
            <a:r>
              <a:rPr lang="ru-RU" sz="1400" dirty="0">
                <a:solidFill>
                  <a:srgbClr val="2F5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электроэнергию, с ее хищениями и т.д</a:t>
            </a:r>
            <a:r>
              <a:rPr lang="ru-RU" sz="1400" dirty="0" smtClean="0">
                <a:solidFill>
                  <a:srgbClr val="2F5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400" dirty="0" smtClean="0">
                <a:solidFill>
                  <a:srgbClr val="2F5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1400" dirty="0">
                <a:solidFill>
                  <a:srgbClr val="2F5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Технические  потери  разделяют  на  нагрузочные  потери,  </a:t>
            </a:r>
            <a:r>
              <a:rPr lang="ru-RU" sz="1400" dirty="0" smtClean="0">
                <a:solidFill>
                  <a:srgbClr val="2F5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потери холостого </a:t>
            </a:r>
            <a:r>
              <a:rPr lang="ru-RU" sz="1400" dirty="0">
                <a:solidFill>
                  <a:srgbClr val="2F5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хода и потери на корону</a:t>
            </a:r>
            <a:r>
              <a:rPr lang="ru-RU" sz="1400" dirty="0" smtClean="0">
                <a:solidFill>
                  <a:srgbClr val="2F5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400" dirty="0" smtClean="0">
                <a:solidFill>
                  <a:srgbClr val="2F5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передаче по </a:t>
            </a:r>
            <a:r>
              <a:rPr lang="ru-RU" sz="1400" dirty="0">
                <a:solidFill>
                  <a:srgbClr val="2F5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электрическим сетям энергосистем </a:t>
            </a:r>
            <a:r>
              <a:rPr lang="ru-RU" sz="1400" dirty="0" smtClean="0">
                <a:solidFill>
                  <a:srgbClr val="2F5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энерго-объединений выделяется </a:t>
            </a:r>
            <a:r>
              <a:rPr lang="ru-RU" sz="1400" dirty="0">
                <a:solidFill>
                  <a:srgbClr val="2F5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 составляющих потерь: </a:t>
            </a:r>
          </a:p>
          <a:p>
            <a:pPr algn="just"/>
            <a:r>
              <a:rPr lang="ru-RU" sz="1400" dirty="0">
                <a:solidFill>
                  <a:srgbClr val="2F5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 нагрузочные потери в линиях и силовых трансформаторах;</a:t>
            </a:r>
          </a:p>
          <a:p>
            <a:pPr algn="just"/>
            <a:r>
              <a:rPr lang="ru-RU" sz="1400" dirty="0" smtClean="0">
                <a:solidFill>
                  <a:srgbClr val="2F5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 </a:t>
            </a:r>
            <a:r>
              <a:rPr lang="ru-RU" sz="1400" dirty="0">
                <a:solidFill>
                  <a:srgbClr val="2F5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потери  холостого хода в трансформаторах;</a:t>
            </a:r>
          </a:p>
          <a:p>
            <a:pPr algn="just"/>
            <a:r>
              <a:rPr lang="ru-RU" sz="1400" dirty="0" smtClean="0">
                <a:solidFill>
                  <a:srgbClr val="2F5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 </a:t>
            </a:r>
            <a:r>
              <a:rPr lang="ru-RU" sz="1400" dirty="0">
                <a:solidFill>
                  <a:srgbClr val="2F5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потери на корону в воздушных линиях;</a:t>
            </a:r>
          </a:p>
          <a:p>
            <a:pPr algn="just"/>
            <a:r>
              <a:rPr lang="ru-RU" sz="1400" dirty="0" smtClean="0">
                <a:solidFill>
                  <a:srgbClr val="2F5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 </a:t>
            </a:r>
            <a:r>
              <a:rPr lang="ru-RU" sz="1400" dirty="0">
                <a:solidFill>
                  <a:srgbClr val="2F5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расхода электроэнергии на собственные нужды подстанций;</a:t>
            </a:r>
          </a:p>
          <a:p>
            <a:pPr algn="just"/>
            <a:r>
              <a:rPr lang="ru-RU" sz="1400" dirty="0" smtClean="0">
                <a:solidFill>
                  <a:srgbClr val="2F5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 </a:t>
            </a:r>
            <a:r>
              <a:rPr lang="ru-RU" sz="1400" dirty="0">
                <a:solidFill>
                  <a:srgbClr val="2F5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расхода электроэнергии в компенсирующих устройствах;</a:t>
            </a:r>
          </a:p>
          <a:p>
            <a:pPr algn="just"/>
            <a:r>
              <a:rPr lang="ru-RU" sz="1400" dirty="0" smtClean="0">
                <a:solidFill>
                  <a:srgbClr val="2F5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 </a:t>
            </a:r>
            <a:r>
              <a:rPr lang="ru-RU" sz="1400" dirty="0">
                <a:solidFill>
                  <a:srgbClr val="2F5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потери в реакторах подстанций; </a:t>
            </a:r>
          </a:p>
          <a:p>
            <a:pPr algn="just"/>
            <a:r>
              <a:rPr lang="ru-RU" sz="1400" dirty="0">
                <a:solidFill>
                  <a:srgbClr val="2F5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 потери в измерительных трансформаторах  тока и </a:t>
            </a:r>
            <a:r>
              <a:rPr lang="ru-RU" sz="1400" dirty="0" smtClean="0">
                <a:solidFill>
                  <a:srgbClr val="2F5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напряжения и </a:t>
            </a:r>
            <a:r>
              <a:rPr lang="ru-RU" sz="1400" dirty="0">
                <a:solidFill>
                  <a:srgbClr val="2F5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вторичных цепях, включая счетчики электроэнергии.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6392" y="2125111"/>
            <a:ext cx="2519620" cy="31179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964072" y="1041413"/>
            <a:ext cx="6054934" cy="4140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743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satbayev.university/files/img/university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91" y="56781"/>
            <a:ext cx="1047149" cy="42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228172" y="6356350"/>
            <a:ext cx="963827" cy="365125"/>
          </a:xfrm>
        </p:spPr>
        <p:txBody>
          <a:bodyPr/>
          <a:lstStyle/>
          <a:p>
            <a:pPr algn="ctr"/>
            <a:fld id="{D2EA82CD-B67C-4103-AA33-40713CF7E9BC}" type="slidenum">
              <a:rPr lang="ru-RU" smtClean="0"/>
              <a:pPr algn="ctr"/>
              <a:t>14</a:t>
            </a:fld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409336" y="108787"/>
            <a:ext cx="53733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5. </a:t>
            </a:r>
            <a:r>
              <a:rPr lang="ru-RU" b="1" dirty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Оценка эффективности энергосбережения</a:t>
            </a:r>
            <a:endParaRPr lang="ru-RU" dirty="0">
              <a:solidFill>
                <a:srgbClr val="2F5597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1686" y="651257"/>
            <a:ext cx="1189674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rgbClr val="2F5597"/>
                </a:solidFill>
              </a:rPr>
              <a:t>        Реализуемые </a:t>
            </a:r>
            <a:r>
              <a:rPr lang="ru-RU" sz="1400" dirty="0">
                <a:solidFill>
                  <a:srgbClr val="2F5597"/>
                </a:solidFill>
              </a:rPr>
              <a:t>сегодня технические и технологические меры, </a:t>
            </a:r>
            <a:r>
              <a:rPr lang="ru-RU" sz="1400" dirty="0" smtClean="0">
                <a:solidFill>
                  <a:srgbClr val="2F5597"/>
                </a:solidFill>
              </a:rPr>
              <a:t>обеспечивающие </a:t>
            </a:r>
            <a:r>
              <a:rPr lang="ru-RU" sz="1400" dirty="0">
                <a:solidFill>
                  <a:srgbClr val="2F5597"/>
                </a:solidFill>
              </a:rPr>
              <a:t>снижение потребления энергии и энергоресурсов, </a:t>
            </a:r>
            <a:r>
              <a:rPr lang="ru-RU" sz="1400" dirty="0" smtClean="0">
                <a:solidFill>
                  <a:srgbClr val="2F5597"/>
                </a:solidFill>
              </a:rPr>
              <a:t>весьма разнообразны</a:t>
            </a:r>
            <a:r>
              <a:rPr lang="ru-RU" sz="1400" dirty="0">
                <a:solidFill>
                  <a:srgbClr val="2F5597"/>
                </a:solidFill>
              </a:rPr>
              <a:t>. Выбор среди них или обоснованный отказ от любого из </a:t>
            </a:r>
            <a:r>
              <a:rPr lang="ru-RU" sz="1400" dirty="0" smtClean="0">
                <a:solidFill>
                  <a:srgbClr val="2F5597"/>
                </a:solidFill>
              </a:rPr>
              <a:t>них </a:t>
            </a:r>
            <a:r>
              <a:rPr lang="ru-RU" sz="1400" dirty="0">
                <a:solidFill>
                  <a:srgbClr val="2F5597"/>
                </a:solidFill>
              </a:rPr>
              <a:t>может быть осуществлен только по однозначному и явному </a:t>
            </a:r>
            <a:r>
              <a:rPr lang="ru-RU" sz="1400" dirty="0" smtClean="0">
                <a:solidFill>
                  <a:srgbClr val="2F5597"/>
                </a:solidFill>
              </a:rPr>
              <a:t>критерию</a:t>
            </a:r>
            <a:r>
              <a:rPr lang="ru-RU" sz="1400" dirty="0">
                <a:solidFill>
                  <a:srgbClr val="2F5597"/>
                </a:solidFill>
              </a:rPr>
              <a:t>.  Само  по  себе </a:t>
            </a:r>
            <a:r>
              <a:rPr lang="ru-RU" sz="1400" dirty="0" smtClean="0">
                <a:solidFill>
                  <a:srgbClr val="2F5597"/>
                </a:solidFill>
              </a:rPr>
              <a:t>снижение  </a:t>
            </a:r>
            <a:r>
              <a:rPr lang="ru-RU" sz="1400" dirty="0">
                <a:solidFill>
                  <a:srgbClr val="2F5597"/>
                </a:solidFill>
              </a:rPr>
              <a:t>энергопотребления  ничего  не  означает </a:t>
            </a:r>
            <a:r>
              <a:rPr lang="ru-RU" sz="1400" dirty="0" smtClean="0">
                <a:solidFill>
                  <a:srgbClr val="2F5597"/>
                </a:solidFill>
              </a:rPr>
              <a:t>и </a:t>
            </a:r>
            <a:r>
              <a:rPr lang="ru-RU" sz="1400" dirty="0">
                <a:solidFill>
                  <a:srgbClr val="2F5597"/>
                </a:solidFill>
              </a:rPr>
              <a:t>может оказаться  даже  вредным, если  эффективность  </a:t>
            </a:r>
            <a:r>
              <a:rPr lang="ru-RU" sz="1400" dirty="0" smtClean="0">
                <a:solidFill>
                  <a:srgbClr val="2F5597"/>
                </a:solidFill>
              </a:rPr>
              <a:t>использования энергии </a:t>
            </a:r>
            <a:r>
              <a:rPr lang="ru-RU" sz="1400" dirty="0">
                <a:solidFill>
                  <a:srgbClr val="2F5597"/>
                </a:solidFill>
              </a:rPr>
              <a:t>в этом случае не повышается. Следовательно, требуется вовсе </a:t>
            </a:r>
            <a:r>
              <a:rPr lang="ru-RU" sz="1400" dirty="0" smtClean="0">
                <a:solidFill>
                  <a:srgbClr val="2F5597"/>
                </a:solidFill>
              </a:rPr>
              <a:t>не </a:t>
            </a:r>
            <a:r>
              <a:rPr lang="ru-RU" sz="1400" dirty="0">
                <a:solidFill>
                  <a:srgbClr val="2F5597"/>
                </a:solidFill>
              </a:rPr>
              <a:t>энергосбережение как таковое, а повышение эффективности </a:t>
            </a:r>
            <a:r>
              <a:rPr lang="ru-RU" sz="1400" dirty="0" smtClean="0">
                <a:solidFill>
                  <a:srgbClr val="2F5597"/>
                </a:solidFill>
              </a:rPr>
              <a:t>использования </a:t>
            </a:r>
            <a:r>
              <a:rPr lang="ru-RU" sz="1400" dirty="0">
                <a:solidFill>
                  <a:srgbClr val="2F5597"/>
                </a:solidFill>
              </a:rPr>
              <a:t>и извлечения энергии. Повышение эффективности </a:t>
            </a:r>
            <a:r>
              <a:rPr lang="ru-RU" sz="1400" dirty="0" smtClean="0">
                <a:solidFill>
                  <a:srgbClr val="2F5597"/>
                </a:solidFill>
              </a:rPr>
              <a:t>использования  </a:t>
            </a:r>
            <a:r>
              <a:rPr lang="ru-RU" sz="1400" dirty="0">
                <a:solidFill>
                  <a:srgbClr val="2F5597"/>
                </a:solidFill>
              </a:rPr>
              <a:t>энергии,  повышение  производительности энергоресурса, </a:t>
            </a:r>
            <a:r>
              <a:rPr lang="ru-RU" sz="1400" dirty="0" smtClean="0">
                <a:solidFill>
                  <a:srgbClr val="2F5597"/>
                </a:solidFill>
              </a:rPr>
              <a:t>увеличение </a:t>
            </a:r>
            <a:r>
              <a:rPr lang="ru-RU" sz="1400" dirty="0">
                <a:solidFill>
                  <a:srgbClr val="2F5597"/>
                </a:solidFill>
              </a:rPr>
              <a:t>глубины полезного извлечения энергии по существу являются </a:t>
            </a:r>
            <a:r>
              <a:rPr lang="ru-RU" sz="1400" dirty="0" smtClean="0">
                <a:solidFill>
                  <a:srgbClr val="2F5597"/>
                </a:solidFill>
              </a:rPr>
              <a:t>основной </a:t>
            </a:r>
            <a:r>
              <a:rPr lang="ru-RU" sz="1400" dirty="0">
                <a:solidFill>
                  <a:srgbClr val="2F5597"/>
                </a:solidFill>
              </a:rPr>
              <a:t>задачей энергосбережения.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28169" y="2088937"/>
            <a:ext cx="342824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2F5597"/>
                </a:solidFill>
              </a:rPr>
              <a:t>Критерии </a:t>
            </a:r>
            <a:r>
              <a:rPr lang="ru-RU" sz="1400" b="1" dirty="0">
                <a:solidFill>
                  <a:srgbClr val="2F5597"/>
                </a:solidFill>
              </a:rPr>
              <a:t>экономической эффективности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46191" y="2484279"/>
            <a:ext cx="249638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rgbClr val="2F5597"/>
                </a:solidFill>
              </a:rPr>
              <a:t>1. Простой срок окупаемости.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46191" y="3203491"/>
            <a:ext cx="222772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rgbClr val="2F5597"/>
                </a:solidFill>
              </a:rPr>
              <a:t>2. Учетная норма прибыли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46191" y="3922703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>
                <a:solidFill>
                  <a:srgbClr val="2F5597"/>
                </a:solidFill>
              </a:rPr>
              <a:t>3. NTV, чистая текущая дисконтированная </a:t>
            </a:r>
            <a:r>
              <a:rPr lang="ru-RU" sz="1400" dirty="0" smtClean="0">
                <a:solidFill>
                  <a:srgbClr val="2F5597"/>
                </a:solidFill>
              </a:rPr>
              <a:t>стоимость </a:t>
            </a:r>
            <a:endParaRPr lang="ru-RU" sz="1400" dirty="0">
              <a:solidFill>
                <a:srgbClr val="2F5597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46191" y="4641915"/>
            <a:ext cx="30542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rgbClr val="2F5597"/>
                </a:solidFill>
              </a:rPr>
              <a:t>4. Внутренняя норма рентабельности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12094" y="5361128"/>
            <a:ext cx="349268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rgbClr val="2F5597"/>
                </a:solidFill>
              </a:rPr>
              <a:t>5. Дисконтированный период окупаемости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823548" y="2364570"/>
            <a:ext cx="1171575" cy="6477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742580" y="3012270"/>
            <a:ext cx="3067050" cy="75247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56253" y="3716829"/>
            <a:ext cx="3571875" cy="75247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506082" y="3778282"/>
            <a:ext cx="2993939" cy="62956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94190" y="4497588"/>
            <a:ext cx="3048000" cy="67627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804781" y="5173863"/>
            <a:ext cx="16764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100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satbayev.university/files/img/university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91" y="56781"/>
            <a:ext cx="1047149" cy="42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228172" y="6356350"/>
            <a:ext cx="963827" cy="365125"/>
          </a:xfrm>
        </p:spPr>
        <p:txBody>
          <a:bodyPr/>
          <a:lstStyle/>
          <a:p>
            <a:pPr algn="ctr"/>
            <a:fld id="{D2EA82CD-B67C-4103-AA33-40713CF7E9BC}" type="slidenum">
              <a:rPr lang="ru-RU" smtClean="0"/>
              <a:pPr algn="ctr"/>
              <a:t>15</a:t>
            </a:fld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704056" y="108787"/>
            <a:ext cx="30951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6. Контрольные </a:t>
            </a:r>
            <a:r>
              <a:rPr lang="ru-RU" b="1" dirty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вопросы</a:t>
            </a:r>
            <a:endParaRPr lang="ru-RU" dirty="0">
              <a:solidFill>
                <a:srgbClr val="2F5597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5406" y="756548"/>
            <a:ext cx="10741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2F5597"/>
                </a:solidFill>
              </a:rPr>
              <a:t>Ответьте на следующие вопросы: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11890" y="1125880"/>
            <a:ext cx="1147530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sz="1400" dirty="0" smtClean="0">
                <a:solidFill>
                  <a:srgbClr val="2F5597"/>
                </a:solidFill>
              </a:rPr>
              <a:t>Что </a:t>
            </a:r>
            <a:r>
              <a:rPr lang="ru-RU" sz="1400" dirty="0">
                <a:solidFill>
                  <a:srgbClr val="2F5597"/>
                </a:solidFill>
              </a:rPr>
              <a:t>понимается под эффективностью энергоиспользования</a:t>
            </a:r>
            <a:r>
              <a:rPr lang="ru-RU" sz="1400" dirty="0" smtClean="0">
                <a:solidFill>
                  <a:srgbClr val="2F5597"/>
                </a:solidFill>
              </a:rPr>
              <a:t>? </a:t>
            </a:r>
            <a:endParaRPr lang="ru-RU" sz="1400" dirty="0">
              <a:solidFill>
                <a:srgbClr val="2F5597"/>
              </a:solidFill>
            </a:endParaRPr>
          </a:p>
          <a:p>
            <a:pPr marL="342900" indent="-342900">
              <a:buAutoNum type="arabicPeriod"/>
            </a:pPr>
            <a:r>
              <a:rPr lang="ru-RU" sz="1400" dirty="0" smtClean="0">
                <a:solidFill>
                  <a:srgbClr val="2F5597"/>
                </a:solidFill>
              </a:rPr>
              <a:t>Назовите </a:t>
            </a:r>
            <a:r>
              <a:rPr lang="ru-RU" sz="1400" dirty="0">
                <a:solidFill>
                  <a:srgbClr val="2F5597"/>
                </a:solidFill>
              </a:rPr>
              <a:t>основные показатели эффективности </a:t>
            </a:r>
            <a:r>
              <a:rPr lang="ru-RU" sz="1400" dirty="0" smtClean="0">
                <a:solidFill>
                  <a:srgbClr val="2F5597"/>
                </a:solidFill>
              </a:rPr>
              <a:t>энергоиспользования</a:t>
            </a:r>
            <a:r>
              <a:rPr lang="ru-RU" sz="1400" dirty="0">
                <a:solidFill>
                  <a:srgbClr val="2F5597"/>
                </a:solidFill>
              </a:rPr>
              <a:t>. От чего зависит их подбор при проведении энергетических </a:t>
            </a:r>
            <a:r>
              <a:rPr lang="ru-RU" sz="1400" dirty="0" smtClean="0">
                <a:solidFill>
                  <a:srgbClr val="2F5597"/>
                </a:solidFill>
              </a:rPr>
              <a:t>обследований</a:t>
            </a:r>
            <a:r>
              <a:rPr lang="ru-RU" sz="1400" dirty="0">
                <a:solidFill>
                  <a:srgbClr val="2F5597"/>
                </a:solidFill>
              </a:rPr>
              <a:t>?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solidFill>
                  <a:srgbClr val="2F5597"/>
                </a:solidFill>
              </a:rPr>
              <a:t>Объясните </a:t>
            </a:r>
            <a:r>
              <a:rPr lang="ru-RU" sz="1400" dirty="0">
                <a:solidFill>
                  <a:srgbClr val="2F5597"/>
                </a:solidFill>
              </a:rPr>
              <a:t>физический смысл некоторых показателей </a:t>
            </a:r>
            <a:r>
              <a:rPr lang="ru-RU" sz="1400" dirty="0" smtClean="0">
                <a:solidFill>
                  <a:srgbClr val="2F5597"/>
                </a:solidFill>
              </a:rPr>
              <a:t>энергоэффективности</a:t>
            </a:r>
            <a:r>
              <a:rPr lang="ru-RU" sz="1400" dirty="0">
                <a:solidFill>
                  <a:srgbClr val="2F5597"/>
                </a:solidFill>
              </a:rPr>
              <a:t>. </a:t>
            </a:r>
            <a:endParaRPr lang="ru-RU" sz="1400" dirty="0" smtClean="0">
              <a:solidFill>
                <a:srgbClr val="2F5597"/>
              </a:solidFill>
            </a:endParaRPr>
          </a:p>
          <a:p>
            <a:pPr marL="342900" indent="-342900">
              <a:buAutoNum type="arabicPeriod"/>
            </a:pPr>
            <a:r>
              <a:rPr lang="ru-RU" sz="1400" dirty="0" smtClean="0">
                <a:solidFill>
                  <a:srgbClr val="2F5597"/>
                </a:solidFill>
              </a:rPr>
              <a:t>Как можно использовать показатели </a:t>
            </a:r>
            <a:r>
              <a:rPr lang="ru-RU" sz="1400" dirty="0">
                <a:solidFill>
                  <a:srgbClr val="2F5597"/>
                </a:solidFill>
              </a:rPr>
              <a:t>энергоэффективности</a:t>
            </a:r>
            <a:r>
              <a:rPr lang="ru-RU" sz="1400" dirty="0" smtClean="0">
                <a:solidFill>
                  <a:srgbClr val="2F5597"/>
                </a:solidFill>
              </a:rPr>
              <a:t> </a:t>
            </a:r>
            <a:r>
              <a:rPr lang="ru-RU" sz="1400" dirty="0">
                <a:solidFill>
                  <a:srgbClr val="2F5597"/>
                </a:solidFill>
              </a:rPr>
              <a:t>для оценки экономической </a:t>
            </a:r>
            <a:r>
              <a:rPr lang="ru-RU" sz="1400" dirty="0" smtClean="0">
                <a:solidFill>
                  <a:srgbClr val="2F5597"/>
                </a:solidFill>
              </a:rPr>
              <a:t>эффективности </a:t>
            </a:r>
            <a:r>
              <a:rPr lang="ru-RU" sz="1400" dirty="0">
                <a:solidFill>
                  <a:srgbClr val="2F5597"/>
                </a:solidFill>
              </a:rPr>
              <a:t>энергосберегающих мероприятий? 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solidFill>
                  <a:srgbClr val="2F5597"/>
                </a:solidFill>
              </a:rPr>
              <a:t>Каким </a:t>
            </a:r>
            <a:r>
              <a:rPr lang="ru-RU" sz="1400" dirty="0">
                <a:solidFill>
                  <a:srgbClr val="2F5597"/>
                </a:solidFill>
              </a:rPr>
              <a:t>образом  различные виды используемых энергоресурсов </a:t>
            </a:r>
            <a:r>
              <a:rPr lang="ru-RU" sz="1400" dirty="0" smtClean="0">
                <a:solidFill>
                  <a:srgbClr val="2F5597"/>
                </a:solidFill>
              </a:rPr>
              <a:t>могут </a:t>
            </a:r>
            <a:r>
              <a:rPr lang="ru-RU" sz="1400" dirty="0">
                <a:solidFill>
                  <a:srgbClr val="2F5597"/>
                </a:solidFill>
              </a:rPr>
              <a:t>быть приведены к единому топливному эквиваленту?</a:t>
            </a:r>
          </a:p>
        </p:txBody>
      </p:sp>
    </p:spTree>
    <p:extLst>
      <p:ext uri="{BB962C8B-B14F-4D97-AF65-F5344CB8AC3E}">
        <p14:creationId xmlns:p14="http://schemas.microsoft.com/office/powerpoint/2010/main" val="90806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satbayev.university/files/img/university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91" y="56781"/>
            <a:ext cx="1047149" cy="42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755650" y="620713"/>
            <a:ext cx="10876717" cy="5688012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ru-RU" sz="3200" b="1" dirty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ПЛАН ЛЕКЦИИ</a:t>
            </a:r>
            <a:br>
              <a:rPr lang="ru-RU" sz="3200" b="1" dirty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endParaRPr lang="ru-RU" sz="3200" b="1" dirty="0" smtClean="0">
              <a:solidFill>
                <a:srgbClr val="2F559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ru-RU" sz="2400" b="1" dirty="0" smtClean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Законодательство </a:t>
            </a:r>
            <a:r>
              <a:rPr lang="ru-RU" sz="2400" b="1" dirty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в области энергосбережения и </a:t>
            </a:r>
            <a:r>
              <a:rPr lang="ru-RU" sz="2400" b="1" dirty="0" smtClean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повышения </a:t>
            </a:r>
            <a:r>
              <a:rPr lang="ru-RU" sz="2400" b="1" dirty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энергоэффективности</a:t>
            </a:r>
            <a:r>
              <a:rPr lang="ru-RU" sz="2400" b="1" dirty="0" smtClean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;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sz="2400" b="1" dirty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Причины нерационального потребления электроэнергии;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sz="2400" b="1" dirty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Управление энергетическими затратами;</a:t>
            </a:r>
            <a:endParaRPr lang="ru-RU" sz="2400" b="1" dirty="0" smtClean="0">
              <a:solidFill>
                <a:srgbClr val="2F559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ru-RU" sz="2400" b="1" dirty="0" smtClean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Показатели эффективности использования топливно-энергетических ресурсов;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sz="2400" b="1" dirty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Оценка эффективности энергосбережения;</a:t>
            </a:r>
            <a:endParaRPr lang="ru-RU" sz="2400" b="1" dirty="0" smtClean="0">
              <a:solidFill>
                <a:srgbClr val="2F559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ru-RU" sz="2400" b="1" dirty="0" smtClean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Контрольные вопросы.</a:t>
            </a:r>
            <a:endParaRPr lang="ru-RU" sz="1600" b="1" dirty="0">
              <a:solidFill>
                <a:srgbClr val="2F559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335265" y="6414016"/>
            <a:ext cx="504568" cy="365125"/>
          </a:xfrm>
        </p:spPr>
        <p:txBody>
          <a:bodyPr/>
          <a:lstStyle/>
          <a:p>
            <a:fld id="{D2EA82CD-B67C-4103-AA33-40713CF7E9BC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6936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satbayev.university/files/img/university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91" y="56781"/>
            <a:ext cx="1047149" cy="42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228172" y="6356350"/>
            <a:ext cx="963827" cy="365125"/>
          </a:xfrm>
        </p:spPr>
        <p:txBody>
          <a:bodyPr/>
          <a:lstStyle/>
          <a:p>
            <a:pPr algn="ctr"/>
            <a:fld id="{D2EA82CD-B67C-4103-AA33-40713CF7E9BC}" type="slidenum">
              <a:rPr lang="ru-RU" smtClean="0"/>
              <a:pPr algn="ctr"/>
              <a:t>3</a:t>
            </a:fld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970496" y="108787"/>
            <a:ext cx="62510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1</a:t>
            </a:r>
            <a:r>
              <a:rPr lang="ru-RU" b="1" dirty="0" smtClean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. </a:t>
            </a:r>
            <a:r>
              <a:rPr lang="ru-RU" b="1" dirty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Законодательство в области энергосбережения и </a:t>
            </a:r>
            <a:endParaRPr lang="ru-RU" b="1" dirty="0" smtClean="0">
              <a:solidFill>
                <a:srgbClr val="2F559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algn="ctr"/>
            <a:r>
              <a:rPr lang="ru-RU" b="1" dirty="0" smtClean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повышения </a:t>
            </a:r>
            <a:r>
              <a:rPr lang="ru-RU" b="1" dirty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энергоэффективности</a:t>
            </a:r>
            <a:endParaRPr lang="ru-RU" dirty="0">
              <a:solidFill>
                <a:srgbClr val="2F5597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8280" y="785896"/>
            <a:ext cx="1184601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en-US" sz="1400" dirty="0">
                <a:solidFill>
                  <a:srgbClr val="2F5597"/>
                </a:solidFill>
              </a:rPr>
              <a:t> </a:t>
            </a:r>
            <a:r>
              <a:rPr lang="en-US" sz="1400" dirty="0" smtClean="0">
                <a:solidFill>
                  <a:srgbClr val="2F5597"/>
                </a:solidFill>
              </a:rPr>
              <a:t>        </a:t>
            </a:r>
            <a:r>
              <a:rPr lang="ru-RU" sz="1400" dirty="0">
                <a:solidFill>
                  <a:srgbClr val="2F5597"/>
                </a:solidFill>
              </a:rPr>
              <a:t>Закон Республики Казахстан от 13 января 2012 года № 541-IV.  «Об энергосбережении и повышении энергоэффективности» регулирует общественные отношения и определяет правовые, экономические и организационные основы деятельности физических и юридических лиц в области энергосбережения и повышения энергоэффективности.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72993" y="1555338"/>
            <a:ext cx="11846011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sz="1400" dirty="0">
                <a:solidFill>
                  <a:srgbClr val="2F5597"/>
                </a:solidFill>
              </a:rPr>
              <a:t>       </a:t>
            </a:r>
            <a:r>
              <a:rPr lang="ru-RU" sz="1400" b="1" dirty="0">
                <a:solidFill>
                  <a:srgbClr val="2F5597"/>
                </a:solidFill>
              </a:rPr>
              <a:t>Статья 3. </a:t>
            </a:r>
            <a:r>
              <a:rPr lang="ru-RU" sz="1400" dirty="0">
                <a:solidFill>
                  <a:srgbClr val="2F5597"/>
                </a:solidFill>
              </a:rPr>
              <a:t>Основными направлениями государственного регулирования в области энергосбережения и повышения энергоэффективности являются:</a:t>
            </a:r>
          </a:p>
          <a:p>
            <a:pPr algn="just" fontAlgn="base"/>
            <a:r>
              <a:rPr lang="ru-RU" sz="1400" dirty="0">
                <a:solidFill>
                  <a:srgbClr val="2F5597"/>
                </a:solidFill>
              </a:rPr>
              <a:t>1) осуществление технического регулирования в области энергосбережения и повышения энергоэффективности;</a:t>
            </a:r>
          </a:p>
          <a:p>
            <a:pPr algn="just" fontAlgn="base"/>
            <a:r>
              <a:rPr lang="ru-RU" sz="1400" dirty="0">
                <a:solidFill>
                  <a:srgbClr val="2F5597"/>
                </a:solidFill>
              </a:rPr>
              <a:t>2) осуществление сбалансированной тарифной политики и ценообразования в области производства и потребления энергетических ресурсов;</a:t>
            </a:r>
          </a:p>
          <a:p>
            <a:pPr algn="just" fontAlgn="base"/>
            <a:r>
              <a:rPr lang="ru-RU" sz="1400" dirty="0">
                <a:solidFill>
                  <a:srgbClr val="2F5597"/>
                </a:solidFill>
              </a:rPr>
              <a:t>3) стимулирование энергосбережения и повышения энергоэффективности, включая использование энергосберегающих оборудований и материалов;</a:t>
            </a:r>
          </a:p>
          <a:p>
            <a:pPr algn="just" fontAlgn="base"/>
            <a:r>
              <a:rPr lang="ru-RU" sz="1400" dirty="0">
                <a:solidFill>
                  <a:srgbClr val="2F5597"/>
                </a:solidFill>
              </a:rPr>
              <a:t>4) осуществление государственного контроля за эффективным использованием энергетических ресурсов;</a:t>
            </a:r>
          </a:p>
          <a:p>
            <a:pPr algn="just" fontAlgn="base"/>
            <a:r>
              <a:rPr lang="ru-RU" sz="1400" dirty="0">
                <a:solidFill>
                  <a:srgbClr val="2F5597"/>
                </a:solidFill>
              </a:rPr>
              <a:t>5) пропаганда экономических, экологических и социальных преимуществ эффективного использования энергетических ресурсов, повышение общественного образовательного уровня в этой области;</a:t>
            </a:r>
          </a:p>
          <a:p>
            <a:pPr algn="just" fontAlgn="base"/>
            <a:r>
              <a:rPr lang="ru-RU" sz="1400" dirty="0">
                <a:solidFill>
                  <a:srgbClr val="2F5597"/>
                </a:solidFill>
              </a:rPr>
              <a:t>6) обеспечение соблюдения законодательства Республики Казахстан об энергосбережении и повышении энергоэффективности</a:t>
            </a:r>
            <a:r>
              <a:rPr lang="ru-RU" sz="1400" dirty="0" smtClean="0">
                <a:solidFill>
                  <a:srgbClr val="2F5597"/>
                </a:solidFill>
              </a:rPr>
              <a:t>.</a:t>
            </a:r>
          </a:p>
          <a:p>
            <a:pPr algn="just" fontAlgn="base"/>
            <a:endParaRPr lang="ru-RU" sz="1400" dirty="0">
              <a:solidFill>
                <a:srgbClr val="2F5597"/>
              </a:solidFill>
            </a:endParaRPr>
          </a:p>
          <a:p>
            <a:pPr fontAlgn="base"/>
            <a:r>
              <a:rPr lang="ru-RU" sz="1400" b="1" dirty="0" smtClean="0">
                <a:solidFill>
                  <a:srgbClr val="2F5597"/>
                </a:solidFill>
              </a:rPr>
              <a:t>         Статья </a:t>
            </a:r>
            <a:r>
              <a:rPr lang="ru-RU" sz="1400" b="1" dirty="0">
                <a:solidFill>
                  <a:srgbClr val="2F5597"/>
                </a:solidFill>
              </a:rPr>
              <a:t>17. </a:t>
            </a:r>
            <a:r>
              <a:rPr lang="ru-RU" sz="1400" dirty="0" smtClean="0">
                <a:solidFill>
                  <a:srgbClr val="2F5597"/>
                </a:solidFill>
              </a:rPr>
              <a:t>Государственная </a:t>
            </a:r>
            <a:r>
              <a:rPr lang="ru-RU" sz="1400" dirty="0">
                <a:solidFill>
                  <a:srgbClr val="2F5597"/>
                </a:solidFill>
              </a:rPr>
              <a:t>поддержка в области энергосбережения и повышения энергоэффективности осуществляется по следующим направлениям:</a:t>
            </a:r>
          </a:p>
          <a:p>
            <a:pPr fontAlgn="base"/>
            <a:r>
              <a:rPr lang="ru-RU" sz="1400" dirty="0">
                <a:solidFill>
                  <a:srgbClr val="2F5597"/>
                </a:solidFill>
              </a:rPr>
              <a:t>1) стимулирование использования энергосберегающего оборудования;</a:t>
            </a:r>
          </a:p>
          <a:p>
            <a:pPr fontAlgn="base"/>
            <a:r>
              <a:rPr lang="ru-RU" sz="1400" dirty="0">
                <a:solidFill>
                  <a:srgbClr val="2F5597"/>
                </a:solidFill>
              </a:rPr>
              <a:t>2) содействие в осуществлении образовательной деятельности и информационной поддержки мероприятий в области энергосбережения и повышения энергоэффективности;</a:t>
            </a:r>
          </a:p>
          <a:p>
            <a:pPr fontAlgn="base"/>
            <a:r>
              <a:rPr lang="ru-RU" sz="1400" dirty="0">
                <a:solidFill>
                  <a:srgbClr val="2F5597"/>
                </a:solidFill>
              </a:rPr>
              <a:t>3) реализация комплексного плана повышения энергоэффективности;</a:t>
            </a:r>
          </a:p>
          <a:p>
            <a:pPr fontAlgn="base"/>
            <a:r>
              <a:rPr lang="ru-RU" sz="1400" dirty="0">
                <a:solidFill>
                  <a:srgbClr val="2F5597"/>
                </a:solidFill>
              </a:rPr>
              <a:t>4) проведение научно-исследовательских работ в области энергосбережения и повышения энергоэффективности, в том числе финансирование разработки и развития методической и нормативной правовой базы в области энергосбережения и повышения энергоэффективности;</a:t>
            </a:r>
          </a:p>
          <a:p>
            <a:pPr fontAlgn="base"/>
            <a:r>
              <a:rPr lang="ru-RU" sz="1400" dirty="0">
                <a:solidFill>
                  <a:srgbClr val="2F5597"/>
                </a:solidFill>
              </a:rPr>
              <a:t>5) утилизация ртутьсодержащих энергосберегающих ламп, бывших в употреблении у населения;</a:t>
            </a:r>
          </a:p>
          <a:p>
            <a:pPr fontAlgn="base"/>
            <a:r>
              <a:rPr lang="ru-RU" sz="1400" dirty="0" smtClean="0">
                <a:solidFill>
                  <a:srgbClr val="2F5597"/>
                </a:solidFill>
              </a:rPr>
              <a:t>6</a:t>
            </a:r>
            <a:r>
              <a:rPr lang="ru-RU" sz="1400" dirty="0">
                <a:solidFill>
                  <a:srgbClr val="2F5597"/>
                </a:solidFill>
              </a:rPr>
              <a:t>) создание учебных центров;</a:t>
            </a:r>
          </a:p>
          <a:p>
            <a:pPr fontAlgn="base"/>
            <a:r>
              <a:rPr lang="ru-RU" sz="1400" dirty="0">
                <a:solidFill>
                  <a:srgbClr val="2F5597"/>
                </a:solidFill>
              </a:rPr>
              <a:t>7) оказание помощи собственникам жилых домов (жилых зданий), жилых помещений (квартир) на оплату мероприятий, направленных на обеспечение энергосбережения и повышение энергоэффективности в соответствии с </a:t>
            </a:r>
            <a:r>
              <a:rPr lang="ru-RU" sz="1400" dirty="0">
                <a:solidFill>
                  <a:srgbClr val="2F5597"/>
                </a:solidFill>
                <a:hlinkClick r:id="rId3" tooltip="Закон Республики Казахстан от 16 апреля 1997 года № 94-I «О жилищных отношениях» (с изменениями и дополнениями по состоянию на 01.07.2023 г.)"/>
              </a:rPr>
              <a:t>законодательством</a:t>
            </a:r>
            <a:r>
              <a:rPr lang="ru-RU" sz="1400" dirty="0">
                <a:solidFill>
                  <a:srgbClr val="2F5597"/>
                </a:solidFill>
              </a:rPr>
              <a:t> Республики Казахстан о жилищных отношениях;</a:t>
            </a:r>
          </a:p>
          <a:p>
            <a:pPr fontAlgn="base"/>
            <a:r>
              <a:rPr lang="ru-RU" sz="1400" dirty="0" smtClean="0">
                <a:solidFill>
                  <a:srgbClr val="2F5597"/>
                </a:solidFill>
              </a:rPr>
              <a:t>8</a:t>
            </a:r>
            <a:r>
              <a:rPr lang="ru-RU" sz="1400" dirty="0">
                <a:solidFill>
                  <a:srgbClr val="2F5597"/>
                </a:solidFill>
              </a:rPr>
              <a:t>) содействие в реализации проектов в рамках </a:t>
            </a:r>
            <a:r>
              <a:rPr lang="ru-RU" sz="1400" dirty="0" err="1">
                <a:solidFill>
                  <a:srgbClr val="2F5597"/>
                </a:solidFill>
              </a:rPr>
              <a:t>энергосервисных</a:t>
            </a:r>
            <a:r>
              <a:rPr lang="ru-RU" sz="1400" dirty="0">
                <a:solidFill>
                  <a:srgbClr val="2F5597"/>
                </a:solidFill>
              </a:rPr>
              <a:t> договоров;</a:t>
            </a:r>
          </a:p>
          <a:p>
            <a:pPr fontAlgn="base"/>
            <a:r>
              <a:rPr lang="ru-RU" sz="1400" dirty="0" smtClean="0">
                <a:solidFill>
                  <a:srgbClr val="2F5597"/>
                </a:solidFill>
              </a:rPr>
              <a:t>9</a:t>
            </a:r>
            <a:r>
              <a:rPr lang="ru-RU" sz="1400" dirty="0">
                <a:solidFill>
                  <a:srgbClr val="2F5597"/>
                </a:solidFill>
              </a:rPr>
              <a:t>) содействие в реализации проектов в рамках карты энергоэффективности</a:t>
            </a:r>
            <a:r>
              <a:rPr lang="ru-RU" sz="1400" dirty="0" smtClean="0">
                <a:solidFill>
                  <a:srgbClr val="2F5597"/>
                </a:solidFill>
              </a:rPr>
              <a:t>.</a:t>
            </a:r>
            <a:endParaRPr lang="ru-RU" sz="1400" dirty="0">
              <a:solidFill>
                <a:srgbClr val="2F559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8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satbayev.university/files/img/university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91" y="56781"/>
            <a:ext cx="1047149" cy="42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228172" y="6356350"/>
            <a:ext cx="963827" cy="365125"/>
          </a:xfrm>
        </p:spPr>
        <p:txBody>
          <a:bodyPr/>
          <a:lstStyle/>
          <a:p>
            <a:pPr algn="ctr"/>
            <a:fld id="{D2EA82CD-B67C-4103-AA33-40713CF7E9BC}" type="slidenum">
              <a:rPr lang="ru-RU" smtClean="0"/>
              <a:pPr algn="ctr"/>
              <a:t>4</a:t>
            </a:fld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579813" y="108787"/>
            <a:ext cx="70323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2. </a:t>
            </a:r>
            <a:r>
              <a:rPr lang="ru-RU" b="1" dirty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Причины нерационального потребления электроэнергии</a:t>
            </a:r>
            <a:endParaRPr lang="ru-RU" dirty="0">
              <a:solidFill>
                <a:srgbClr val="2F5597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6191" y="738702"/>
            <a:ext cx="11764577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rgbClr val="2F5597"/>
                </a:solidFill>
              </a:rPr>
              <a:t>1</a:t>
            </a:r>
            <a:r>
              <a:rPr lang="ru-RU" sz="1400" dirty="0">
                <a:solidFill>
                  <a:srgbClr val="2F5597"/>
                </a:solidFill>
              </a:rPr>
              <a:t>.  Неполная  загрузка  оборудования.  Завышенная  мощность </a:t>
            </a:r>
            <a:r>
              <a:rPr lang="ru-RU" sz="1400" dirty="0" smtClean="0">
                <a:solidFill>
                  <a:srgbClr val="2F5597"/>
                </a:solidFill>
              </a:rPr>
              <a:t>электродвигателей</a:t>
            </a:r>
            <a:r>
              <a:rPr lang="ru-RU" sz="1400" dirty="0">
                <a:solidFill>
                  <a:srgbClr val="2F5597"/>
                </a:solidFill>
              </a:rPr>
              <a:t>. </a:t>
            </a:r>
          </a:p>
          <a:p>
            <a:pPr algn="just"/>
            <a:r>
              <a:rPr lang="ru-RU" sz="1400" dirty="0">
                <a:solidFill>
                  <a:srgbClr val="2F5597"/>
                </a:solidFill>
              </a:rPr>
              <a:t>2. Применение в холодильных установках винтовых компрессоров, </a:t>
            </a:r>
            <a:r>
              <a:rPr lang="ru-RU" sz="1400" dirty="0" smtClean="0">
                <a:solidFill>
                  <a:srgbClr val="2F5597"/>
                </a:solidFill>
              </a:rPr>
              <a:t>удельный </a:t>
            </a:r>
            <a:r>
              <a:rPr lang="ru-RU" sz="1400" dirty="0">
                <a:solidFill>
                  <a:srgbClr val="2F5597"/>
                </a:solidFill>
              </a:rPr>
              <a:t>расход которых на выработку холода в  три раза  выше, чем  у </a:t>
            </a:r>
            <a:r>
              <a:rPr lang="ru-RU" sz="1400" dirty="0" smtClean="0">
                <a:solidFill>
                  <a:srgbClr val="2F5597"/>
                </a:solidFill>
              </a:rPr>
              <a:t>поршневых  </a:t>
            </a:r>
            <a:r>
              <a:rPr lang="ru-RU" sz="1400" dirty="0">
                <a:solidFill>
                  <a:srgbClr val="2F5597"/>
                </a:solidFill>
              </a:rPr>
              <a:t>компрессоров.  Неудовлетворительное  состояние  изоляции </a:t>
            </a:r>
            <a:r>
              <a:rPr lang="ru-RU" sz="1400" dirty="0" smtClean="0">
                <a:solidFill>
                  <a:srgbClr val="2F5597"/>
                </a:solidFill>
              </a:rPr>
              <a:t>холодильных </a:t>
            </a:r>
            <a:r>
              <a:rPr lang="ru-RU" sz="1400" dirty="0">
                <a:solidFill>
                  <a:srgbClr val="2F5597"/>
                </a:solidFill>
              </a:rPr>
              <a:t>камер. </a:t>
            </a:r>
          </a:p>
          <a:p>
            <a:pPr algn="just"/>
            <a:r>
              <a:rPr lang="ru-RU" sz="1400" dirty="0">
                <a:solidFill>
                  <a:srgbClr val="2F5597"/>
                </a:solidFill>
              </a:rPr>
              <a:t>3. Значительные резервы экономии электроэнергии при производстве </a:t>
            </a:r>
            <a:r>
              <a:rPr lang="ru-RU" sz="1400" dirty="0" smtClean="0">
                <a:solidFill>
                  <a:srgbClr val="2F5597"/>
                </a:solidFill>
              </a:rPr>
              <a:t>и </a:t>
            </a:r>
            <a:r>
              <a:rPr lang="ru-RU" sz="1400" dirty="0">
                <a:solidFill>
                  <a:srgbClr val="2F5597"/>
                </a:solidFill>
              </a:rPr>
              <a:t>использовании сжатого воздуха: редуцирование части сжатого </a:t>
            </a:r>
            <a:r>
              <a:rPr lang="ru-RU" sz="1400" dirty="0" smtClean="0">
                <a:solidFill>
                  <a:srgbClr val="2F5597"/>
                </a:solidFill>
              </a:rPr>
              <a:t>воздуха арматурой  </a:t>
            </a:r>
            <a:r>
              <a:rPr lang="ru-RU" sz="1400" dirty="0">
                <a:solidFill>
                  <a:srgbClr val="2F5597"/>
                </a:solidFill>
              </a:rPr>
              <a:t>из-за  снабжения  потребителей  воздуха  с  различными </a:t>
            </a:r>
            <a:r>
              <a:rPr lang="ru-RU" sz="1400" dirty="0" smtClean="0">
                <a:solidFill>
                  <a:srgbClr val="2F5597"/>
                </a:solidFill>
              </a:rPr>
              <a:t>параметрами  </a:t>
            </a:r>
            <a:r>
              <a:rPr lang="ru-RU" sz="1400" dirty="0">
                <a:solidFill>
                  <a:srgbClr val="2F5597"/>
                </a:solidFill>
              </a:rPr>
              <a:t>из  одной  распределительной  сети,  значительные  утечки </a:t>
            </a:r>
            <a:r>
              <a:rPr lang="ru-RU" sz="1400" dirty="0" smtClean="0">
                <a:solidFill>
                  <a:srgbClr val="2F5597"/>
                </a:solidFill>
              </a:rPr>
              <a:t>воздуха </a:t>
            </a:r>
            <a:r>
              <a:rPr lang="ru-RU" sz="1400" dirty="0">
                <a:solidFill>
                  <a:srgbClr val="2F5597"/>
                </a:solidFill>
              </a:rPr>
              <a:t>из-за нарушения герметичности сетей, соединительной и запорной </a:t>
            </a:r>
            <a:r>
              <a:rPr lang="ru-RU" sz="1400" dirty="0" smtClean="0">
                <a:solidFill>
                  <a:srgbClr val="2F5597"/>
                </a:solidFill>
              </a:rPr>
              <a:t>арматуры</a:t>
            </a:r>
            <a:r>
              <a:rPr lang="ru-RU" sz="1400" dirty="0">
                <a:solidFill>
                  <a:srgbClr val="2F5597"/>
                </a:solidFill>
              </a:rPr>
              <a:t>,  отсутствие  учета  выработки  и  потребления  сжатого  воздуха. </a:t>
            </a:r>
            <a:r>
              <a:rPr lang="ru-RU" sz="1400" dirty="0" smtClean="0">
                <a:solidFill>
                  <a:srgbClr val="2F5597"/>
                </a:solidFill>
              </a:rPr>
              <a:t>Использование </a:t>
            </a:r>
            <a:r>
              <a:rPr lang="ru-RU" sz="1400" dirty="0">
                <a:solidFill>
                  <a:srgbClr val="2F5597"/>
                </a:solidFill>
              </a:rPr>
              <a:t>компрессоров устаревшей конструкции, отсутствие систем </a:t>
            </a:r>
            <a:r>
              <a:rPr lang="ru-RU" sz="1400" dirty="0" smtClean="0">
                <a:solidFill>
                  <a:srgbClr val="2F5597"/>
                </a:solidFill>
              </a:rPr>
              <a:t>осушки </a:t>
            </a:r>
            <a:r>
              <a:rPr lang="ru-RU" sz="1400" dirty="0">
                <a:solidFill>
                  <a:srgbClr val="2F5597"/>
                </a:solidFill>
              </a:rPr>
              <a:t>сжато­го воздуха. </a:t>
            </a:r>
          </a:p>
          <a:p>
            <a:pPr algn="just"/>
            <a:r>
              <a:rPr lang="ru-RU" sz="1400" dirty="0">
                <a:solidFill>
                  <a:srgbClr val="2F5597"/>
                </a:solidFill>
              </a:rPr>
              <a:t>4. Необходимость замены </a:t>
            </a:r>
            <a:r>
              <a:rPr lang="ru-RU" sz="1400" dirty="0" err="1">
                <a:solidFill>
                  <a:srgbClr val="2F5597"/>
                </a:solidFill>
              </a:rPr>
              <a:t>пневмоинструмента</a:t>
            </a:r>
            <a:r>
              <a:rPr lang="ru-RU" sz="1400" dirty="0">
                <a:solidFill>
                  <a:srgbClr val="2F5597"/>
                </a:solidFill>
              </a:rPr>
              <a:t> электрическим. </a:t>
            </a:r>
          </a:p>
          <a:p>
            <a:pPr algn="just"/>
            <a:r>
              <a:rPr lang="ru-RU" sz="1400" dirty="0">
                <a:solidFill>
                  <a:srgbClr val="2F5597"/>
                </a:solidFill>
              </a:rPr>
              <a:t>5. Нерациональное использование электроосвещения в светлое время </a:t>
            </a:r>
            <a:r>
              <a:rPr lang="ru-RU" sz="1400" dirty="0" smtClean="0">
                <a:solidFill>
                  <a:srgbClr val="2F5597"/>
                </a:solidFill>
              </a:rPr>
              <a:t>суток  </a:t>
            </a:r>
            <a:r>
              <a:rPr lang="ru-RU" sz="1400" dirty="0">
                <a:solidFill>
                  <a:srgbClr val="2F5597"/>
                </a:solidFill>
              </a:rPr>
              <a:t>из-за  загрязнения  световых  проемов,  отсутствие  группового </a:t>
            </a:r>
            <a:r>
              <a:rPr lang="ru-RU" sz="1400" dirty="0" smtClean="0">
                <a:solidFill>
                  <a:srgbClr val="2F5597"/>
                </a:solidFill>
              </a:rPr>
              <a:t>управ­ления  </a:t>
            </a:r>
            <a:r>
              <a:rPr lang="ru-RU" sz="1400" dirty="0">
                <a:solidFill>
                  <a:srgbClr val="2F5597"/>
                </a:solidFill>
              </a:rPr>
              <a:t>светильниками,  применение  светильников  устаревших </a:t>
            </a:r>
            <a:r>
              <a:rPr lang="ru-RU" sz="1400" dirty="0" smtClean="0">
                <a:solidFill>
                  <a:srgbClr val="2F5597"/>
                </a:solidFill>
              </a:rPr>
              <a:t>конструкций</a:t>
            </a:r>
            <a:r>
              <a:rPr lang="ru-RU" sz="1400" dirty="0">
                <a:solidFill>
                  <a:srgbClr val="2F5597"/>
                </a:solidFill>
              </a:rPr>
              <a:t>. </a:t>
            </a:r>
          </a:p>
          <a:p>
            <a:pPr algn="just"/>
            <a:r>
              <a:rPr lang="ru-RU" sz="1400" dirty="0">
                <a:solidFill>
                  <a:srgbClr val="2F5597"/>
                </a:solidFill>
              </a:rPr>
              <a:t>6.  Завышенные удельные  расходы электроэнергии по выработке и </a:t>
            </a:r>
            <a:r>
              <a:rPr lang="ru-RU" sz="1400" dirty="0" smtClean="0">
                <a:solidFill>
                  <a:srgbClr val="2F5597"/>
                </a:solidFill>
              </a:rPr>
              <a:t>отпуску  </a:t>
            </a:r>
            <a:r>
              <a:rPr lang="ru-RU" sz="1400" dirty="0">
                <a:solidFill>
                  <a:srgbClr val="2F5597"/>
                </a:solidFill>
              </a:rPr>
              <a:t>тепла,  так  как  установленное  ранее  электрооборудование </a:t>
            </a:r>
            <a:r>
              <a:rPr lang="ru-RU" sz="1400" dirty="0" smtClean="0">
                <a:solidFill>
                  <a:srgbClr val="2F5597"/>
                </a:solidFill>
              </a:rPr>
              <a:t>(</a:t>
            </a:r>
            <a:r>
              <a:rPr lang="ru-RU" sz="1400" dirty="0">
                <a:solidFill>
                  <a:srgbClr val="2F5597"/>
                </a:solidFill>
              </a:rPr>
              <a:t>питательные и сетевые насосы, дымососы и вентиляторы) рассчитано на </a:t>
            </a:r>
            <a:r>
              <a:rPr lang="ru-RU" sz="1400" dirty="0" smtClean="0">
                <a:solidFill>
                  <a:srgbClr val="2F5597"/>
                </a:solidFill>
              </a:rPr>
              <a:t>номинальные  </a:t>
            </a:r>
            <a:r>
              <a:rPr lang="ru-RU" sz="1400" dirty="0">
                <a:solidFill>
                  <a:srgbClr val="2F5597"/>
                </a:solidFill>
              </a:rPr>
              <a:t>нагрузки,  которые  имели  место  при  стабильной  работе </a:t>
            </a:r>
            <a:r>
              <a:rPr lang="ru-RU" sz="1400" dirty="0" smtClean="0">
                <a:solidFill>
                  <a:srgbClr val="2F5597"/>
                </a:solidFill>
              </a:rPr>
              <a:t>производства</a:t>
            </a:r>
            <a:r>
              <a:rPr lang="ru-RU" sz="1400" dirty="0">
                <a:solidFill>
                  <a:srgbClr val="2F5597"/>
                </a:solidFill>
              </a:rPr>
              <a:t>, когда не возникала потребность в системах автоматического </a:t>
            </a:r>
            <a:r>
              <a:rPr lang="ru-RU" sz="1400" dirty="0" smtClean="0">
                <a:solidFill>
                  <a:srgbClr val="2F5597"/>
                </a:solidFill>
              </a:rPr>
              <a:t>регулирования  </a:t>
            </a:r>
            <a:r>
              <a:rPr lang="ru-RU" sz="1400" dirty="0">
                <a:solidFill>
                  <a:srgbClr val="2F5597"/>
                </a:solidFill>
              </a:rPr>
              <a:t>привода.  На  настоящий  момент  решение  вопросов </a:t>
            </a:r>
            <a:r>
              <a:rPr lang="ru-RU" sz="1400" dirty="0" smtClean="0">
                <a:solidFill>
                  <a:srgbClr val="2F5597"/>
                </a:solidFill>
              </a:rPr>
              <a:t>оперативной  </a:t>
            </a:r>
            <a:r>
              <a:rPr lang="ru-RU" sz="1400" dirty="0">
                <a:solidFill>
                  <a:srgbClr val="2F5597"/>
                </a:solidFill>
              </a:rPr>
              <a:t>адаптации  к  колебаниям  производственной  загрузки </a:t>
            </a:r>
            <a:r>
              <a:rPr lang="ru-RU" sz="1400" dirty="0" smtClean="0">
                <a:solidFill>
                  <a:srgbClr val="2F5597"/>
                </a:solidFill>
              </a:rPr>
              <a:t>предприятий </a:t>
            </a:r>
            <a:r>
              <a:rPr lang="ru-RU" sz="1400" dirty="0">
                <a:solidFill>
                  <a:srgbClr val="2F5597"/>
                </a:solidFill>
              </a:rPr>
              <a:t>весьма актуально. </a:t>
            </a:r>
          </a:p>
          <a:p>
            <a:pPr algn="just"/>
            <a:r>
              <a:rPr lang="ru-RU" sz="1400" dirty="0" smtClean="0">
                <a:solidFill>
                  <a:srgbClr val="2F5597"/>
                </a:solidFill>
              </a:rPr>
              <a:t>7.  Повышенные  </a:t>
            </a:r>
            <a:r>
              <a:rPr lang="ru-RU" sz="1400" dirty="0">
                <a:solidFill>
                  <a:srgbClr val="2F5597"/>
                </a:solidFill>
              </a:rPr>
              <a:t>расходы  электроэнергии  на  вентиляционные </a:t>
            </a:r>
            <a:r>
              <a:rPr lang="ru-RU" sz="1400" dirty="0" smtClean="0">
                <a:solidFill>
                  <a:srgbClr val="2F5597"/>
                </a:solidFill>
              </a:rPr>
              <a:t>установки  </a:t>
            </a:r>
            <a:r>
              <a:rPr lang="ru-RU" sz="1400" dirty="0">
                <a:solidFill>
                  <a:srgbClr val="2F5597"/>
                </a:solidFill>
              </a:rPr>
              <a:t>из-за  несвоевременного  их  отключения  в  момент  останова </a:t>
            </a:r>
            <a:r>
              <a:rPr lang="ru-RU" sz="1400" dirty="0" smtClean="0">
                <a:solidFill>
                  <a:srgbClr val="2F5597"/>
                </a:solidFill>
              </a:rPr>
              <a:t>производственных  </a:t>
            </a:r>
            <a:r>
              <a:rPr lang="ru-RU" sz="1400" dirty="0">
                <a:solidFill>
                  <a:srgbClr val="2F5597"/>
                </a:solidFill>
              </a:rPr>
              <a:t>агрегатов,  несвоевременного  перекрытия  шиберов  на </a:t>
            </a:r>
            <a:r>
              <a:rPr lang="ru-RU" sz="1400" dirty="0" smtClean="0">
                <a:solidFill>
                  <a:srgbClr val="2F5597"/>
                </a:solidFill>
              </a:rPr>
              <a:t>отсосах  </a:t>
            </a:r>
            <a:r>
              <a:rPr lang="ru-RU" sz="1400" dirty="0">
                <a:solidFill>
                  <a:srgbClr val="2F5597"/>
                </a:solidFill>
              </a:rPr>
              <a:t>загрязненного  воздуха  при  отключении  отдельных  агрегатов, </a:t>
            </a:r>
            <a:r>
              <a:rPr lang="ru-RU" sz="1400" dirty="0" smtClean="0">
                <a:solidFill>
                  <a:srgbClr val="2F5597"/>
                </a:solidFill>
              </a:rPr>
              <a:t>неудовлетвори­тельного  </a:t>
            </a:r>
            <a:r>
              <a:rPr lang="ru-RU" sz="1400" dirty="0">
                <a:solidFill>
                  <a:srgbClr val="2F5597"/>
                </a:solidFill>
              </a:rPr>
              <a:t>технического  состояния  самих  вентиляторов  и </a:t>
            </a:r>
            <a:r>
              <a:rPr lang="ru-RU" sz="1400" dirty="0" smtClean="0">
                <a:solidFill>
                  <a:srgbClr val="2F5597"/>
                </a:solidFill>
              </a:rPr>
              <a:t>вытяжной  </a:t>
            </a:r>
            <a:r>
              <a:rPr lang="ru-RU" sz="1400" dirty="0">
                <a:solidFill>
                  <a:srgbClr val="2F5597"/>
                </a:solidFill>
              </a:rPr>
              <a:t>сети,  находящейся  под  вакуумом,  нарушения  работы  систем </a:t>
            </a:r>
            <a:r>
              <a:rPr lang="ru-RU" sz="1400" dirty="0" smtClean="0">
                <a:solidFill>
                  <a:srgbClr val="2F5597"/>
                </a:solidFill>
              </a:rPr>
              <a:t>автоматического  </a:t>
            </a:r>
            <a:r>
              <a:rPr lang="ru-RU" sz="1400" dirty="0">
                <a:solidFill>
                  <a:srgbClr val="2F5597"/>
                </a:solidFill>
              </a:rPr>
              <a:t>отключения  вентиляторов  тепловых  завес, </a:t>
            </a:r>
            <a:r>
              <a:rPr lang="ru-RU" sz="1400" dirty="0" smtClean="0">
                <a:solidFill>
                  <a:srgbClr val="2F5597"/>
                </a:solidFill>
              </a:rPr>
              <a:t>установленных </a:t>
            </a:r>
            <a:r>
              <a:rPr lang="ru-RU" sz="1400" dirty="0">
                <a:solidFill>
                  <a:srgbClr val="2F5597"/>
                </a:solidFill>
              </a:rPr>
              <a:t>на воротах про­изводственных корпусов</a:t>
            </a:r>
            <a:r>
              <a:rPr lang="ru-RU" sz="1400" dirty="0" smtClean="0">
                <a:solidFill>
                  <a:srgbClr val="2F5597"/>
                </a:solidFill>
              </a:rPr>
              <a:t>.</a:t>
            </a:r>
          </a:p>
          <a:p>
            <a:pPr algn="just"/>
            <a:r>
              <a:rPr lang="ru-RU" sz="1400" dirty="0" smtClean="0">
                <a:solidFill>
                  <a:srgbClr val="2F5597"/>
                </a:solidFill>
              </a:rPr>
              <a:t>8.  Повышенные  </a:t>
            </a:r>
            <a:r>
              <a:rPr lang="ru-RU" sz="1400" dirty="0">
                <a:solidFill>
                  <a:srgbClr val="2F5597"/>
                </a:solidFill>
              </a:rPr>
              <a:t>потери  в  электрических  сетях  из-за </a:t>
            </a:r>
            <a:r>
              <a:rPr lang="ru-RU" sz="1400" dirty="0" smtClean="0">
                <a:solidFill>
                  <a:srgbClr val="2F5597"/>
                </a:solidFill>
              </a:rPr>
              <a:t>неудовлетворительного  </a:t>
            </a:r>
            <a:r>
              <a:rPr lang="ru-RU" sz="1400" dirty="0">
                <a:solidFill>
                  <a:srgbClr val="2F5597"/>
                </a:solidFill>
              </a:rPr>
              <a:t>состояния  компенсирующих  устройств, </a:t>
            </a:r>
            <a:r>
              <a:rPr lang="ru-RU" sz="1400" dirty="0" smtClean="0">
                <a:solidFill>
                  <a:srgbClr val="2F5597"/>
                </a:solidFill>
              </a:rPr>
              <a:t>несоблюдение </a:t>
            </a:r>
            <a:r>
              <a:rPr lang="ru-RU" sz="1400" dirty="0">
                <a:solidFill>
                  <a:srgbClr val="2F5597"/>
                </a:solidFill>
              </a:rPr>
              <a:t>оптимального режима их работы. </a:t>
            </a:r>
            <a:endParaRPr lang="ru-RU" sz="1400" dirty="0" smtClean="0">
              <a:solidFill>
                <a:srgbClr val="2F5597"/>
              </a:solidFill>
            </a:endParaRPr>
          </a:p>
          <a:p>
            <a:pPr algn="just"/>
            <a:r>
              <a:rPr lang="ru-RU" sz="1400" dirty="0" smtClean="0">
                <a:solidFill>
                  <a:srgbClr val="2F5597"/>
                </a:solidFill>
              </a:rPr>
              <a:t>9</a:t>
            </a:r>
            <a:r>
              <a:rPr lang="ru-RU" sz="1400" dirty="0">
                <a:solidFill>
                  <a:srgbClr val="2F5597"/>
                </a:solidFill>
              </a:rPr>
              <a:t>.  Слабое  внедрение  частотного  управления  электроприводом </a:t>
            </a:r>
            <a:r>
              <a:rPr lang="ru-RU" sz="1400" dirty="0" smtClean="0">
                <a:solidFill>
                  <a:srgbClr val="2F5597"/>
                </a:solidFill>
              </a:rPr>
              <a:t>крупных </a:t>
            </a:r>
            <a:r>
              <a:rPr lang="ru-RU" sz="1400" dirty="0">
                <a:solidFill>
                  <a:srgbClr val="2F5597"/>
                </a:solidFill>
              </a:rPr>
              <a:t>насосов.</a:t>
            </a:r>
          </a:p>
        </p:txBody>
      </p:sp>
    </p:spTree>
    <p:extLst>
      <p:ext uri="{BB962C8B-B14F-4D97-AF65-F5344CB8AC3E}">
        <p14:creationId xmlns:p14="http://schemas.microsoft.com/office/powerpoint/2010/main" val="3908342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satbayev.university/files/img/university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91" y="56781"/>
            <a:ext cx="1047149" cy="42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228172" y="6356350"/>
            <a:ext cx="963827" cy="365125"/>
          </a:xfrm>
        </p:spPr>
        <p:txBody>
          <a:bodyPr/>
          <a:lstStyle/>
          <a:p>
            <a:pPr algn="ctr"/>
            <a:fld id="{D2EA82CD-B67C-4103-AA33-40713CF7E9BC}" type="slidenum">
              <a:rPr lang="ru-RU" smtClean="0"/>
              <a:pPr algn="ctr"/>
              <a:t>5</a:t>
            </a:fld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550976" y="108787"/>
            <a:ext cx="50900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3</a:t>
            </a:r>
            <a:r>
              <a:rPr lang="ru-RU" b="1" dirty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. Управление энергетическими затратами</a:t>
            </a:r>
            <a:endParaRPr lang="ru-RU" dirty="0">
              <a:solidFill>
                <a:srgbClr val="2F5597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0106" y="1049938"/>
            <a:ext cx="6280862" cy="3695057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1549787" y="4947482"/>
            <a:ext cx="4002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Модель системы </a:t>
            </a:r>
            <a:r>
              <a:rPr lang="ru-RU" dirty="0" smtClean="0"/>
              <a:t>энергоменеджмента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920968" y="1408052"/>
            <a:ext cx="514864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2F5597"/>
                </a:solidFill>
              </a:rPr>
              <a:t>1. Планирование  </a:t>
            </a:r>
            <a:r>
              <a:rPr lang="ru-RU" sz="1400" dirty="0">
                <a:solidFill>
                  <a:srgbClr val="2F5597"/>
                </a:solidFill>
              </a:rPr>
              <a:t>(</a:t>
            </a:r>
            <a:r>
              <a:rPr lang="ru-RU" sz="1400" dirty="0" err="1">
                <a:solidFill>
                  <a:srgbClr val="2F5597"/>
                </a:solidFill>
              </a:rPr>
              <a:t>plan</a:t>
            </a:r>
            <a:r>
              <a:rPr lang="ru-RU" sz="1400" dirty="0">
                <a:solidFill>
                  <a:srgbClr val="2F5597"/>
                </a:solidFill>
              </a:rPr>
              <a:t>)  –  проведение  энергетического  анализа  </a:t>
            </a:r>
            <a:r>
              <a:rPr lang="ru-RU" sz="1400" dirty="0" smtClean="0">
                <a:solidFill>
                  <a:srgbClr val="2F5597"/>
                </a:solidFill>
              </a:rPr>
              <a:t>и определение  </a:t>
            </a:r>
            <a:r>
              <a:rPr lang="ru-RU" sz="1400" dirty="0">
                <a:solidFill>
                  <a:srgbClr val="2F5597"/>
                </a:solidFill>
              </a:rPr>
              <a:t>базовых  критериев,  показателей  энергетической </a:t>
            </a:r>
            <a:r>
              <a:rPr lang="ru-RU" sz="1400" dirty="0" smtClean="0">
                <a:solidFill>
                  <a:srgbClr val="2F5597"/>
                </a:solidFill>
              </a:rPr>
              <a:t>результативности</a:t>
            </a:r>
            <a:r>
              <a:rPr lang="ru-RU" sz="1400" dirty="0">
                <a:solidFill>
                  <a:srgbClr val="2F5597"/>
                </a:solidFill>
              </a:rPr>
              <a:t>,  постановка  целей,  задач  и  разработка  планов </a:t>
            </a:r>
            <a:r>
              <a:rPr lang="ru-RU" sz="1400" dirty="0" smtClean="0">
                <a:solidFill>
                  <a:srgbClr val="2F5597"/>
                </a:solidFill>
              </a:rPr>
              <a:t>мероприятий</a:t>
            </a:r>
            <a:r>
              <a:rPr lang="ru-RU" sz="1400" dirty="0">
                <a:solidFill>
                  <a:srgbClr val="2F5597"/>
                </a:solidFill>
              </a:rPr>
              <a:t>, необходимых для достижения результатов, которые улучшат </a:t>
            </a:r>
            <a:r>
              <a:rPr lang="ru-RU" sz="1400" dirty="0" smtClean="0">
                <a:solidFill>
                  <a:srgbClr val="2F5597"/>
                </a:solidFill>
              </a:rPr>
              <a:t>энергетическую  </a:t>
            </a:r>
            <a:r>
              <a:rPr lang="ru-RU" sz="1400" dirty="0">
                <a:solidFill>
                  <a:srgbClr val="2F5597"/>
                </a:solidFill>
              </a:rPr>
              <a:t>результативность  в  соответствии  с  энергетической </a:t>
            </a:r>
            <a:r>
              <a:rPr lang="ru-RU" sz="1400" dirty="0" smtClean="0">
                <a:solidFill>
                  <a:srgbClr val="2F5597"/>
                </a:solidFill>
              </a:rPr>
              <a:t>политикой </a:t>
            </a:r>
            <a:r>
              <a:rPr lang="ru-RU" sz="1400" dirty="0">
                <a:solidFill>
                  <a:srgbClr val="2F5597"/>
                </a:solidFill>
              </a:rPr>
              <a:t>организации; </a:t>
            </a:r>
          </a:p>
          <a:p>
            <a:pPr algn="just"/>
            <a:r>
              <a:rPr lang="ru-RU" sz="1400" b="1" dirty="0" smtClean="0">
                <a:solidFill>
                  <a:srgbClr val="2F5597"/>
                </a:solidFill>
              </a:rPr>
              <a:t>2. Осуществление  </a:t>
            </a:r>
            <a:r>
              <a:rPr lang="ru-RU" sz="1400" dirty="0">
                <a:solidFill>
                  <a:srgbClr val="2F5597"/>
                </a:solidFill>
              </a:rPr>
              <a:t>(</a:t>
            </a:r>
            <a:r>
              <a:rPr lang="ru-RU" sz="1400" dirty="0" err="1">
                <a:solidFill>
                  <a:srgbClr val="2F5597"/>
                </a:solidFill>
              </a:rPr>
              <a:t>do</a:t>
            </a:r>
            <a:r>
              <a:rPr lang="ru-RU" sz="1400" dirty="0">
                <a:solidFill>
                  <a:srgbClr val="2F5597"/>
                </a:solidFill>
              </a:rPr>
              <a:t>)  –  внедрение  планов  мероприятий в  области </a:t>
            </a:r>
            <a:r>
              <a:rPr lang="ru-RU" sz="1400" dirty="0" smtClean="0">
                <a:solidFill>
                  <a:srgbClr val="2F5597"/>
                </a:solidFill>
              </a:rPr>
              <a:t>энергетического </a:t>
            </a:r>
            <a:r>
              <a:rPr lang="ru-RU" sz="1400" dirty="0">
                <a:solidFill>
                  <a:srgbClr val="2F5597"/>
                </a:solidFill>
              </a:rPr>
              <a:t>менеджмента; </a:t>
            </a:r>
          </a:p>
          <a:p>
            <a:pPr algn="just"/>
            <a:r>
              <a:rPr lang="ru-RU" sz="1400" b="1" dirty="0" smtClean="0">
                <a:solidFill>
                  <a:srgbClr val="2F5597"/>
                </a:solidFill>
              </a:rPr>
              <a:t>3. Проверка </a:t>
            </a:r>
            <a:r>
              <a:rPr lang="ru-RU" sz="1400" dirty="0">
                <a:solidFill>
                  <a:srgbClr val="2F5597"/>
                </a:solidFill>
              </a:rPr>
              <a:t>(</a:t>
            </a:r>
            <a:r>
              <a:rPr lang="ru-RU" sz="1400" dirty="0" err="1">
                <a:solidFill>
                  <a:srgbClr val="2F5597"/>
                </a:solidFill>
              </a:rPr>
              <a:t>check</a:t>
            </a:r>
            <a:r>
              <a:rPr lang="ru-RU" sz="1400" dirty="0">
                <a:solidFill>
                  <a:srgbClr val="2F5597"/>
                </a:solidFill>
              </a:rPr>
              <a:t>) – мониторинг и измерение процессов и ключевых </a:t>
            </a:r>
            <a:r>
              <a:rPr lang="ru-RU" sz="1400" dirty="0" smtClean="0">
                <a:solidFill>
                  <a:srgbClr val="2F5597"/>
                </a:solidFill>
              </a:rPr>
              <a:t>характеристик  </a:t>
            </a:r>
            <a:r>
              <a:rPr lang="ru-RU" sz="1400" dirty="0">
                <a:solidFill>
                  <a:srgbClr val="2F5597"/>
                </a:solidFill>
              </a:rPr>
              <a:t>операций,  определяющих </a:t>
            </a:r>
            <a:r>
              <a:rPr lang="ru-RU" sz="1400" dirty="0" smtClean="0">
                <a:solidFill>
                  <a:srgbClr val="2F5597"/>
                </a:solidFill>
              </a:rPr>
              <a:t>энергетическую результативность</a:t>
            </a:r>
            <a:r>
              <a:rPr lang="ru-RU" sz="1400" dirty="0">
                <a:solidFill>
                  <a:srgbClr val="2F5597"/>
                </a:solidFill>
              </a:rPr>
              <a:t>,  в  отношении  реализации  энергетической  политики  и </a:t>
            </a:r>
            <a:r>
              <a:rPr lang="ru-RU" sz="1400" dirty="0" smtClean="0">
                <a:solidFill>
                  <a:srgbClr val="2F5597"/>
                </a:solidFill>
              </a:rPr>
              <a:t>достижения </a:t>
            </a:r>
            <a:r>
              <a:rPr lang="ru-RU" sz="1400" dirty="0">
                <a:solidFill>
                  <a:srgbClr val="2F5597"/>
                </a:solidFill>
              </a:rPr>
              <a:t>целей в </a:t>
            </a:r>
            <a:r>
              <a:rPr lang="ru-RU" sz="1400" dirty="0" smtClean="0">
                <a:solidFill>
                  <a:srgbClr val="2F5597"/>
                </a:solidFill>
              </a:rPr>
              <a:t>области энергетики</a:t>
            </a:r>
            <a:r>
              <a:rPr lang="ru-RU" sz="1400" dirty="0">
                <a:solidFill>
                  <a:srgbClr val="2F5597"/>
                </a:solidFill>
              </a:rPr>
              <a:t>, и сообщение о результатах; </a:t>
            </a:r>
          </a:p>
          <a:p>
            <a:pPr algn="just"/>
            <a:r>
              <a:rPr lang="ru-RU" sz="1400" b="1" dirty="0" smtClean="0">
                <a:solidFill>
                  <a:srgbClr val="2F5597"/>
                </a:solidFill>
              </a:rPr>
              <a:t>4. Действие </a:t>
            </a:r>
            <a:r>
              <a:rPr lang="ru-RU" sz="1400" dirty="0">
                <a:solidFill>
                  <a:srgbClr val="2F5597"/>
                </a:solidFill>
              </a:rPr>
              <a:t>(</a:t>
            </a:r>
            <a:r>
              <a:rPr lang="ru-RU" sz="1400" dirty="0" err="1">
                <a:solidFill>
                  <a:srgbClr val="2F5597"/>
                </a:solidFill>
              </a:rPr>
              <a:t>act</a:t>
            </a:r>
            <a:r>
              <a:rPr lang="ru-RU" sz="1400" dirty="0">
                <a:solidFill>
                  <a:srgbClr val="2F5597"/>
                </a:solidFill>
              </a:rPr>
              <a:t>) –  принятие действий  по  </a:t>
            </a:r>
            <a:r>
              <a:rPr lang="ru-RU" sz="1400" dirty="0" smtClean="0">
                <a:solidFill>
                  <a:srgbClr val="2F5597"/>
                </a:solidFill>
              </a:rPr>
              <a:t>постоянному улучшению результативности  </a:t>
            </a:r>
            <a:r>
              <a:rPr lang="ru-RU" sz="1400" dirty="0">
                <a:solidFill>
                  <a:srgbClr val="2F5597"/>
                </a:solidFill>
              </a:rPr>
              <a:t>деятельности  в  области </a:t>
            </a:r>
            <a:r>
              <a:rPr lang="ru-RU" sz="1400" dirty="0" smtClean="0">
                <a:solidFill>
                  <a:srgbClr val="2F5597"/>
                </a:solidFill>
              </a:rPr>
              <a:t>энергетики  </a:t>
            </a:r>
            <a:r>
              <a:rPr lang="ru-RU" sz="1400" dirty="0">
                <a:solidFill>
                  <a:srgbClr val="2F5597"/>
                </a:solidFill>
              </a:rPr>
              <a:t>и  системы </a:t>
            </a:r>
            <a:r>
              <a:rPr lang="ru-RU" sz="1400" dirty="0" smtClean="0">
                <a:solidFill>
                  <a:srgbClr val="2F5597"/>
                </a:solidFill>
              </a:rPr>
              <a:t>энергетического </a:t>
            </a:r>
            <a:r>
              <a:rPr lang="ru-RU" sz="1400" dirty="0">
                <a:solidFill>
                  <a:srgbClr val="2F5597"/>
                </a:solidFill>
              </a:rPr>
              <a:t>менеджмента. </a:t>
            </a:r>
          </a:p>
        </p:txBody>
      </p:sp>
    </p:spTree>
    <p:extLst>
      <p:ext uri="{BB962C8B-B14F-4D97-AF65-F5344CB8AC3E}">
        <p14:creationId xmlns:p14="http://schemas.microsoft.com/office/powerpoint/2010/main" val="3988535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satbayev.university/files/img/university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91" y="56781"/>
            <a:ext cx="1047149" cy="42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228172" y="6356350"/>
            <a:ext cx="963827" cy="365125"/>
          </a:xfrm>
        </p:spPr>
        <p:txBody>
          <a:bodyPr/>
          <a:lstStyle/>
          <a:p>
            <a:pPr algn="ctr"/>
            <a:fld id="{D2EA82CD-B67C-4103-AA33-40713CF7E9BC}" type="slidenum">
              <a:rPr lang="ru-RU" smtClean="0"/>
              <a:pPr algn="ctr"/>
              <a:t>6</a:t>
            </a:fld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550976" y="108787"/>
            <a:ext cx="50900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3</a:t>
            </a:r>
            <a:r>
              <a:rPr lang="ru-RU" b="1" dirty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. Управление энергетическими затратами</a:t>
            </a:r>
            <a:endParaRPr lang="ru-RU" dirty="0">
              <a:solidFill>
                <a:srgbClr val="2F5597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0667" y="960351"/>
            <a:ext cx="8324850" cy="441007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602923" y="5597776"/>
            <a:ext cx="69861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2F5597"/>
                </a:solidFill>
              </a:rPr>
              <a:t>Модель по повышению </a:t>
            </a:r>
            <a:r>
              <a:rPr lang="ru-RU" sz="1600" dirty="0">
                <a:solidFill>
                  <a:srgbClr val="2F5597"/>
                </a:solidFill>
              </a:rPr>
              <a:t>энергетической </a:t>
            </a:r>
            <a:r>
              <a:rPr lang="ru-RU" sz="1600" dirty="0" smtClean="0">
                <a:solidFill>
                  <a:srgbClr val="2F5597"/>
                </a:solidFill>
              </a:rPr>
              <a:t>эффективности </a:t>
            </a:r>
            <a:r>
              <a:rPr lang="en-US" sz="1600" dirty="0" smtClean="0">
                <a:solidFill>
                  <a:srgbClr val="2F5597"/>
                </a:solidFill>
              </a:rPr>
              <a:t>BAYER</a:t>
            </a:r>
            <a:endParaRPr lang="ru-RU" sz="1600" dirty="0">
              <a:solidFill>
                <a:srgbClr val="2F559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58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satbayev.university/files/img/university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91" y="56781"/>
            <a:ext cx="1047149" cy="42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228172" y="6356350"/>
            <a:ext cx="963827" cy="365125"/>
          </a:xfrm>
        </p:spPr>
        <p:txBody>
          <a:bodyPr/>
          <a:lstStyle/>
          <a:p>
            <a:pPr algn="ctr"/>
            <a:fld id="{D2EA82CD-B67C-4103-AA33-40713CF7E9BC}" type="slidenum">
              <a:rPr lang="ru-RU" smtClean="0"/>
              <a:pPr algn="ctr"/>
              <a:t>7</a:t>
            </a:fld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550976" y="108787"/>
            <a:ext cx="50900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3</a:t>
            </a:r>
            <a:r>
              <a:rPr lang="ru-RU" b="1" dirty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. Управление энергетическими затратами</a:t>
            </a:r>
            <a:endParaRPr lang="ru-RU" dirty="0">
              <a:solidFill>
                <a:srgbClr val="2F5597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02923" y="5597776"/>
            <a:ext cx="69861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2F5597"/>
                </a:solidFill>
              </a:rPr>
              <a:t>Модель по повышению </a:t>
            </a:r>
            <a:r>
              <a:rPr lang="ru-RU" sz="1600" dirty="0">
                <a:solidFill>
                  <a:srgbClr val="2F5597"/>
                </a:solidFill>
              </a:rPr>
              <a:t>энергетической </a:t>
            </a:r>
            <a:r>
              <a:rPr lang="ru-RU" sz="1600" dirty="0" smtClean="0">
                <a:solidFill>
                  <a:srgbClr val="2F5597"/>
                </a:solidFill>
              </a:rPr>
              <a:t>эффективности </a:t>
            </a:r>
            <a:r>
              <a:rPr lang="en-US" sz="1600" dirty="0" err="1">
                <a:solidFill>
                  <a:srgbClr val="2F5597"/>
                </a:solidFill>
              </a:rPr>
              <a:t>ExonMobil</a:t>
            </a:r>
            <a:endParaRPr lang="ru-RU" sz="1600" dirty="0">
              <a:solidFill>
                <a:srgbClr val="2F5597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8337" y="844801"/>
            <a:ext cx="8315325" cy="475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59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satbayev.university/files/img/university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91" y="56781"/>
            <a:ext cx="1047149" cy="42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228172" y="6356350"/>
            <a:ext cx="963827" cy="365125"/>
          </a:xfrm>
        </p:spPr>
        <p:txBody>
          <a:bodyPr/>
          <a:lstStyle/>
          <a:p>
            <a:pPr algn="ctr"/>
            <a:fld id="{D2EA82CD-B67C-4103-AA33-40713CF7E9BC}" type="slidenum">
              <a:rPr lang="ru-RU" smtClean="0"/>
              <a:pPr algn="ctr"/>
              <a:t>8</a:t>
            </a:fld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550976" y="108787"/>
            <a:ext cx="50900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3</a:t>
            </a:r>
            <a:r>
              <a:rPr lang="ru-RU" b="1" dirty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. Управление энергетическими затратами</a:t>
            </a:r>
            <a:endParaRPr lang="ru-RU" dirty="0">
              <a:solidFill>
                <a:srgbClr val="2F5597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191" y="1219715"/>
            <a:ext cx="5615485" cy="2960216"/>
          </a:xfrm>
          <a:prstGeom prst="rect">
            <a:avLst/>
          </a:prstGeom>
        </p:spPr>
      </p:pic>
      <p:pic>
        <p:nvPicPr>
          <p:cNvPr id="1026" name="Picture 2" descr="Класс энергоэффективности 20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1489" y="1219715"/>
            <a:ext cx="6124575" cy="34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7196043" y="4768334"/>
            <a:ext cx="359694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rgbClr val="2F5597"/>
                </a:solidFill>
              </a:rPr>
              <a:t>Классы энергетической эффективности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332308" y="4291113"/>
            <a:ext cx="344325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rgbClr val="2F5597"/>
                </a:solidFill>
              </a:rPr>
              <a:t>Классы энергоэффективности зданий</a:t>
            </a:r>
          </a:p>
        </p:txBody>
      </p:sp>
    </p:spTree>
    <p:extLst>
      <p:ext uri="{BB962C8B-B14F-4D97-AF65-F5344CB8AC3E}">
        <p14:creationId xmlns:p14="http://schemas.microsoft.com/office/powerpoint/2010/main" val="83208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satbayev.university/files/img/university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91" y="56781"/>
            <a:ext cx="1047149" cy="42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228172" y="6356350"/>
            <a:ext cx="963827" cy="365125"/>
          </a:xfrm>
        </p:spPr>
        <p:txBody>
          <a:bodyPr/>
          <a:lstStyle/>
          <a:p>
            <a:pPr algn="ctr"/>
            <a:fld id="{D2EA82CD-B67C-4103-AA33-40713CF7E9BC}" type="slidenum">
              <a:rPr lang="ru-RU" smtClean="0"/>
              <a:pPr algn="ctr"/>
              <a:t>9</a:t>
            </a:fld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314598" y="108787"/>
            <a:ext cx="55628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4. </a:t>
            </a:r>
            <a:r>
              <a:rPr lang="ru-RU" b="1" dirty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Показатели эффективности использования </a:t>
            </a:r>
            <a:endParaRPr lang="ru-RU" b="1" dirty="0" smtClean="0">
              <a:solidFill>
                <a:srgbClr val="2F559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algn="ctr"/>
            <a:r>
              <a:rPr lang="ru-RU" b="1" dirty="0" smtClean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топливно-энергетических </a:t>
            </a:r>
            <a:r>
              <a:rPr lang="ru-RU" b="1" dirty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ресурсов</a:t>
            </a:r>
            <a:endParaRPr lang="ru-RU" dirty="0">
              <a:solidFill>
                <a:srgbClr val="2F5597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8875" y="755118"/>
            <a:ext cx="1185424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rgbClr val="2F5597"/>
                </a:solidFill>
              </a:rPr>
              <a:t>       Под </a:t>
            </a:r>
            <a:r>
              <a:rPr lang="ru-RU" sz="1400" dirty="0">
                <a:solidFill>
                  <a:srgbClr val="2F5597"/>
                </a:solidFill>
              </a:rPr>
              <a:t>эффективностью энергоиспользования понимается </a:t>
            </a:r>
            <a:r>
              <a:rPr lang="ru-RU" sz="1400" dirty="0" smtClean="0">
                <a:solidFill>
                  <a:srgbClr val="2F5597"/>
                </a:solidFill>
              </a:rPr>
              <a:t>достижение </a:t>
            </a:r>
            <a:r>
              <a:rPr lang="ru-RU" sz="1400" dirty="0">
                <a:solidFill>
                  <a:srgbClr val="2F5597"/>
                </a:solidFill>
              </a:rPr>
              <a:t>технически возможной и экономически оправданной </a:t>
            </a:r>
            <a:r>
              <a:rPr lang="ru-RU" sz="1400" dirty="0" smtClean="0">
                <a:solidFill>
                  <a:srgbClr val="2F5597"/>
                </a:solidFill>
              </a:rPr>
              <a:t>эффективности </a:t>
            </a:r>
            <a:r>
              <a:rPr lang="ru-RU" sz="1400" dirty="0">
                <a:solidFill>
                  <a:srgbClr val="2F5597"/>
                </a:solidFill>
              </a:rPr>
              <a:t>использования топливно-энергетических ресурсов при </a:t>
            </a:r>
            <a:r>
              <a:rPr lang="ru-RU" sz="1400" dirty="0" smtClean="0">
                <a:solidFill>
                  <a:srgbClr val="2F5597"/>
                </a:solidFill>
              </a:rPr>
              <a:t>существующем </a:t>
            </a:r>
            <a:r>
              <a:rPr lang="ru-RU" sz="1400" dirty="0">
                <a:solidFill>
                  <a:srgbClr val="2F5597"/>
                </a:solidFill>
              </a:rPr>
              <a:t>уровне развития техники и технологии и одновременном снижении </a:t>
            </a:r>
            <a:r>
              <a:rPr lang="ru-RU" sz="1400" dirty="0" smtClean="0">
                <a:solidFill>
                  <a:srgbClr val="2F5597"/>
                </a:solidFill>
              </a:rPr>
              <a:t>техногенного </a:t>
            </a:r>
            <a:r>
              <a:rPr lang="ru-RU" sz="1400" dirty="0">
                <a:solidFill>
                  <a:srgbClr val="2F5597"/>
                </a:solidFill>
              </a:rPr>
              <a:t>воздействия на окружающую среду. Эффективность </a:t>
            </a:r>
            <a:r>
              <a:rPr lang="ru-RU" sz="1400" dirty="0" smtClean="0">
                <a:solidFill>
                  <a:srgbClr val="2F5597"/>
                </a:solidFill>
              </a:rPr>
              <a:t>энергоиспользования </a:t>
            </a:r>
            <a:r>
              <a:rPr lang="ru-RU" sz="1400" dirty="0">
                <a:solidFill>
                  <a:srgbClr val="2F5597"/>
                </a:solidFill>
              </a:rPr>
              <a:t>может быть оценена по системе количественных </a:t>
            </a:r>
            <a:r>
              <a:rPr lang="ru-RU" sz="1400" dirty="0" smtClean="0">
                <a:solidFill>
                  <a:srgbClr val="2F5597"/>
                </a:solidFill>
              </a:rPr>
              <a:t>характеристик – </a:t>
            </a:r>
            <a:r>
              <a:rPr lang="ru-RU" sz="1400" dirty="0">
                <a:solidFill>
                  <a:srgbClr val="2F5597"/>
                </a:solidFill>
              </a:rPr>
              <a:t>показателей эффективности. Подбор необходимого числа </a:t>
            </a:r>
            <a:r>
              <a:rPr lang="ru-RU" sz="1400" dirty="0" smtClean="0">
                <a:solidFill>
                  <a:srgbClr val="2F5597"/>
                </a:solidFill>
              </a:rPr>
              <a:t>показателей </a:t>
            </a:r>
            <a:r>
              <a:rPr lang="ru-RU" sz="1400" dirty="0">
                <a:solidFill>
                  <a:srgbClr val="2F5597"/>
                </a:solidFill>
              </a:rPr>
              <a:t>эффективности зависит от вида деятельности организации, </a:t>
            </a:r>
            <a:r>
              <a:rPr lang="ru-RU" sz="1400" dirty="0" smtClean="0">
                <a:solidFill>
                  <a:srgbClr val="2F5597"/>
                </a:solidFill>
              </a:rPr>
              <a:t>глубины проводимых энергетических </a:t>
            </a:r>
            <a:r>
              <a:rPr lang="ru-RU" sz="1400" dirty="0">
                <a:solidFill>
                  <a:srgbClr val="2F5597"/>
                </a:solidFill>
              </a:rPr>
              <a:t>обследований и их целей, </a:t>
            </a:r>
            <a:r>
              <a:rPr lang="ru-RU" sz="1400" dirty="0" smtClean="0">
                <a:solidFill>
                  <a:srgbClr val="2F5597"/>
                </a:solidFill>
              </a:rPr>
              <a:t>временных </a:t>
            </a:r>
            <a:r>
              <a:rPr lang="ru-RU" sz="1400" dirty="0">
                <a:solidFill>
                  <a:srgbClr val="2F5597"/>
                </a:solidFill>
              </a:rPr>
              <a:t>и финансовых </a:t>
            </a:r>
            <a:r>
              <a:rPr lang="ru-RU" sz="1400" dirty="0" smtClean="0">
                <a:solidFill>
                  <a:srgbClr val="2F5597"/>
                </a:solidFill>
              </a:rPr>
              <a:t>возможностей организации</a:t>
            </a:r>
            <a:r>
              <a:rPr lang="ru-RU" sz="1400" dirty="0">
                <a:solidFill>
                  <a:srgbClr val="2F5597"/>
                </a:solidFill>
              </a:rPr>
              <a:t>, проводящей </a:t>
            </a:r>
            <a:r>
              <a:rPr lang="ru-RU" sz="1400" dirty="0" smtClean="0">
                <a:solidFill>
                  <a:srgbClr val="2F5597"/>
                </a:solidFill>
              </a:rPr>
              <a:t>энергетическое  </a:t>
            </a:r>
            <a:r>
              <a:rPr lang="ru-RU" sz="1400" dirty="0">
                <a:solidFill>
                  <a:srgbClr val="2F5597"/>
                </a:solidFill>
              </a:rPr>
              <a:t>обследование. </a:t>
            </a:r>
            <a:r>
              <a:rPr lang="ru-RU" sz="1400" dirty="0" smtClean="0">
                <a:solidFill>
                  <a:srgbClr val="2F5597"/>
                </a:solidFill>
              </a:rPr>
              <a:t>Показатели  </a:t>
            </a:r>
            <a:r>
              <a:rPr lang="ru-RU" sz="1400" dirty="0">
                <a:solidFill>
                  <a:srgbClr val="2F5597"/>
                </a:solidFill>
              </a:rPr>
              <a:t>эффективности  энергоиспользования </a:t>
            </a:r>
            <a:r>
              <a:rPr lang="ru-RU" sz="1400" dirty="0" smtClean="0">
                <a:solidFill>
                  <a:srgbClr val="2F5597"/>
                </a:solidFill>
              </a:rPr>
              <a:t>могут  </a:t>
            </a:r>
            <a:r>
              <a:rPr lang="ru-RU" sz="1400" dirty="0">
                <a:solidFill>
                  <a:srgbClr val="2F5597"/>
                </a:solidFill>
              </a:rPr>
              <a:t>также  служить  индикаторами  </a:t>
            </a:r>
            <a:r>
              <a:rPr lang="ru-RU" sz="1400" dirty="0" smtClean="0">
                <a:solidFill>
                  <a:srgbClr val="2F5597"/>
                </a:solidFill>
              </a:rPr>
              <a:t>эффективности. </a:t>
            </a:r>
            <a:r>
              <a:rPr lang="ru-RU" sz="1400" dirty="0">
                <a:solidFill>
                  <a:srgbClr val="2F5597"/>
                </a:solidFill>
              </a:rPr>
              <a:t>По их динамике можно судить о </a:t>
            </a:r>
            <a:r>
              <a:rPr lang="ru-RU" sz="1400" dirty="0" smtClean="0">
                <a:solidFill>
                  <a:srgbClr val="2F5597"/>
                </a:solidFill>
              </a:rPr>
              <a:t>результативности </a:t>
            </a:r>
            <a:r>
              <a:rPr lang="ru-RU" sz="1400" dirty="0">
                <a:solidFill>
                  <a:srgbClr val="2F5597"/>
                </a:solidFill>
              </a:rPr>
              <a:t>энергосберегающей деятельности организации. </a:t>
            </a:r>
            <a:r>
              <a:rPr lang="ru-RU" sz="1400" dirty="0" smtClean="0">
                <a:solidFill>
                  <a:srgbClr val="2F5597"/>
                </a:solidFill>
              </a:rPr>
              <a:t>Классификация </a:t>
            </a:r>
            <a:r>
              <a:rPr lang="ru-RU" sz="1400" dirty="0">
                <a:solidFill>
                  <a:srgbClr val="2F5597"/>
                </a:solidFill>
              </a:rPr>
              <a:t>показателей  энергоэффективности может  быть осуществлена </a:t>
            </a:r>
            <a:r>
              <a:rPr lang="ru-RU" sz="1400" dirty="0" smtClean="0">
                <a:solidFill>
                  <a:srgbClr val="2F5597"/>
                </a:solidFill>
              </a:rPr>
              <a:t>по  </a:t>
            </a:r>
            <a:r>
              <a:rPr lang="ru-RU" sz="1400" dirty="0">
                <a:solidFill>
                  <a:srgbClr val="2F5597"/>
                </a:solidFill>
              </a:rPr>
              <a:t>признакам:  отраслевая принадлежность организации, форма </a:t>
            </a:r>
            <a:r>
              <a:rPr lang="ru-RU" sz="1400" dirty="0" smtClean="0">
                <a:solidFill>
                  <a:srgbClr val="2F5597"/>
                </a:solidFill>
              </a:rPr>
              <a:t>собственности</a:t>
            </a:r>
            <a:r>
              <a:rPr lang="ru-RU" sz="1400" dirty="0">
                <a:solidFill>
                  <a:srgbClr val="2F5597"/>
                </a:solidFill>
              </a:rPr>
              <a:t>, вид основной деятельности, энергоснабжающая организация </a:t>
            </a:r>
            <a:r>
              <a:rPr lang="ru-RU" sz="1400" dirty="0" smtClean="0">
                <a:solidFill>
                  <a:srgbClr val="2F5597"/>
                </a:solidFill>
              </a:rPr>
              <a:t>или </a:t>
            </a:r>
            <a:r>
              <a:rPr lang="ru-RU" sz="1400" dirty="0">
                <a:solidFill>
                  <a:srgbClr val="2F5597"/>
                </a:solidFill>
              </a:rPr>
              <a:t>потребитель и пр.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68875" y="2682531"/>
            <a:ext cx="11854249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rgbClr val="2F5597"/>
                </a:solidFill>
              </a:rPr>
              <a:t>        Некоторые </a:t>
            </a:r>
            <a:r>
              <a:rPr lang="ru-RU" sz="1400" dirty="0">
                <a:solidFill>
                  <a:srgbClr val="2F5597"/>
                </a:solidFill>
              </a:rPr>
              <a:t>показатели эффективности энергоиспользования</a:t>
            </a:r>
            <a:r>
              <a:rPr lang="ru-RU" sz="1400" dirty="0" smtClean="0">
                <a:solidFill>
                  <a:srgbClr val="2F5597"/>
                </a:solidFill>
              </a:rPr>
              <a:t>:</a:t>
            </a:r>
          </a:p>
          <a:p>
            <a:pPr algn="just"/>
            <a:r>
              <a:rPr lang="ru-RU" sz="1400" dirty="0">
                <a:solidFill>
                  <a:srgbClr val="2F5597"/>
                </a:solidFill>
              </a:rPr>
              <a:t>•  удельные  расходы  энергоресурсов  на  единицу  </a:t>
            </a:r>
            <a:r>
              <a:rPr lang="ru-RU" sz="1400" dirty="0" smtClean="0">
                <a:solidFill>
                  <a:srgbClr val="2F5597"/>
                </a:solidFill>
              </a:rPr>
              <a:t>выпускаемой продукции; </a:t>
            </a:r>
            <a:endParaRPr lang="ru-RU" sz="1400" dirty="0">
              <a:solidFill>
                <a:srgbClr val="2F5597"/>
              </a:solidFill>
            </a:endParaRPr>
          </a:p>
          <a:p>
            <a:pPr algn="just"/>
            <a:r>
              <a:rPr lang="ru-RU" sz="1400" dirty="0">
                <a:solidFill>
                  <a:srgbClr val="2F5597"/>
                </a:solidFill>
              </a:rPr>
              <a:t>•  коэффициент полезного действия (КПД); </a:t>
            </a:r>
          </a:p>
          <a:p>
            <a:pPr algn="just"/>
            <a:r>
              <a:rPr lang="ru-RU" sz="1400" dirty="0">
                <a:solidFill>
                  <a:srgbClr val="2F5597"/>
                </a:solidFill>
              </a:rPr>
              <a:t>•  коэффициент реактивной мощности (</a:t>
            </a:r>
            <a:r>
              <a:rPr lang="ru-RU" sz="1400" dirty="0" err="1">
                <a:solidFill>
                  <a:srgbClr val="2F5597"/>
                </a:solidFill>
              </a:rPr>
              <a:t>соs</a:t>
            </a:r>
            <a:r>
              <a:rPr lang="ru-RU" sz="1400" dirty="0">
                <a:solidFill>
                  <a:srgbClr val="2F5597"/>
                </a:solidFill>
              </a:rPr>
              <a:t> φ или </a:t>
            </a:r>
            <a:r>
              <a:rPr lang="ru-RU" sz="1400" dirty="0" err="1">
                <a:solidFill>
                  <a:srgbClr val="2F5597"/>
                </a:solidFill>
              </a:rPr>
              <a:t>tg</a:t>
            </a:r>
            <a:r>
              <a:rPr lang="ru-RU" sz="1400" dirty="0">
                <a:solidFill>
                  <a:srgbClr val="2F5597"/>
                </a:solidFill>
              </a:rPr>
              <a:t> φ); </a:t>
            </a:r>
          </a:p>
          <a:p>
            <a:pPr algn="just"/>
            <a:r>
              <a:rPr lang="ru-RU" sz="1400" dirty="0">
                <a:solidFill>
                  <a:srgbClr val="2F5597"/>
                </a:solidFill>
              </a:rPr>
              <a:t>•  характеристики графиков нагрузки; </a:t>
            </a:r>
          </a:p>
          <a:p>
            <a:pPr algn="just"/>
            <a:r>
              <a:rPr lang="ru-RU" sz="1400" dirty="0">
                <a:solidFill>
                  <a:srgbClr val="2F5597"/>
                </a:solidFill>
              </a:rPr>
              <a:t>•  энергетическая составляющая в себестоимости продукции; </a:t>
            </a:r>
          </a:p>
          <a:p>
            <a:pPr algn="just"/>
            <a:r>
              <a:rPr lang="ru-RU" sz="1400" dirty="0">
                <a:solidFill>
                  <a:srgbClr val="2F5597"/>
                </a:solidFill>
              </a:rPr>
              <a:t>•  постоянная составляющая энергопотребления, не зависящая от </a:t>
            </a:r>
            <a:r>
              <a:rPr lang="ru-RU" sz="1400" dirty="0" smtClean="0">
                <a:solidFill>
                  <a:srgbClr val="2F5597"/>
                </a:solidFill>
              </a:rPr>
              <a:t>объемов </a:t>
            </a:r>
            <a:r>
              <a:rPr lang="ru-RU" sz="1400" dirty="0">
                <a:solidFill>
                  <a:srgbClr val="2F5597"/>
                </a:solidFill>
              </a:rPr>
              <a:t>производства;</a:t>
            </a:r>
          </a:p>
          <a:p>
            <a:pPr algn="just"/>
            <a:r>
              <a:rPr lang="ru-RU" sz="1400" dirty="0" smtClean="0">
                <a:solidFill>
                  <a:srgbClr val="2F5597"/>
                </a:solidFill>
              </a:rPr>
              <a:t>•  </a:t>
            </a:r>
            <a:r>
              <a:rPr lang="ru-RU" sz="1400" dirty="0">
                <a:solidFill>
                  <a:srgbClr val="2F5597"/>
                </a:solidFill>
              </a:rPr>
              <a:t>показатели качества электроэнергии (ПКЭ );</a:t>
            </a:r>
          </a:p>
          <a:p>
            <a:pPr algn="just"/>
            <a:r>
              <a:rPr lang="ru-RU" sz="1400" dirty="0" smtClean="0">
                <a:solidFill>
                  <a:srgbClr val="2F5597"/>
                </a:solidFill>
              </a:rPr>
              <a:t>•  </a:t>
            </a:r>
            <a:r>
              <a:rPr lang="ru-RU" sz="1400" dirty="0">
                <a:solidFill>
                  <a:srgbClr val="2F5597"/>
                </a:solidFill>
              </a:rPr>
              <a:t>загрузка оборудования (коэффициент использования);</a:t>
            </a:r>
          </a:p>
          <a:p>
            <a:pPr algn="just"/>
            <a:r>
              <a:rPr lang="ru-RU" sz="1400" dirty="0" smtClean="0">
                <a:solidFill>
                  <a:srgbClr val="2F5597"/>
                </a:solidFill>
              </a:rPr>
              <a:t>•  </a:t>
            </a:r>
            <a:r>
              <a:rPr lang="ru-RU" sz="1400" dirty="0">
                <a:solidFill>
                  <a:srgbClr val="2F5597"/>
                </a:solidFill>
              </a:rPr>
              <a:t>расход энергоресурсов на собственные, технологические и </a:t>
            </a:r>
            <a:r>
              <a:rPr lang="ru-RU" sz="1400" dirty="0" smtClean="0">
                <a:solidFill>
                  <a:srgbClr val="2F5597"/>
                </a:solidFill>
              </a:rPr>
              <a:t>хозяйственные </a:t>
            </a:r>
            <a:r>
              <a:rPr lang="ru-RU" sz="1400" dirty="0">
                <a:solidFill>
                  <a:srgbClr val="2F5597"/>
                </a:solidFill>
              </a:rPr>
              <a:t>нужды;</a:t>
            </a:r>
          </a:p>
          <a:p>
            <a:pPr algn="just"/>
            <a:r>
              <a:rPr lang="ru-RU" sz="1400" dirty="0" smtClean="0">
                <a:solidFill>
                  <a:srgbClr val="2F5597"/>
                </a:solidFill>
              </a:rPr>
              <a:t>•  </a:t>
            </a:r>
            <a:r>
              <a:rPr lang="ru-RU" sz="1400" dirty="0">
                <a:solidFill>
                  <a:srgbClr val="2F5597"/>
                </a:solidFill>
              </a:rPr>
              <a:t>уровень использования компенсирующих устройств, в том </a:t>
            </a:r>
            <a:r>
              <a:rPr lang="ru-RU" sz="1400" dirty="0" smtClean="0">
                <a:solidFill>
                  <a:srgbClr val="2F5597"/>
                </a:solidFill>
              </a:rPr>
              <a:t>числе </a:t>
            </a:r>
            <a:r>
              <a:rPr lang="ru-RU" sz="1400" dirty="0">
                <a:solidFill>
                  <a:srgbClr val="2F5597"/>
                </a:solidFill>
              </a:rPr>
              <a:t>и в автоматическом режиме; </a:t>
            </a:r>
          </a:p>
          <a:p>
            <a:pPr algn="just"/>
            <a:r>
              <a:rPr lang="ru-RU" sz="1400" dirty="0">
                <a:solidFill>
                  <a:srgbClr val="2F5597"/>
                </a:solidFill>
              </a:rPr>
              <a:t>•  превышение потребления реактивной энергии над ее </a:t>
            </a:r>
            <a:r>
              <a:rPr lang="ru-RU" sz="1400" dirty="0" smtClean="0">
                <a:solidFill>
                  <a:srgbClr val="2F5597"/>
                </a:solidFill>
              </a:rPr>
              <a:t>экономическим </a:t>
            </a:r>
            <a:r>
              <a:rPr lang="ru-RU" sz="1400" dirty="0">
                <a:solidFill>
                  <a:srgbClr val="2F5597"/>
                </a:solidFill>
              </a:rPr>
              <a:t>значением по договору с энергоснабжающей организацией</a:t>
            </a:r>
            <a:r>
              <a:rPr lang="ru-RU" sz="1400" dirty="0" smtClean="0">
                <a:solidFill>
                  <a:srgbClr val="2F5597"/>
                </a:solidFill>
              </a:rPr>
              <a:t>;</a:t>
            </a:r>
          </a:p>
          <a:p>
            <a:pPr algn="just"/>
            <a:r>
              <a:rPr lang="ru-RU" sz="1400" dirty="0">
                <a:solidFill>
                  <a:srgbClr val="2F5597"/>
                </a:solidFill>
              </a:rPr>
              <a:t>•  величина среднего тарифа на электроэнергию по </a:t>
            </a:r>
            <a:r>
              <a:rPr lang="ru-RU" sz="1400" dirty="0" smtClean="0">
                <a:solidFill>
                  <a:srgbClr val="2F5597"/>
                </a:solidFill>
              </a:rPr>
              <a:t>предприятию (для </a:t>
            </a:r>
            <a:r>
              <a:rPr lang="ru-RU" sz="1400" dirty="0" err="1">
                <a:solidFill>
                  <a:srgbClr val="2F5597"/>
                </a:solidFill>
              </a:rPr>
              <a:t>двухставочных</a:t>
            </a:r>
            <a:r>
              <a:rPr lang="ru-RU" sz="1400" dirty="0">
                <a:solidFill>
                  <a:srgbClr val="2F5597"/>
                </a:solidFill>
              </a:rPr>
              <a:t> потребителей); </a:t>
            </a:r>
          </a:p>
          <a:p>
            <a:pPr algn="just"/>
            <a:r>
              <a:rPr lang="ru-RU" sz="1400" dirty="0">
                <a:solidFill>
                  <a:srgbClr val="2F5597"/>
                </a:solidFill>
              </a:rPr>
              <a:t>•  потери активной энергии и их структура; </a:t>
            </a:r>
          </a:p>
          <a:p>
            <a:pPr algn="just"/>
            <a:r>
              <a:rPr lang="ru-RU" sz="1400" dirty="0">
                <a:solidFill>
                  <a:srgbClr val="2F5597"/>
                </a:solidFill>
              </a:rPr>
              <a:t>•  потери реактивной энергии и их структура;</a:t>
            </a:r>
          </a:p>
          <a:p>
            <a:pPr algn="just"/>
            <a:r>
              <a:rPr lang="ru-RU" sz="1400" dirty="0" smtClean="0">
                <a:solidFill>
                  <a:srgbClr val="2F5597"/>
                </a:solidFill>
              </a:rPr>
              <a:t>•  </a:t>
            </a:r>
            <a:r>
              <a:rPr lang="ru-RU" sz="1400" dirty="0">
                <a:solidFill>
                  <a:srgbClr val="2F5597"/>
                </a:solidFill>
              </a:rPr>
              <a:t>энергоемкость выпускаемой продукции;</a:t>
            </a:r>
          </a:p>
          <a:p>
            <a:pPr algn="just"/>
            <a:r>
              <a:rPr lang="ru-RU" sz="1400" dirty="0" smtClean="0">
                <a:solidFill>
                  <a:srgbClr val="2F5597"/>
                </a:solidFill>
              </a:rPr>
              <a:t>•  </a:t>
            </a:r>
            <a:r>
              <a:rPr lang="ru-RU" sz="1400" dirty="0">
                <a:solidFill>
                  <a:srgbClr val="2F5597"/>
                </a:solidFill>
              </a:rPr>
              <a:t>удельный расход энергоресурса на одного сотрудника (</a:t>
            </a:r>
            <a:r>
              <a:rPr lang="ru-RU" sz="1400" dirty="0" smtClean="0">
                <a:solidFill>
                  <a:srgbClr val="2F5597"/>
                </a:solidFill>
              </a:rPr>
              <a:t>учащегося</a:t>
            </a:r>
            <a:r>
              <a:rPr lang="ru-RU" sz="1400" dirty="0">
                <a:solidFill>
                  <a:srgbClr val="2F5597"/>
                </a:solidFill>
              </a:rPr>
              <a:t>) для бюджетных организаций;</a:t>
            </a:r>
          </a:p>
          <a:p>
            <a:pPr algn="just"/>
            <a:r>
              <a:rPr lang="ru-RU" sz="1400" dirty="0" smtClean="0">
                <a:solidFill>
                  <a:srgbClr val="2F5597"/>
                </a:solidFill>
              </a:rPr>
              <a:t>•  </a:t>
            </a:r>
            <a:r>
              <a:rPr lang="ru-RU" sz="1400" dirty="0">
                <a:solidFill>
                  <a:srgbClr val="2F5597"/>
                </a:solidFill>
              </a:rPr>
              <a:t>доля  энергоресурсов,  расходуемых по  основной  деятельности </a:t>
            </a:r>
            <a:r>
              <a:rPr lang="ru-RU" sz="1400" dirty="0" smtClean="0">
                <a:solidFill>
                  <a:srgbClr val="2F5597"/>
                </a:solidFill>
              </a:rPr>
              <a:t>организации </a:t>
            </a:r>
            <a:r>
              <a:rPr lang="ru-RU" sz="1400" dirty="0">
                <a:solidFill>
                  <a:srgbClr val="2F5597"/>
                </a:solidFill>
              </a:rPr>
              <a:t>и на энергообеспечение </a:t>
            </a:r>
            <a:r>
              <a:rPr lang="ru-RU" sz="1400" dirty="0" err="1">
                <a:solidFill>
                  <a:srgbClr val="2F5597"/>
                </a:solidFill>
              </a:rPr>
              <a:t>субабонентов</a:t>
            </a:r>
            <a:r>
              <a:rPr lang="ru-RU" sz="1400" dirty="0">
                <a:solidFill>
                  <a:srgbClr val="2F5597"/>
                </a:solidFill>
              </a:rPr>
              <a:t> и арендаторов;</a:t>
            </a:r>
          </a:p>
          <a:p>
            <a:pPr algn="just"/>
            <a:r>
              <a:rPr lang="ru-RU" sz="1400" dirty="0" smtClean="0">
                <a:solidFill>
                  <a:srgbClr val="2F5597"/>
                </a:solidFill>
              </a:rPr>
              <a:t>•  </a:t>
            </a:r>
            <a:r>
              <a:rPr lang="ru-RU" sz="1400" dirty="0">
                <a:solidFill>
                  <a:srgbClr val="2F5597"/>
                </a:solidFill>
              </a:rPr>
              <a:t>утвержденные лимиты на энергоресурсы. </a:t>
            </a:r>
          </a:p>
        </p:txBody>
      </p:sp>
    </p:spTree>
    <p:extLst>
      <p:ext uri="{BB962C8B-B14F-4D97-AF65-F5344CB8AC3E}">
        <p14:creationId xmlns:p14="http://schemas.microsoft.com/office/powerpoint/2010/main" val="2464752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3394</TotalTime>
  <Words>1704</Words>
  <Application>Microsoft Office PowerPoint</Application>
  <PresentationFormat>Произвольный</PresentationFormat>
  <Paragraphs>161</Paragraphs>
  <Slides>15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Дисциплина: Современная электроэнергетика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Пользователь Windows</cp:lastModifiedBy>
  <cp:revision>238</cp:revision>
  <dcterms:created xsi:type="dcterms:W3CDTF">2018-10-03T09:58:56Z</dcterms:created>
  <dcterms:modified xsi:type="dcterms:W3CDTF">2025-11-11T09:50:08Z</dcterms:modified>
</cp:coreProperties>
</file>