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8"/>
  </p:notesMasterIdLst>
  <p:handoutMasterIdLst>
    <p:handoutMasterId r:id="rId19"/>
  </p:handoutMasterIdLst>
  <p:sldIdLst>
    <p:sldId id="287" r:id="rId2"/>
    <p:sldId id="257" r:id="rId3"/>
    <p:sldId id="289" r:id="rId4"/>
    <p:sldId id="288" r:id="rId5"/>
    <p:sldId id="290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5" r:id="rId15"/>
    <p:sldId id="286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>
        <p:scale>
          <a:sx n="115" d="100"/>
          <a:sy n="115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3-01-27T10:02:43.98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82,'0'0'118,"0"0"-7,0 0-55,10 6-30,-10-6-82,0 0-59,12 6 38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3-01-27T10:05:36.60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3 25 244,'0'0'248,"0"0"-81,0 0-26,0 0-47,0 0 7,0 0-28,0 0 20,0 0-16,0 0 24,-5-8-26,5 8 31,0 0-31,0 0 33,0 0-51,0 0-4,0 0-10,0 0-10,0 0-6,0 0-7,0 0-21,0 0-42,0 0-61,0 0-73,0 0-328,0-17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3-01-27T10:05:36.89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0 316,'0'0'390,"0"0"-111,0 0-94,0 0-99,0 0-96,0 0-95,0 0-257,0 0 184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653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49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047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719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440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43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413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548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81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955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 энергетикалық жүйенің жұмыс режимдері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2-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746288" y="4316413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0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4302" y="895070"/>
            <a:ext cx="2818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Синхронды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генераторлар</a:t>
            </a:r>
            <a:r>
              <a:rPr lang="ru-RU" b="1" dirty="0" smtClean="0">
                <a:solidFill>
                  <a:srgbClr val="2F5597"/>
                </a:solidFill>
              </a:rPr>
              <a:t>.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5375" y="1203367"/>
            <a:ext cx="3209925" cy="44767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99354" y="1745026"/>
            <a:ext cx="2362200" cy="428625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524302" y="2173651"/>
            <a:ext cx="114467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Синхронды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компенсаторлар</a:t>
            </a:r>
            <a:r>
              <a:rPr lang="en-US" b="1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Қоздыру тогын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өзгерту арқылы қосылу нүктесіндегі кернеуді</a:t>
            </a:r>
            <a:r>
              <a:rPr lang="ru-RU" dirty="0" smtClean="0">
                <a:solidFill>
                  <a:srgbClr val="2F5597"/>
                </a:solidFill>
              </a:rPr>
              <a:t> ±5% </a:t>
            </a:r>
            <a:r>
              <a:rPr lang="ru-RU" dirty="0" err="1" smtClean="0">
                <a:solidFill>
                  <a:srgbClr val="2F5597"/>
                </a:solidFill>
              </a:rPr>
              <a:t>шегінде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ұстап тұруға және реттеуге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мүмкіндік береді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4302" y="2929623"/>
            <a:ext cx="4649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Трансформаторлар</a:t>
            </a:r>
            <a:r>
              <a:rPr lang="ru-RU" b="1" dirty="0" smtClean="0">
                <a:solidFill>
                  <a:srgbClr val="2F5597"/>
                </a:solidFill>
              </a:rPr>
              <a:t>, </a:t>
            </a:r>
            <a:r>
              <a:rPr lang="ru-RU" b="1" dirty="0" err="1" smtClean="0">
                <a:solidFill>
                  <a:srgbClr val="2F5597"/>
                </a:solidFill>
              </a:rPr>
              <a:t>автотрансформаторлар</a:t>
            </a:r>
            <a:r>
              <a:rPr lang="ru-RU" b="1" dirty="0" smtClean="0">
                <a:solidFill>
                  <a:srgbClr val="2F5597"/>
                </a:solidFill>
              </a:rPr>
              <a:t>.</a:t>
            </a:r>
            <a:endParaRPr lang="ru-RU" b="1" dirty="0">
              <a:solidFill>
                <a:srgbClr val="2F5597"/>
              </a:solidFill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1114422" y="3349207"/>
            <a:ext cx="9770004" cy="2049098"/>
            <a:chOff x="1114422" y="3349207"/>
            <a:chExt cx="9770004" cy="204909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9858183" y="3349207"/>
              <a:ext cx="10262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solidFill>
                    <a:srgbClr val="2F5597"/>
                  </a:solidFill>
                </a:rPr>
                <a:t>±</a:t>
              </a:r>
              <a:r>
                <a:rPr lang="ru-RU" dirty="0" smtClean="0">
                  <a:solidFill>
                    <a:srgbClr val="2F5597"/>
                  </a:solidFill>
                </a:rPr>
                <a:t>2х2,5 </a:t>
              </a:r>
              <a:r>
                <a:rPr lang="ru-RU" dirty="0">
                  <a:solidFill>
                    <a:srgbClr val="2F5597"/>
                  </a:solidFill>
                </a:rPr>
                <a:t>%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114423" y="3349207"/>
              <a:ext cx="864741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2F5597"/>
                  </a:solidFill>
                </a:rPr>
                <a:t>6-35/0,4 кВ </a:t>
              </a:r>
              <a:r>
                <a:rPr lang="ru-RU" dirty="0" err="1" smtClean="0">
                  <a:solidFill>
                    <a:srgbClr val="2F5597"/>
                  </a:solidFill>
                </a:rPr>
                <a:t>кернеул</a:t>
              </a:r>
              <a:r>
                <a:rPr lang="kk-KZ" dirty="0" smtClean="0">
                  <a:solidFill>
                    <a:srgbClr val="2F5597"/>
                  </a:solidFill>
                </a:rPr>
                <a:t>і электр тарату тораптарындағы т</a:t>
              </a:r>
              <a:r>
                <a:rPr lang="ru-RU" dirty="0" err="1" smtClean="0">
                  <a:solidFill>
                    <a:srgbClr val="2F5597"/>
                  </a:solidFill>
                </a:rPr>
                <a:t>рансформаторлар</a:t>
              </a:r>
              <a:endParaRPr lang="ru-RU" dirty="0">
                <a:solidFill>
                  <a:srgbClr val="2F5597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114422" y="3909129"/>
              <a:ext cx="373189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2F5597"/>
                  </a:solidFill>
                </a:rPr>
                <a:t>РПН</a:t>
              </a:r>
              <a:r>
                <a:rPr lang="en-US" dirty="0" smtClean="0">
                  <a:solidFill>
                    <a:srgbClr val="2F5597"/>
                  </a:solidFill>
                </a:rPr>
                <a:t>-</a:t>
              </a:r>
              <a:r>
                <a:rPr lang="kk-KZ" dirty="0" smtClean="0">
                  <a:solidFill>
                    <a:srgbClr val="2F5597"/>
                  </a:solidFill>
                </a:rPr>
                <a:t>ід т</a:t>
              </a:r>
              <a:r>
                <a:rPr lang="ru-RU" dirty="0" err="1" smtClean="0">
                  <a:solidFill>
                    <a:srgbClr val="2F5597"/>
                  </a:solidFill>
                </a:rPr>
                <a:t>рансформаторлар</a:t>
              </a:r>
              <a:r>
                <a:rPr lang="ru-RU" dirty="0" smtClean="0">
                  <a:solidFill>
                    <a:srgbClr val="2F5597"/>
                  </a:solidFill>
                </a:rPr>
                <a:t> </a:t>
              </a:r>
              <a:r>
                <a:rPr lang="ru-RU" dirty="0">
                  <a:solidFill>
                    <a:srgbClr val="2F5597"/>
                  </a:solidFill>
                </a:rPr>
                <a:t>до ±16 %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114423" y="4469051"/>
              <a:ext cx="53079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2F5597"/>
                  </a:solidFill>
                </a:rPr>
                <a:t>РПН</a:t>
              </a:r>
              <a:r>
                <a:rPr lang="en-US" dirty="0" smtClean="0">
                  <a:solidFill>
                    <a:srgbClr val="2F5597"/>
                  </a:solidFill>
                </a:rPr>
                <a:t>-</a:t>
              </a:r>
              <a:r>
                <a:rPr lang="kk-KZ" dirty="0" smtClean="0">
                  <a:solidFill>
                    <a:srgbClr val="2F5597"/>
                  </a:solidFill>
                </a:rPr>
                <a:t>ді үш орамалы </a:t>
              </a:r>
              <a:r>
                <a:rPr lang="ru-RU" dirty="0" err="1" smtClean="0">
                  <a:solidFill>
                    <a:srgbClr val="2F5597"/>
                  </a:solidFill>
                </a:rPr>
                <a:t>трансформаторлар</a:t>
              </a:r>
              <a:r>
                <a:rPr lang="ru-RU" dirty="0" smtClean="0">
                  <a:solidFill>
                    <a:srgbClr val="2F5597"/>
                  </a:solidFill>
                </a:rPr>
                <a:t>  </a:t>
              </a:r>
              <a:r>
                <a:rPr lang="ru-RU" dirty="0">
                  <a:solidFill>
                    <a:srgbClr val="2F5597"/>
                  </a:solidFill>
                </a:rPr>
                <a:t>±(12-16) %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114423" y="5028973"/>
              <a:ext cx="4437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2F5597"/>
                  </a:solidFill>
                </a:rPr>
                <a:t>РПН</a:t>
              </a:r>
              <a:r>
                <a:rPr lang="en-US" dirty="0" smtClean="0">
                  <a:solidFill>
                    <a:srgbClr val="2F5597"/>
                  </a:solidFill>
                </a:rPr>
                <a:t>-</a:t>
              </a:r>
              <a:r>
                <a:rPr lang="kk-KZ" dirty="0" smtClean="0">
                  <a:solidFill>
                    <a:srgbClr val="2F5597"/>
                  </a:solidFill>
                </a:rPr>
                <a:t>ді а</a:t>
              </a:r>
              <a:r>
                <a:rPr lang="ru-RU" dirty="0" err="1" smtClean="0">
                  <a:solidFill>
                    <a:srgbClr val="2F5597"/>
                  </a:solidFill>
                </a:rPr>
                <a:t>втотрансформаторлар</a:t>
              </a:r>
              <a:r>
                <a:rPr lang="ru-RU" dirty="0" smtClean="0">
                  <a:solidFill>
                    <a:srgbClr val="2F5597"/>
                  </a:solidFill>
                </a:rPr>
                <a:t>  </a:t>
              </a:r>
              <a:r>
                <a:rPr lang="ru-RU" dirty="0">
                  <a:solidFill>
                    <a:srgbClr val="2F5597"/>
                  </a:solidFill>
                </a:rPr>
                <a:t>±(10-12) %</a:t>
              </a: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524302" y="5436025"/>
            <a:ext cx="115131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Ірі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қосалқы станциялардағы төмендеткіш трансформаторлар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жергілікті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жүйелерімен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 err="1" smtClean="0">
                <a:solidFill>
                  <a:srgbClr val="2F5597"/>
                </a:solidFill>
              </a:rPr>
              <a:t>автоматты</a:t>
            </a:r>
            <a:r>
              <a:rPr lang="ru-RU" dirty="0" smtClean="0">
                <a:solidFill>
                  <a:srgbClr val="2F5597"/>
                </a:solidFill>
              </a:rPr>
              <a:t> трансформатор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реттегіштерімен</a:t>
            </a:r>
            <a:r>
              <a:rPr lang="ru-RU" dirty="0" smtClean="0">
                <a:solidFill>
                  <a:srgbClr val="2F5597"/>
                </a:solidFill>
              </a:rPr>
              <a:t> (АТКР) </a:t>
            </a:r>
            <a:r>
              <a:rPr lang="ru-RU" dirty="0" err="1" smtClean="0">
                <a:solidFill>
                  <a:srgbClr val="2F5597"/>
                </a:solidFill>
              </a:rPr>
              <a:t>жабдықталған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err="1" smtClean="0">
                <a:solidFill>
                  <a:srgbClr val="2F5597"/>
                </a:solidFill>
              </a:rPr>
              <a:t>Unom</a:t>
            </a:r>
            <a:r>
              <a:rPr lang="en-GB" dirty="0" smtClean="0">
                <a:solidFill>
                  <a:srgbClr val="2F5597"/>
                </a:solidFill>
              </a:rPr>
              <a:t> ≥ 110 </a:t>
            </a:r>
            <a:r>
              <a:rPr lang="ru-RU" dirty="0" smtClean="0">
                <a:solidFill>
                  <a:srgbClr val="2F5597"/>
                </a:solidFill>
              </a:rPr>
              <a:t>кВ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желілерінде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автоматтандырылған диспетчерлік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жүйелерін </a:t>
            </a:r>
            <a:r>
              <a:rPr lang="ru-RU" dirty="0" smtClean="0">
                <a:solidFill>
                  <a:srgbClr val="2F5597"/>
                </a:solidFill>
              </a:rPr>
              <a:t>(АДБЖ) </a:t>
            </a:r>
            <a:r>
              <a:rPr lang="ru-RU" dirty="0" err="1" smtClean="0">
                <a:solidFill>
                  <a:srgbClr val="2F5597"/>
                </a:solidFill>
              </a:rPr>
              <a:t>қолдану арқылы 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85813" y="556516"/>
            <a:ext cx="40706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Электр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тораптарында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кернеуді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реттеу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988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85813" y="556516"/>
            <a:ext cx="57765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Энергетикалық жүйелерде жиілікті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және қуатты реттеу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6191" y="1028343"/>
            <a:ext cx="116821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Энергия </a:t>
            </a:r>
            <a:r>
              <a:rPr lang="ru-RU" dirty="0" err="1" smtClean="0">
                <a:solidFill>
                  <a:srgbClr val="2F5597"/>
                </a:solidFill>
              </a:rPr>
              <a:t>жүйесіндегі 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өндірілетін және тұтынылатын белсенді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қуаттың жалпы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балансымен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анықталады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Тепе-теңдік сақталса, 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өзгеріссіз қалады.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Егер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 </a:t>
            </a:r>
            <a:r>
              <a:rPr lang="ru-RU" dirty="0" smtClean="0">
                <a:solidFill>
                  <a:srgbClr val="2F5597"/>
                </a:solidFill>
              </a:rPr>
              <a:t>балансы </a:t>
            </a:r>
            <a:r>
              <a:rPr lang="ru-RU" dirty="0" err="1" smtClean="0">
                <a:solidFill>
                  <a:srgbClr val="2F5597"/>
                </a:solidFill>
              </a:rPr>
              <a:t>бұзылса</a:t>
            </a:r>
            <a:r>
              <a:rPr lang="ru-RU" dirty="0" smtClean="0">
                <a:solidFill>
                  <a:srgbClr val="2F5597"/>
                </a:solidFill>
              </a:rPr>
              <a:t>, т. </a:t>
            </a:r>
            <a:r>
              <a:rPr lang="ru-RU" dirty="0" err="1" smtClean="0">
                <a:solidFill>
                  <a:srgbClr val="2F5597"/>
                </a:solidFill>
              </a:rPr>
              <a:t>Қуат теңгерімсіздігі пайда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болған кезде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өзгертудің өтпелі процесі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өзгеру жылдамдығы </a:t>
            </a:r>
            <a:r>
              <a:rPr lang="ru-RU" dirty="0" smtClean="0">
                <a:solidFill>
                  <a:srgbClr val="2F5597"/>
                </a:solidFill>
              </a:rPr>
              <a:t>мен </a:t>
            </a:r>
            <a:r>
              <a:rPr lang="ru-RU" dirty="0" err="1" smtClean="0">
                <a:solidFill>
                  <a:srgbClr val="2F5597"/>
                </a:solidFill>
              </a:rPr>
              <a:t>бағыты 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 жүйесінде пайда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болған белсенді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 теңгерімсіздігінің шамасы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белгісін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бағалауға болады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Егер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энергетикалық жүйедегі 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төмендесе, онда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қалыпты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қалпына келтіру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өндірілетін белсенді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қуатты арттыру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қажет.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4901" y="2782669"/>
            <a:ext cx="116821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міндеті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өзара 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 бөлікке бөлінеді:</a:t>
            </a:r>
            <a:endParaRPr lang="ru-RU" dirty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b="1" dirty="0" err="1" smtClean="0">
                <a:solidFill>
                  <a:srgbClr val="2F5597"/>
                </a:solidFill>
              </a:rPr>
              <a:t>жиілікті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бірінші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реттік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реттеу</a:t>
            </a:r>
            <a:r>
              <a:rPr lang="ru-RU" b="1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жиіліктің тұрақтылығын қамтамасыз ету</a:t>
            </a:r>
            <a:r>
              <a:rPr lang="ru-RU" dirty="0" smtClean="0">
                <a:solidFill>
                  <a:srgbClr val="2F5597"/>
                </a:solidFill>
              </a:rPr>
              <a:t>, т.б. </a:t>
            </a:r>
            <a:r>
              <a:rPr lang="ru-RU" dirty="0" err="1" smtClean="0">
                <a:solidFill>
                  <a:srgbClr val="2F5597"/>
                </a:solidFill>
              </a:rPr>
              <a:t>энергожүйенің кез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бөлігінде жалпы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 </a:t>
            </a:r>
            <a:r>
              <a:rPr lang="ru-RU" dirty="0" smtClean="0">
                <a:solidFill>
                  <a:srgbClr val="2F5597"/>
                </a:solidFill>
              </a:rPr>
              <a:t>балансы </a:t>
            </a:r>
            <a:r>
              <a:rPr lang="ru-RU" dirty="0" err="1" smtClean="0">
                <a:solidFill>
                  <a:srgbClr val="2F5597"/>
                </a:solidFill>
              </a:rPr>
              <a:t>бұзылған жағдайда рұқсат етілген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шектерде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ауытқуларын сақтау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r>
              <a:rPr lang="ru-RU" b="1" dirty="0" smtClean="0">
                <a:solidFill>
                  <a:srgbClr val="2F5597"/>
                </a:solidFill>
              </a:rPr>
              <a:t>- </a:t>
            </a:r>
            <a:r>
              <a:rPr lang="ru-RU" b="1" dirty="0" err="1" smtClean="0">
                <a:solidFill>
                  <a:srgbClr val="2F5597"/>
                </a:solidFill>
              </a:rPr>
              <a:t>энергетикалық жүйенің бөліктері нем</a:t>
            </a:r>
            <a:r>
              <a:rPr lang="ru-RU" dirty="0" err="1" smtClean="0">
                <a:solidFill>
                  <a:srgbClr val="2F5597"/>
                </a:solidFill>
              </a:rPr>
              <a:t>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аймақтары арасында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қалыпты 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деңгейін және жоспарланған қуат алмасу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режимдерін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қалпына келтіруді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қамтамасыз ететін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қайталама реттеу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r>
              <a:rPr lang="ru-RU" b="1" dirty="0" smtClean="0">
                <a:solidFill>
                  <a:srgbClr val="2F5597"/>
                </a:solidFill>
              </a:rPr>
              <a:t>- </a:t>
            </a:r>
            <a:r>
              <a:rPr lang="ru-RU" b="1" dirty="0" err="1" smtClean="0">
                <a:solidFill>
                  <a:srgbClr val="2F5597"/>
                </a:solidFill>
              </a:rPr>
              <a:t>өңірлерге өзара көмек көрсету </a:t>
            </a:r>
            <a:r>
              <a:rPr lang="ru-RU" dirty="0" err="1" smtClean="0">
                <a:solidFill>
                  <a:srgbClr val="2F5597"/>
                </a:solidFill>
              </a:rPr>
              <a:t>және транзиттік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желілерінің қауіпті шамадан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тыс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жүктелуін болдырмау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мақсатында аймақтық қуат баланстарын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жедел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деп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түсінуге болатын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үшінші реттік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6191" y="1369912"/>
            <a:ext cx="116821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</a:t>
            </a:r>
            <a:r>
              <a:rPr lang="ru-RU" dirty="0" err="1" smtClean="0">
                <a:solidFill>
                  <a:srgbClr val="2F5597"/>
                </a:solidFill>
              </a:rPr>
              <a:t>Бастапқы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турбиналық жылдамдықты 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реттегіштермен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en-GB" dirty="0" smtClean="0">
                <a:solidFill>
                  <a:srgbClr val="2F5597"/>
                </a:solidFill>
              </a:rPr>
              <a:t>ARSC) </a:t>
            </a:r>
            <a:r>
              <a:rPr lang="ru-RU" dirty="0" err="1" smtClean="0">
                <a:solidFill>
                  <a:srgbClr val="2F5597"/>
                </a:solidFill>
              </a:rPr>
              <a:t>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Әрбір турбинада</a:t>
            </a:r>
            <a:r>
              <a:rPr lang="ru-RU" dirty="0" smtClean="0">
                <a:solidFill>
                  <a:srgbClr val="2F5597"/>
                </a:solidFill>
              </a:rPr>
              <a:t> турбина </a:t>
            </a:r>
            <a:r>
              <a:rPr lang="ru-RU" dirty="0" err="1" smtClean="0">
                <a:solidFill>
                  <a:srgbClr val="2F5597"/>
                </a:solidFill>
              </a:rPr>
              <a:t>блогының айналу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жылдамдығы өзгерген кезде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турбинаның басқару элементтерінің </a:t>
            </a:r>
            <a:r>
              <a:rPr lang="ru-RU" dirty="0" smtClean="0">
                <a:solidFill>
                  <a:srgbClr val="2F5597"/>
                </a:solidFill>
              </a:rPr>
              <a:t>(</a:t>
            </a:r>
            <a:r>
              <a:rPr lang="ru-RU" dirty="0" err="1" smtClean="0">
                <a:solidFill>
                  <a:srgbClr val="2F5597"/>
                </a:solidFill>
              </a:rPr>
              <a:t>жылу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турбинасының басқару клапандары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гидравликалық турбинаның бағыттаушы қалақшасы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орнын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өзгертетін реттегіш</a:t>
            </a:r>
            <a:r>
              <a:rPr lang="ru-RU" dirty="0" smtClean="0">
                <a:solidFill>
                  <a:srgbClr val="2F5597"/>
                </a:solidFill>
              </a:rPr>
              <a:t> бар. энергия </a:t>
            </a:r>
            <a:r>
              <a:rPr lang="ru-RU" dirty="0" err="1" smtClean="0">
                <a:solidFill>
                  <a:srgbClr val="2F5597"/>
                </a:solidFill>
              </a:rPr>
              <a:t>тасымалдаушы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ru-RU" dirty="0" err="1" smtClean="0">
                <a:solidFill>
                  <a:srgbClr val="2F5597"/>
                </a:solidFill>
              </a:rPr>
              <a:t>бу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су).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9765" y="1000580"/>
            <a:ext cx="3005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Жиілікті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біріншілікті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реттеу</a:t>
            </a:r>
            <a:r>
              <a:rPr lang="ru-RU" b="1" dirty="0" smtClean="0">
                <a:solidFill>
                  <a:srgbClr val="2F5597"/>
                </a:solidFill>
              </a:rPr>
              <a:t>. 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1144" y="3268233"/>
            <a:ext cx="3933825" cy="25622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56300" y="3268233"/>
            <a:ext cx="3016319" cy="24161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316684" y="5830458"/>
            <a:ext cx="3431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F5597"/>
                </a:solidFill>
              </a:rPr>
              <a:t>Статические характеристики </a:t>
            </a:r>
            <a:endParaRPr lang="ru-RU" dirty="0" smtClean="0">
              <a:solidFill>
                <a:srgbClr val="2F5597"/>
              </a:solidFill>
            </a:endParaRPr>
          </a:p>
          <a:p>
            <a:pPr algn="ctr"/>
            <a:r>
              <a:rPr lang="ru-RU" dirty="0" smtClean="0">
                <a:solidFill>
                  <a:srgbClr val="2F5597"/>
                </a:solidFill>
              </a:rPr>
              <a:t>агрегатов </a:t>
            </a:r>
            <a:r>
              <a:rPr lang="ru-RU" dirty="0">
                <a:solidFill>
                  <a:srgbClr val="2F5597"/>
                </a:solidFill>
              </a:rPr>
              <a:t>с АРЧВ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83273" y="5968957"/>
            <a:ext cx="3229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Зона нечувствительности АРЧВ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435546" y="2870021"/>
            <a:ext cx="3039504" cy="309893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361406" y="5830457"/>
            <a:ext cx="3410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F5597"/>
                </a:solidFill>
              </a:rPr>
              <a:t>Влияние изменения </a:t>
            </a:r>
            <a:r>
              <a:rPr lang="ru-RU" dirty="0" smtClean="0">
                <a:solidFill>
                  <a:srgbClr val="2F5597"/>
                </a:solidFill>
              </a:rPr>
              <a:t>нагрузки </a:t>
            </a:r>
          </a:p>
          <a:p>
            <a:pPr algn="ctr"/>
            <a:r>
              <a:rPr lang="ru-RU" dirty="0" smtClean="0">
                <a:solidFill>
                  <a:srgbClr val="2F5597"/>
                </a:solidFill>
              </a:rPr>
              <a:t>на </a:t>
            </a:r>
            <a:r>
              <a:rPr lang="ru-RU" dirty="0">
                <a:solidFill>
                  <a:srgbClr val="2F5597"/>
                </a:solidFill>
              </a:rPr>
              <a:t>частоту энергосистемы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85813" y="556516"/>
            <a:ext cx="57765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Энергетикалық жүйелерде жиілікті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және қуатты реттеу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351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3243" y="877010"/>
            <a:ext cx="2932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Жиілікті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екіншілікті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реттеу</a:t>
            </a:r>
            <a:r>
              <a:rPr lang="ru-RU" b="1" dirty="0" smtClean="0">
                <a:solidFill>
                  <a:srgbClr val="2F5597"/>
                </a:solidFill>
              </a:rPr>
              <a:t>.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6191" y="1172202"/>
            <a:ext cx="117398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Қалыпты 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деңгейін қалпына келтіру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міндеті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қайталама 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арқылы шешіледі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Екінші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бірнеше</a:t>
            </a:r>
            <a:r>
              <a:rPr lang="ru-RU" dirty="0" smtClean="0">
                <a:solidFill>
                  <a:srgbClr val="2F5597"/>
                </a:solidFill>
              </a:rPr>
              <a:t> минут </a:t>
            </a:r>
            <a:r>
              <a:rPr lang="ru-RU" dirty="0" err="1" smtClean="0">
                <a:solidFill>
                  <a:srgbClr val="2F5597"/>
                </a:solidFill>
              </a:rPr>
              <a:t>ішінде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Екінші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әрекетінің және қалыпты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қалпына келтірудің нәтижесінде бірінші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реттеуден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туындаған режимдік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өзгерістер жойылады</a:t>
            </a:r>
            <a:r>
              <a:rPr lang="ru-RU" dirty="0" smtClean="0">
                <a:solidFill>
                  <a:srgbClr val="2F5597"/>
                </a:solidFill>
              </a:rPr>
              <a:t>. Электр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</a:t>
            </a:r>
            <a:r>
              <a:rPr lang="ru-RU" dirty="0" smtClean="0">
                <a:solidFill>
                  <a:srgbClr val="2F5597"/>
                </a:solidFill>
              </a:rPr>
              <a:t> мен </a:t>
            </a:r>
            <a:r>
              <a:rPr lang="ru-RU" dirty="0" err="1" smtClean="0">
                <a:solidFill>
                  <a:srgbClr val="2F5597"/>
                </a:solidFill>
              </a:rPr>
              <a:t>тұтынушылар бастапқы жұмыс режиміне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оралады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Бастапқыда пайда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болған барлық қуат теңгерімсіздігінің орнын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толтыруды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оның бастапқы бұзылу орнында</a:t>
            </a:r>
            <a:r>
              <a:rPr lang="ru-RU" dirty="0" smtClean="0">
                <a:solidFill>
                  <a:srgbClr val="2F5597"/>
                </a:solidFill>
              </a:rPr>
              <a:t> режим </a:t>
            </a:r>
            <a:r>
              <a:rPr lang="ru-RU" dirty="0" err="1" smtClean="0">
                <a:solidFill>
                  <a:srgbClr val="2F5597"/>
                </a:solidFill>
              </a:rPr>
              <a:t>қалыпқа келтірілгенге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дейін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қайталама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қабылдайды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6189" y="2852385"/>
            <a:ext cx="7656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       </a:t>
            </a:r>
            <a:r>
              <a:rPr lang="ru-RU" dirty="0" err="1" smtClean="0">
                <a:solidFill>
                  <a:srgbClr val="2F5597"/>
                </a:solidFill>
              </a:rPr>
              <a:t>Энергетикалық блоктардың максималды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түсіру мөлшері жанып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жатқан отын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түріне 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көмірмен жұмыс істегенде</a:t>
            </a:r>
            <a:r>
              <a:rPr lang="ru-RU" dirty="0" smtClean="0">
                <a:solidFill>
                  <a:srgbClr val="2F5597"/>
                </a:solidFill>
              </a:rPr>
              <a:t> 20–40% </a:t>
            </a:r>
            <a:r>
              <a:rPr lang="ru-RU" dirty="0" err="1" smtClean="0">
                <a:solidFill>
                  <a:srgbClr val="2F5597"/>
                </a:solidFill>
              </a:rPr>
              <a:t>және газбен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мазутпен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жұмыс істегенде</a:t>
            </a:r>
            <a:r>
              <a:rPr lang="ru-RU" dirty="0" smtClean="0">
                <a:solidFill>
                  <a:srgbClr val="2F5597"/>
                </a:solidFill>
              </a:rPr>
              <a:t> 40–60% </a:t>
            </a:r>
            <a:r>
              <a:rPr lang="ru-RU" dirty="0" err="1" smtClean="0">
                <a:solidFill>
                  <a:srgbClr val="2F5597"/>
                </a:solidFill>
              </a:rPr>
              <a:t>құрайды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190" y="3768304"/>
            <a:ext cx="76176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smtClean="0">
                <a:solidFill>
                  <a:srgbClr val="2F5597"/>
                </a:solidFill>
              </a:rPr>
              <a:t>       </a:t>
            </a:r>
            <a:r>
              <a:rPr lang="ru-RU" dirty="0" err="1" smtClean="0">
                <a:solidFill>
                  <a:srgbClr val="2F5597"/>
                </a:solidFill>
              </a:rPr>
              <a:t>Қосалқы 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турбинаны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механизмі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арқылы қондырғының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AFC </a:t>
            </a:r>
            <a:r>
              <a:rPr lang="ru-RU" dirty="0" err="1" smtClean="0">
                <a:solidFill>
                  <a:srgbClr val="2F5597"/>
                </a:solidFill>
              </a:rPr>
              <a:t>сипаттамасын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өзіне </a:t>
            </a:r>
            <a:r>
              <a:rPr lang="ru-RU" dirty="0" smtClean="0">
                <a:solidFill>
                  <a:srgbClr val="2F5597"/>
                </a:solidFill>
              </a:rPr>
              <a:t>параллель </a:t>
            </a:r>
            <a:r>
              <a:rPr lang="ru-RU" dirty="0" err="1" smtClean="0">
                <a:solidFill>
                  <a:srgbClr val="2F5597"/>
                </a:solidFill>
              </a:rPr>
              <a:t>жылжыту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арқылы 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Эквивалентті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генератордың сипаттамасы</a:t>
            </a:r>
            <a:r>
              <a:rPr lang="ru-RU" dirty="0" smtClean="0">
                <a:solidFill>
                  <a:srgbClr val="2F5597"/>
                </a:solidFill>
              </a:rPr>
              <a:t> да </a:t>
            </a:r>
            <a:r>
              <a:rPr lang="ru-RU" dirty="0" err="1" smtClean="0">
                <a:solidFill>
                  <a:srgbClr val="2F5597"/>
                </a:solidFill>
              </a:rPr>
              <a:t>сәйкес жылжиды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01943" y="3163968"/>
            <a:ext cx="3042079" cy="3008465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7301784" y="6146354"/>
            <a:ext cx="4366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rgbClr val="2F5597"/>
                </a:solidFill>
              </a:rPr>
              <a:t>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екіншілікті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кезінде</a:t>
            </a:r>
            <a:r>
              <a:rPr lang="ru-RU" dirty="0" smtClean="0">
                <a:solidFill>
                  <a:srgbClr val="2F5597"/>
                </a:solidFill>
              </a:rPr>
              <a:t> турбина </a:t>
            </a:r>
            <a:r>
              <a:rPr lang="ru-RU" dirty="0" err="1" smtClean="0">
                <a:solidFill>
                  <a:srgbClr val="2F5597"/>
                </a:solidFill>
              </a:rPr>
              <a:t>сипаттамасының жылжуы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6190" y="4879080"/>
            <a:ext cx="68465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Бір-бірімен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энергетикалық жүйелерде қайталама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қуатты басқарудың екі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негізгі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принципі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қолданылады: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аймақтық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станциясының 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реттеуімен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үйлесімде орталықтандырылған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пен </a:t>
            </a:r>
            <a:r>
              <a:rPr lang="ru-RU" dirty="0" err="1" smtClean="0">
                <a:solidFill>
                  <a:srgbClr val="2F5597"/>
                </a:solidFill>
              </a:rPr>
              <a:t>қуат ағындарын орталықтандырылмаған кешенді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85813" y="556516"/>
            <a:ext cx="57765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Энергетикалық жүйелерде жиілікті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және қуатты реттеу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8568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5731" y="542323"/>
            <a:ext cx="5380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2F5597"/>
                </a:solidFill>
              </a:rPr>
              <a:t>ЭЭЖ</a:t>
            </a:r>
            <a:r>
              <a:rPr lang="en-GB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режимдерін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басқарудың уақытша деңгейлері.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5731" y="911655"/>
            <a:ext cx="58239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1. </a:t>
            </a:r>
            <a:r>
              <a:rPr lang="ru-RU" dirty="0" err="1" smtClean="0">
                <a:solidFill>
                  <a:srgbClr val="2F5597"/>
                </a:solidFill>
              </a:rPr>
              <a:t>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ұзақ мерзімді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жоспарлау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(айға, жылға</a:t>
            </a:r>
            <a:r>
              <a:rPr lang="ru-RU" dirty="0" smtClean="0">
                <a:solidFill>
                  <a:srgbClr val="2F5597"/>
                </a:solidFill>
              </a:rPr>
              <a:t>).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42057" y="1188654"/>
            <a:ext cx="107769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- энергия </a:t>
            </a:r>
            <a:r>
              <a:rPr lang="ru-RU" dirty="0" err="1" smtClean="0">
                <a:solidFill>
                  <a:srgbClr val="2F5597"/>
                </a:solidFill>
              </a:rPr>
              <a:t>тұтынуды және жүктеменің типтік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үлгілерін болжау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қуат және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энергиясының баланстарын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әзірлеу (жылдық, тоқсандық, айлық</a:t>
            </a:r>
            <a:r>
              <a:rPr lang="ru-RU" dirty="0" smtClean="0">
                <a:solidFill>
                  <a:srgbClr val="2F5597"/>
                </a:solidFill>
              </a:rPr>
              <a:t>);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энергия </a:t>
            </a:r>
            <a:r>
              <a:rPr lang="ru-RU" dirty="0" err="1" smtClean="0">
                <a:solidFill>
                  <a:srgbClr val="2F5597"/>
                </a:solidFill>
              </a:rPr>
              <a:t>ресурстарын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жоспарлы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жөндеу жоспарларын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оңтайландыру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жылдың сипатты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кезеңдері үшін, сондай-ақ жаңа объектілерді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пайдалануға </a:t>
            </a:r>
            <a:r>
              <a:rPr lang="ru-RU" dirty="0" smtClean="0">
                <a:solidFill>
                  <a:srgbClr val="2F5597"/>
                </a:solidFill>
              </a:rPr>
              <a:t>беру </a:t>
            </a:r>
            <a:r>
              <a:rPr lang="ru-RU" dirty="0" err="1" smtClean="0">
                <a:solidFill>
                  <a:srgbClr val="2F5597"/>
                </a:solidFill>
              </a:rPr>
              <a:t>және қатар жұмыс істейтін</a:t>
            </a:r>
            <a:r>
              <a:rPr lang="ru-RU" dirty="0" smtClean="0">
                <a:solidFill>
                  <a:srgbClr val="2F5597"/>
                </a:solidFill>
              </a:rPr>
              <a:t> ЭСҚ </a:t>
            </a:r>
            <a:r>
              <a:rPr lang="ru-RU" dirty="0" err="1" smtClean="0">
                <a:solidFill>
                  <a:srgbClr val="2F5597"/>
                </a:solidFill>
              </a:rPr>
              <a:t>құрамын кеңейтумен 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схемалар</a:t>
            </a:r>
            <a:r>
              <a:rPr lang="ru-RU" dirty="0" smtClean="0">
                <a:solidFill>
                  <a:srgbClr val="2F5597"/>
                </a:solidFill>
              </a:rPr>
              <a:t> мен </a:t>
            </a:r>
            <a:r>
              <a:rPr lang="ru-RU" dirty="0" err="1" smtClean="0">
                <a:solidFill>
                  <a:srgbClr val="2F5597"/>
                </a:solidFill>
              </a:rPr>
              <a:t>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әзірлеу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жабдықтаудың сенімділігін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қуатының сапасын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арттыру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мәселелерінің барлық кешенін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шешу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қалыпты және авариялық 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диспетчерлік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құралдарын және 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жүйелерін енгізу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жетілдіру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жөнелту нұсқауларын әзірлеу.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5731" y="3776162"/>
            <a:ext cx="70219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2. </a:t>
            </a:r>
            <a:r>
              <a:rPr lang="ru-RU" dirty="0" err="1" smtClean="0">
                <a:solidFill>
                  <a:srgbClr val="2F5597"/>
                </a:solidFill>
              </a:rPr>
              <a:t>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қысқа мерзімді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жоспарлау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ru-RU" dirty="0" err="1" smtClean="0">
                <a:solidFill>
                  <a:srgbClr val="2F5597"/>
                </a:solidFill>
              </a:rPr>
              <a:t>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күнге, аптаға</a:t>
            </a:r>
            <a:r>
              <a:rPr lang="ru-RU" dirty="0" smtClean="0">
                <a:solidFill>
                  <a:srgbClr val="2F5597"/>
                </a:solidFill>
              </a:rPr>
              <a:t>).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42057" y="4073306"/>
            <a:ext cx="10658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- 1-деңгейдегі </a:t>
            </a:r>
            <a:r>
              <a:rPr lang="ru-RU" dirty="0" err="1" smtClean="0">
                <a:solidFill>
                  <a:srgbClr val="2F5597"/>
                </a:solidFill>
              </a:rPr>
              <a:t>шешімдерді</a:t>
            </a:r>
            <a:r>
              <a:rPr lang="ru-RU" dirty="0" smtClean="0">
                <a:solidFill>
                  <a:srgbClr val="2F5597"/>
                </a:solidFill>
              </a:rPr>
              <a:t> ӨЭЖ </a:t>
            </a:r>
            <a:r>
              <a:rPr lang="ru-RU" dirty="0" err="1" smtClean="0">
                <a:solidFill>
                  <a:srgbClr val="2F5597"/>
                </a:solidFill>
              </a:rPr>
              <a:t>жұмыс жағдайларының өзгеруіне және нақтылануына қарай түзету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- 1-ші </a:t>
            </a:r>
            <a:r>
              <a:rPr lang="ru-RU" dirty="0" err="1" smtClean="0">
                <a:solidFill>
                  <a:srgbClr val="2F5597"/>
                </a:solidFill>
              </a:rPr>
              <a:t>деңгейдегі бірқатар шешімдер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мұнда шектеулер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түрінде пайда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болады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731" y="4793998"/>
            <a:ext cx="51537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3. </a:t>
            </a:r>
            <a:r>
              <a:rPr lang="ru-RU" dirty="0" err="1" smtClean="0">
                <a:solidFill>
                  <a:srgbClr val="2F5597"/>
                </a:solidFill>
              </a:rPr>
              <a:t>Ағымдағы 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оперативті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14961" y="5073170"/>
            <a:ext cx="108986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күнделікті кестелер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ағымдағы режимді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жедел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басқару;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- режим </a:t>
            </a:r>
            <a:r>
              <a:rPr lang="ru-RU" dirty="0" err="1" smtClean="0">
                <a:solidFill>
                  <a:srgbClr val="2F5597"/>
                </a:solidFill>
              </a:rPr>
              <a:t>параметрлері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жоспарланған мәндерден ауытқыған кезде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режимді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ru-RU" dirty="0" err="1" smtClean="0">
                <a:solidFill>
                  <a:srgbClr val="2F5597"/>
                </a:solidFill>
              </a:rPr>
              <a:t>қосымша оңтайландыру</a:t>
            </a:r>
            <a:r>
              <a:rPr lang="ru-RU" dirty="0" smtClean="0">
                <a:solidFill>
                  <a:srgbClr val="2F5597"/>
                </a:solidFill>
              </a:rPr>
              <a:t>).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5730" y="5737692"/>
            <a:ext cx="80681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4. </a:t>
            </a:r>
            <a:r>
              <a:rPr lang="ru-RU" dirty="0" err="1" smtClean="0">
                <a:solidFill>
                  <a:srgbClr val="2F5597"/>
                </a:solidFill>
              </a:rPr>
              <a:t>Қалыпты және апаттық режимдерді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2023" y="6090850"/>
            <a:ext cx="11186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орталықтандырылған және жергілікті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жүйелермен және 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режимді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құрылғыларымен, релелік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қорғаныс және авариялық </a:t>
            </a:r>
            <a:r>
              <a:rPr lang="ru-RU" dirty="0" smtClean="0">
                <a:solidFill>
                  <a:srgbClr val="2F5597"/>
                </a:solidFill>
              </a:rPr>
              <a:t>автоматика </a:t>
            </a:r>
            <a:r>
              <a:rPr lang="ru-RU" dirty="0" err="1" smtClean="0">
                <a:solidFill>
                  <a:srgbClr val="2F5597"/>
                </a:solidFill>
              </a:rPr>
              <a:t>құрылғыларымен жүзеге асырылатын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автоматты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90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23776" y="441037"/>
            <a:ext cx="5608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Апаттқа қарсы автоматтандыру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жүйесінің құрылымы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2576" b="3834"/>
          <a:stretch/>
        </p:blipFill>
        <p:spPr>
          <a:xfrm>
            <a:off x="1563642" y="834746"/>
            <a:ext cx="8801100" cy="3690552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61320" y="4590866"/>
            <a:ext cx="113996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2F5597"/>
                </a:solidFill>
              </a:rPr>
              <a:t>ЭЭЖ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kk-KZ" dirty="0" smtClean="0">
                <a:solidFill>
                  <a:srgbClr val="2F5597"/>
                </a:solidFill>
              </a:rPr>
              <a:t>нің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апаттқа қарсы автоматтандыру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жүйесінің құрылымы:</a:t>
            </a:r>
            <a:endParaRPr lang="ru-RU" dirty="0">
              <a:solidFill>
                <a:srgbClr val="2F5597"/>
              </a:solidFill>
            </a:endParaRPr>
          </a:p>
          <a:p>
            <a:pPr algn="ctr"/>
            <a:r>
              <a:rPr lang="ru-RU" dirty="0">
                <a:solidFill>
                  <a:srgbClr val="2F5597"/>
                </a:solidFill>
              </a:rPr>
              <a:t>БВ – большое возмущение; МВ – малое возмущение; РЗ – релейная защита; АПВ – автоматическое повторное включение; АРВ – автоматическое регулирование возбуждения; АПНУ – автоматика предотвращения нарушения устойчивости; АЛАР – автоматика ликвидации асинхронного режима; АОСН – автоматика ограничения снижения напряжения; АОПН – автоматика ограничения повышения напряжения; АЧР – автоматическая частотная разгрузка; ЗГ – загрузка генераторов; ВГ – включение гидрогенераторов; ЧАПВ – АПВ по частоте; АПВН – АПВ по напряжению; ВН – включение нагрузки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16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27677" y="108787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сұрақтары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5406" y="756548"/>
            <a:ext cx="108735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Келесі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сұрақтарға жауап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беріңіз:</a:t>
            </a:r>
            <a:endParaRPr lang="ru-RU" dirty="0" smtClean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 </a:t>
            </a:r>
          </a:p>
          <a:p>
            <a:pPr marL="342900" indent="-342900">
              <a:buAutoNum type="arabicPeriod"/>
            </a:pPr>
            <a:r>
              <a:rPr lang="kk-KZ" dirty="0" smtClean="0">
                <a:solidFill>
                  <a:srgbClr val="2F5597"/>
                </a:solidFill>
              </a:rPr>
              <a:t>ЭЭЖ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режимдері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қалай жіктеледі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оларды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басқарудың міндеттері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қандай?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«Статикалық», «динамикалық» және «нәтижелік» тұрақтылық ұғымдарының айырмашылығы неде</a:t>
            </a:r>
            <a:r>
              <a:rPr lang="ru-RU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kk-KZ" dirty="0" smtClean="0">
                <a:solidFill>
                  <a:srgbClr val="2F5597"/>
                </a:solidFill>
              </a:rPr>
              <a:t>ЭЭЖ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тұрақтылығының стандартты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көрсеткіштері қандай?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2F5597"/>
                </a:solidFill>
              </a:rPr>
              <a:t>Электр </a:t>
            </a:r>
            <a:r>
              <a:rPr lang="ru-RU" dirty="0" err="1" smtClean="0">
                <a:solidFill>
                  <a:srgbClr val="2F5597"/>
                </a:solidFill>
              </a:rPr>
              <a:t>желілеріндегі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 қандай құралдар қолданылады</a:t>
            </a:r>
            <a:r>
              <a:rPr lang="ru-RU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Трансформаторлардың жүктемедегі ауыстырғыштары және жүктемедегі ауыстырғыштары қандай салаларда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қолданылады?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Әртүрлі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 жүйелерінің мақсаттары қандай?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Бастапқы 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кезінде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станциялары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арасында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қуаттың бөлінуі немен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анықталады?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Екінші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реттеудің қандай принциптері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қолданылады?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kk-KZ" dirty="0" smtClean="0">
                <a:solidFill>
                  <a:srgbClr val="2F5597"/>
                </a:solidFill>
              </a:rPr>
              <a:t>ЭЭЖ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режимдерін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басқарудың әртүрлі уақыт деңгейлерінің міндеттері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қандай?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Төтенше жағдайларды басқару жүйесі қандай негізгі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ішкі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жүйелерді қамтиды және олардың функциялары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қандай?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 smtClean="0">
                <a:solidFill>
                  <a:srgbClr val="2F5597"/>
                </a:solidFill>
              </a:rPr>
              <a:t>Тұрақтылықтың алдын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алу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автоматикасы</a:t>
            </a:r>
            <a:r>
              <a:rPr lang="ru-RU" dirty="0" smtClean="0">
                <a:solidFill>
                  <a:srgbClr val="2F5597"/>
                </a:solidFill>
              </a:rPr>
              <a:t> не </a:t>
            </a:r>
            <a:r>
              <a:rPr lang="ru-RU" dirty="0" err="1" smtClean="0">
                <a:solidFill>
                  <a:srgbClr val="2F5597"/>
                </a:solidFill>
              </a:rPr>
              <a:t>істейді</a:t>
            </a:r>
            <a:r>
              <a:rPr lang="ru-RU" dirty="0" smtClean="0">
                <a:solidFill>
                  <a:srgbClr val="2F5597"/>
                </a:solidFill>
              </a:rPr>
              <a:t>?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</a:t>
            </a:r>
            <a: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Нег</a:t>
            </a: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ізгі ұғымдар мен анықтамалар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жүйелердің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Өтпелі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процесстердің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(ӨП)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пайда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болу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сепебтері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өтпелі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режимдердегі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тұрақтылығы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сұрақтары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ru-RU" sz="1600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06927" y="108787"/>
            <a:ext cx="43462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Нег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ізгі ұғымдар мен анықтамалар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11849" y="617834"/>
            <a:ext cx="5168303" cy="40011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Электр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жүйенің элементтері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6388" y="1493147"/>
            <a:ext cx="3526971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Күштік элементтер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генераторлар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трансформаторлар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автотрансформаторлар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, инверторлар, ЭБЖ,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жүктемелер (тұтынушылар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);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02185" y="1493147"/>
            <a:ext cx="3422468" cy="16312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Басқару элементтері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реле,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СМ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қоздыру реттегіштері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жиілік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реттегіштер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коммутациялық аппараттар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және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т.б.;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21040" y="1506209"/>
            <a:ext cx="2915648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Өлшеуіш элементтер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: ток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және кернеу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трансформаторлары</a:t>
            </a:r>
            <a:endParaRPr lang="ru-RU" sz="2000" dirty="0"/>
          </a:p>
        </p:txBody>
      </p:sp>
      <p:cxnSp>
        <p:nvCxnSpPr>
          <p:cNvPr id="12" name="Прямая со стрелкой 11"/>
          <p:cNvCxnSpPr>
            <a:stCxn id="7" idx="1"/>
            <a:endCxn id="8" idx="0"/>
          </p:cNvCxnSpPr>
          <p:nvPr/>
        </p:nvCxnSpPr>
        <p:spPr>
          <a:xfrm rot="10800000" flipV="1">
            <a:off x="2259875" y="817889"/>
            <a:ext cx="1251975" cy="675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  <a:endCxn id="9" idx="0"/>
          </p:cNvCxnSpPr>
          <p:nvPr/>
        </p:nvCxnSpPr>
        <p:spPr>
          <a:xfrm rot="16200000" flipH="1">
            <a:off x="5867109" y="1246836"/>
            <a:ext cx="475203" cy="17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3"/>
            <a:endCxn id="10" idx="0"/>
          </p:cNvCxnSpPr>
          <p:nvPr/>
        </p:nvCxnSpPr>
        <p:spPr>
          <a:xfrm>
            <a:off x="8680152" y="817889"/>
            <a:ext cx="1098712" cy="688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96096" y="3953589"/>
            <a:ext cx="110139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Режим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бұл жүйенің күйі болып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жүйенің жұмысын сандық анықтайтын көрсеткіштермен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режимнің параметрлерімен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сипатталады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Режимнің параметрлері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активті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реактивті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толық қуат, кернеу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ток,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жиілік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ЭҚК,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кернеу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, ток векторларының ығысу бұрышы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Жүйенің параметрлері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бұл жүйенің материалдық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объект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ретінде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физикалық қасиеттерін сандық анықтайтын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көрсеткіштері. Бұл көрсеткіштер жүйедегі элементтердің жалғану схемаларына және қабылданған рұқсаттарға тәуелді.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Оларға келесілер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жатады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активті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реактивті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толық кедергілер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элементтердің өткізгіштігі, өзіндік және өзара кедергілері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трансформация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коэффициенттері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уақыт тұрақтылары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күшейту коэффициенттері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т.б.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1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4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50285" y="108787"/>
            <a:ext cx="5691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 жүйелердің режимдері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90832" y="766119"/>
            <a:ext cx="11079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    Электр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жүйенің негізгі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мақсаты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тұтынушыларды сапалы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энергиясымен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экономикалық тиімді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тұрақты және сенімді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қаматамасыз ету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0832" y="1412450"/>
            <a:ext cx="11079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      Электр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жүйенің уақыттың кез-келген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сәтіндегі немесе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уақыттың белгілі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бір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аралығындағы  күйі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жүйенің режимі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деп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аталады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46059" y="2072905"/>
            <a:ext cx="222477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Жүйенің режимдері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46998" y="2608482"/>
            <a:ext cx="124264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Орныққан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45120" y="2608482"/>
            <a:ext cx="133688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Өтпелі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93422" y="3287751"/>
            <a:ext cx="110639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Қалыпты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69913" y="3287751"/>
            <a:ext cx="110639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Қалыпты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33837" y="3287751"/>
            <a:ext cx="102868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Апаттық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57341" y="3287751"/>
            <a:ext cx="157011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Апаттан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кейін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7" idx="1"/>
            <a:endCxn id="8" idx="0"/>
          </p:cNvCxnSpPr>
          <p:nvPr/>
        </p:nvCxnSpPr>
        <p:spPr>
          <a:xfrm rot="10800000" flipV="1">
            <a:off x="3068323" y="2257570"/>
            <a:ext cx="1677737" cy="350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3"/>
            <a:endCxn id="9" idx="0"/>
          </p:cNvCxnSpPr>
          <p:nvPr/>
        </p:nvCxnSpPr>
        <p:spPr>
          <a:xfrm>
            <a:off x="6970835" y="2257571"/>
            <a:ext cx="742725" cy="350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2"/>
            <a:endCxn id="10" idx="0"/>
          </p:cNvCxnSpPr>
          <p:nvPr/>
        </p:nvCxnSpPr>
        <p:spPr>
          <a:xfrm rot="5400000">
            <a:off x="2402503" y="2621931"/>
            <a:ext cx="309937" cy="1021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2"/>
            <a:endCxn id="13" idx="0"/>
          </p:cNvCxnSpPr>
          <p:nvPr/>
        </p:nvCxnSpPr>
        <p:spPr>
          <a:xfrm rot="16200000" flipH="1">
            <a:off x="3550391" y="2495745"/>
            <a:ext cx="309937" cy="1274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2"/>
            <a:endCxn id="11" idx="0"/>
          </p:cNvCxnSpPr>
          <p:nvPr/>
        </p:nvCxnSpPr>
        <p:spPr>
          <a:xfrm rot="5400000">
            <a:off x="7063367" y="2637557"/>
            <a:ext cx="309937" cy="990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2"/>
            <a:endCxn id="12" idx="0"/>
          </p:cNvCxnSpPr>
          <p:nvPr/>
        </p:nvCxnSpPr>
        <p:spPr>
          <a:xfrm rot="16200000" flipH="1">
            <a:off x="8075900" y="2615473"/>
            <a:ext cx="309937" cy="1034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714093" y="3901704"/>
            <a:ext cx="164775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Ауырлатылған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352792" y="3901704"/>
            <a:ext cx="98219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Жөндеу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933292" y="5012047"/>
            <a:ext cx="202767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Өтпелі процесстер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1879601" y="5717441"/>
            <a:ext cx="35099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Электр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магнитті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(0,001-0,01 c)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560000" y="5717441"/>
            <a:ext cx="366350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Электр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механикалық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(0,1-</a:t>
            </a:r>
            <a:r>
              <a:rPr lang="kk-KZ" b="1" dirty="0" smtClean="0">
                <a:solidFill>
                  <a:schemeClr val="accent5">
                    <a:lumMod val="75000"/>
                  </a:schemeClr>
                </a:solidFill>
              </a:rPr>
              <a:t>10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c)</a:t>
            </a:r>
            <a:endParaRPr lang="ru-RU" dirty="0"/>
          </a:p>
        </p:txBody>
      </p:sp>
      <p:cxnSp>
        <p:nvCxnSpPr>
          <p:cNvPr id="36" name="Прямая со стрелкой 35"/>
          <p:cNvCxnSpPr>
            <a:stCxn id="31" idx="2"/>
            <a:endCxn id="32" idx="0"/>
          </p:cNvCxnSpPr>
          <p:nvPr/>
        </p:nvCxnSpPr>
        <p:spPr>
          <a:xfrm rot="5400000">
            <a:off x="4622830" y="4393143"/>
            <a:ext cx="336062" cy="231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31" idx="2"/>
            <a:endCxn id="33" idx="0"/>
          </p:cNvCxnSpPr>
          <p:nvPr/>
        </p:nvCxnSpPr>
        <p:spPr>
          <a:xfrm rot="16200000" flipH="1">
            <a:off x="7001408" y="4327099"/>
            <a:ext cx="336062" cy="2444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7" idx="2"/>
            <a:endCxn id="30" idx="1"/>
          </p:cNvCxnSpPr>
          <p:nvPr/>
        </p:nvCxnSpPr>
        <p:spPr>
          <a:xfrm rot="16200000" flipH="1">
            <a:off x="5283553" y="3017130"/>
            <a:ext cx="1644133" cy="49434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7" idx="2"/>
            <a:endCxn id="29" idx="3"/>
          </p:cNvCxnSpPr>
          <p:nvPr/>
        </p:nvCxnSpPr>
        <p:spPr>
          <a:xfrm rot="5400000">
            <a:off x="4788084" y="3016006"/>
            <a:ext cx="1644133" cy="49659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3524794" y="6266081"/>
            <a:ext cx="487244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Толқынды,  Механикалық, Жылулық және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т.б.</a:t>
            </a:r>
            <a:endParaRPr lang="ru-RU" dirty="0"/>
          </a:p>
        </p:txBody>
      </p:sp>
      <p:cxnSp>
        <p:nvCxnSpPr>
          <p:cNvPr id="49" name="Прямая со стрелкой 48"/>
          <p:cNvCxnSpPr>
            <a:stCxn id="31" idx="2"/>
            <a:endCxn id="47" idx="0"/>
          </p:cNvCxnSpPr>
          <p:nvPr/>
        </p:nvCxnSpPr>
        <p:spPr>
          <a:xfrm rot="16200000" flipH="1">
            <a:off x="5511721" y="5816785"/>
            <a:ext cx="884702" cy="138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11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594975" y="5097463"/>
              <a:ext cx="7938" cy="4762"/>
            </p14:xfrm>
          </p:contentPart>
        </mc:Choice>
        <mc:Fallback xmlns="">
          <p:pic>
            <p:nvPicPr>
              <p:cNvPr id="411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92214" y="5094533"/>
                <a:ext cx="13115" cy="102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133" name="Ink 3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676400" y="4373563"/>
              <a:ext cx="1588" cy="9525"/>
            </p14:xfrm>
          </p:contentPart>
        </mc:Choice>
        <mc:Fallback xmlns="">
          <p:pic>
            <p:nvPicPr>
              <p:cNvPr id="4133" name="Ink 3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71318" y="4370279"/>
                <a:ext cx="10798" cy="170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134" name="Ink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12275" y="23556913"/>
              <a:ext cx="0" cy="0"/>
            </p14:xfrm>
          </p:contentPart>
        </mc:Choice>
        <mc:Fallback xmlns="">
          <p:pic>
            <p:nvPicPr>
              <p:cNvPr id="4134" name="Ink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312275" y="23556913"/>
                <a:ext cx="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969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948009" y="108787"/>
            <a:ext cx="6050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Өтпелі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процесстердің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(ӨП)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пайда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болу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сепебтері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600" y="745480"/>
            <a:ext cx="57302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1) </a:t>
            </a:r>
            <a:r>
              <a:rPr lang="ru-RU" sz="2000" dirty="0" err="1" smtClean="0">
                <a:solidFill>
                  <a:srgbClr val="002060"/>
                </a:solidFill>
              </a:rPr>
              <a:t>Ішкі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асқын кернеу</a:t>
            </a:r>
            <a:r>
              <a:rPr lang="ru-RU" sz="2000" dirty="0" smtClean="0">
                <a:solidFill>
                  <a:srgbClr val="002060"/>
                </a:solidFill>
              </a:rPr>
              <a:t> (</a:t>
            </a:r>
            <a:r>
              <a:rPr lang="ru-RU" sz="2000" dirty="0" err="1" smtClean="0">
                <a:solidFill>
                  <a:srgbClr val="002060"/>
                </a:solidFill>
              </a:rPr>
              <a:t>стационарлы</a:t>
            </a:r>
            <a:r>
              <a:rPr lang="ru-RU" sz="2000" dirty="0" smtClean="0">
                <a:solidFill>
                  <a:srgbClr val="002060"/>
                </a:solidFill>
              </a:rPr>
              <a:t>,  </a:t>
            </a:r>
            <a:r>
              <a:rPr lang="ru-RU" sz="2000" dirty="0" err="1" smtClean="0">
                <a:solidFill>
                  <a:srgbClr val="002060"/>
                </a:solidFill>
              </a:rPr>
              <a:t>квазистационарлы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және коммутациялық</a:t>
            </a:r>
            <a:r>
              <a:rPr lang="ru-RU" sz="2000" dirty="0" smtClean="0">
                <a:solidFill>
                  <a:srgbClr val="002060"/>
                </a:solidFill>
              </a:rPr>
              <a:t>);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2) </a:t>
            </a:r>
            <a:r>
              <a:rPr lang="ru-RU" sz="2000" dirty="0" err="1" smtClean="0">
                <a:solidFill>
                  <a:srgbClr val="002060"/>
                </a:solidFill>
              </a:rPr>
              <a:t>Электрмен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қамтамасыз ету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жүйесінің жұмысына тұтынушылардың серпінді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жүктемелерінің әсері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3) </a:t>
            </a:r>
            <a:r>
              <a:rPr lang="ru-RU" sz="2000" dirty="0" err="1" smtClean="0">
                <a:solidFill>
                  <a:srgbClr val="002060"/>
                </a:solidFill>
              </a:rPr>
              <a:t>Жергілікті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бейсимметрияның пайда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болуы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4) </a:t>
            </a:r>
            <a:r>
              <a:rPr lang="ru-RU" sz="2000" dirty="0" err="1" smtClean="0">
                <a:solidFill>
                  <a:srgbClr val="002060"/>
                </a:solidFill>
              </a:rPr>
              <a:t>АҚ-тың іске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қосылуы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реверсі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және өздігінен іске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қосылуы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pPr marL="342900" indent="-342900"/>
            <a:r>
              <a:rPr lang="en-US" sz="2000" dirty="0" smtClean="0">
                <a:solidFill>
                  <a:srgbClr val="002060"/>
                </a:solidFill>
              </a:rPr>
              <a:t>5) C</a:t>
            </a:r>
            <a:r>
              <a:rPr lang="kk-KZ" sz="2000" dirty="0" smtClean="0">
                <a:solidFill>
                  <a:srgbClr val="002060"/>
                </a:solidFill>
              </a:rPr>
              <a:t>Қ-тың с</a:t>
            </a:r>
            <a:r>
              <a:rPr lang="ru-RU" sz="2000" dirty="0" err="1" smtClean="0">
                <a:solidFill>
                  <a:srgbClr val="002060"/>
                </a:solidFill>
              </a:rPr>
              <a:t>инхронды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емес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қосылуы, </a:t>
            </a:r>
            <a:r>
              <a:rPr lang="ru-RU" sz="2000" dirty="0" smtClean="0">
                <a:solidFill>
                  <a:srgbClr val="002060"/>
                </a:solidFill>
              </a:rPr>
              <a:t>СҚ </a:t>
            </a:r>
            <a:r>
              <a:rPr lang="ru-RU" sz="2000" dirty="0" err="1" smtClean="0">
                <a:solidFill>
                  <a:srgbClr val="002060"/>
                </a:solidFill>
              </a:rPr>
              <a:t>және генераторлардың асинхронды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айналуы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6) АРВ </a:t>
            </a:r>
            <a:r>
              <a:rPr lang="ru-RU" sz="2000" dirty="0" err="1" smtClean="0">
                <a:solidFill>
                  <a:srgbClr val="002060"/>
                </a:solidFill>
              </a:rPr>
              <a:t>көмегімен СМ-ның қоздыруын үдетудің әсері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7) </a:t>
            </a:r>
            <a:r>
              <a:rPr lang="ru-RU" sz="2000" dirty="0" err="1" smtClean="0">
                <a:solidFill>
                  <a:srgbClr val="002060"/>
                </a:solidFill>
              </a:rPr>
              <a:t>Электрмен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қамтамасыз ету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жүйесіндегі автономды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генераторлардың апериодтық тұрақсыздығы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өздігінен тербелуі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және қоздырылуы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324600" y="790366"/>
            <a:ext cx="54254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2000" dirty="0" smtClean="0">
                <a:solidFill>
                  <a:srgbClr val="002060"/>
                </a:solidFill>
              </a:rPr>
              <a:t>8) </a:t>
            </a:r>
            <a:r>
              <a:rPr lang="ru-RU" sz="2000" dirty="0" err="1" smtClean="0">
                <a:solidFill>
                  <a:srgbClr val="002060"/>
                </a:solidFill>
              </a:rPr>
              <a:t>Қорек көздерінің өшірілуі және қайта қосылуы</a:t>
            </a:r>
            <a:r>
              <a:rPr lang="ru-RU" sz="2000" dirty="0" smtClean="0">
                <a:solidFill>
                  <a:srgbClr val="002060"/>
                </a:solidFill>
              </a:rPr>
              <a:t>, АВР;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9)  </a:t>
            </a:r>
            <a:r>
              <a:rPr lang="ru-RU" sz="2000" dirty="0" err="1" smtClean="0">
                <a:solidFill>
                  <a:srgbClr val="002060"/>
                </a:solidFill>
              </a:rPr>
              <a:t>Қысқа тұйықталған тізбектердің өшірілуі және қайталап қосылуы</a:t>
            </a:r>
            <a:r>
              <a:rPr lang="ru-RU" sz="2000" dirty="0" smtClean="0">
                <a:solidFill>
                  <a:srgbClr val="002060"/>
                </a:solidFill>
              </a:rPr>
              <a:t>, АПВ;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10)  </a:t>
            </a:r>
            <a:r>
              <a:rPr lang="ru-RU" sz="2000" dirty="0" err="1" smtClean="0">
                <a:solidFill>
                  <a:srgbClr val="002060"/>
                </a:solidFill>
              </a:rPr>
              <a:t>Жүйеде жиілік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тұрақсыздығы </a:t>
            </a:r>
            <a:r>
              <a:rPr lang="ru-RU" sz="2000" dirty="0" smtClean="0">
                <a:solidFill>
                  <a:srgbClr val="002060"/>
                </a:solidFill>
              </a:rPr>
              <a:t>(</a:t>
            </a:r>
            <a:r>
              <a:rPr lang="ru-RU" sz="2000" dirty="0" err="1" smtClean="0">
                <a:solidFill>
                  <a:srgbClr val="002060"/>
                </a:solidFill>
              </a:rPr>
              <a:t>көшкі</a:t>
            </a:r>
            <a:r>
              <a:rPr lang="ru-RU" sz="2000" dirty="0" smtClean="0">
                <a:solidFill>
                  <a:srgbClr val="002060"/>
                </a:solidFill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</a:rPr>
              <a:t>құбылысы  </a:t>
            </a:r>
            <a:r>
              <a:rPr lang="ru-RU" sz="2000" dirty="0" smtClean="0">
                <a:solidFill>
                  <a:srgbClr val="002060"/>
                </a:solidFill>
              </a:rPr>
              <a:t>и  </a:t>
            </a:r>
            <a:r>
              <a:rPr lang="ru-RU" sz="2000" dirty="0" err="1" smtClean="0">
                <a:solidFill>
                  <a:srgbClr val="002060"/>
                </a:solidFill>
              </a:rPr>
              <a:t>жиілікті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автоматты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төмендету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11) </a:t>
            </a:r>
            <a:r>
              <a:rPr lang="ru-RU" sz="2000" dirty="0" err="1" smtClean="0">
                <a:solidFill>
                  <a:srgbClr val="002060"/>
                </a:solidFill>
              </a:rPr>
              <a:t>Кернеудің көшкінді төмендеуі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12) </a:t>
            </a:r>
            <a:r>
              <a:rPr lang="ru-RU" sz="2000" dirty="0" err="1" smtClean="0">
                <a:solidFill>
                  <a:srgbClr val="002060"/>
                </a:solidFill>
              </a:rPr>
              <a:t>Энергетикалық жүйені бөлу</a:t>
            </a:r>
            <a:r>
              <a:rPr lang="ru-RU" sz="2000" dirty="0" smtClean="0">
                <a:solidFill>
                  <a:srgbClr val="002060"/>
                </a:solidFill>
              </a:rPr>
              <a:t>;</a:t>
            </a:r>
          </a:p>
          <a:p>
            <a:pPr marL="457200" indent="-457200">
              <a:buAutoNum type="arabicParenR" startAt="13"/>
            </a:pPr>
            <a:r>
              <a:rPr lang="ru-RU" sz="2000" dirty="0" err="1" smtClean="0">
                <a:solidFill>
                  <a:srgbClr val="002060"/>
                </a:solidFill>
              </a:rPr>
              <a:t>Электрмен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қамтамасыз ету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жүйесінің элементтеріне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атмосфералық-климаттық әсерлер;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457200" indent="-457200">
              <a:buAutoNum type="arabicParenR" startAt="13"/>
            </a:pPr>
            <a:r>
              <a:rPr lang="ru-RU" sz="2000" dirty="0" err="1" smtClean="0">
                <a:solidFill>
                  <a:srgbClr val="002060"/>
                </a:solidFill>
              </a:rPr>
              <a:t>Жүйедегі кейбір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элементтердің және олардың оқшауламасының бұзылуы,  қысқа тұйықталулар.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457200" indent="-457200"/>
            <a:r>
              <a:rPr lang="ru-RU" sz="2000" dirty="0" err="1" smtClean="0">
                <a:solidFill>
                  <a:srgbClr val="002060"/>
                </a:solidFill>
              </a:rPr>
              <a:t>және </a:t>
            </a:r>
            <a:r>
              <a:rPr lang="ru-RU" sz="2000" dirty="0" smtClean="0">
                <a:solidFill>
                  <a:srgbClr val="002060"/>
                </a:solidFill>
              </a:rPr>
              <a:t>т.б.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34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91258" y="56781"/>
            <a:ext cx="5477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өтпелі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режимдердегі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тұрақтылығы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31065" y="632939"/>
            <a:ext cx="5129871" cy="369332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Электромеханикалық  өтпелі режимдер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6653" y="1267253"/>
            <a:ext cx="3734028" cy="1200329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Қуаттың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 шамалы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ауытқуы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және </a:t>
            </a:r>
            <a:r>
              <a:rPr lang="ru-RU" b="1" dirty="0" smtClean="0">
                <a:solidFill>
                  <a:srgbClr val="2F5597"/>
                </a:solidFill>
                <a:latin typeface="Arial" charset="0"/>
              </a:rPr>
              <a:t>генератор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роторының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айналу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жиілігінің шамалы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өзгеруі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096718" y="1267253"/>
            <a:ext cx="3856385" cy="923330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Үлкен қуат ауытқулары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және </a:t>
            </a:r>
            <a:r>
              <a:rPr lang="ru-RU" b="1" dirty="0" smtClean="0">
                <a:solidFill>
                  <a:srgbClr val="2F5597"/>
                </a:solidFill>
                <a:latin typeface="Arial" charset="0"/>
              </a:rPr>
              <a:t>генератор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роторының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айналу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жиілігіндегі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үлкен өзгерістер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00151" y="1267253"/>
            <a:ext cx="3665838" cy="1200329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Үлкен қуат ауытқулары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және </a:t>
            </a:r>
            <a:r>
              <a:rPr lang="ru-RU" b="1" dirty="0" smtClean="0">
                <a:solidFill>
                  <a:srgbClr val="2F5597"/>
                </a:solidFill>
                <a:latin typeface="Arial" charset="0"/>
              </a:rPr>
              <a:t>генератор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роторының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айналу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жиілігіндегі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charset="0"/>
              </a:rPr>
              <a:t>аздаған өзгерістер</a:t>
            </a:r>
            <a:endParaRPr lang="ru-RU" dirty="0"/>
          </a:p>
        </p:txBody>
      </p: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 flipH="1">
            <a:off x="2243667" y="1002271"/>
            <a:ext cx="1329268" cy="264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8" idx="0"/>
          </p:cNvCxnSpPr>
          <p:nvPr/>
        </p:nvCxnSpPr>
        <p:spPr>
          <a:xfrm rot="16200000" flipH="1">
            <a:off x="5982044" y="1116227"/>
            <a:ext cx="264982" cy="37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3"/>
            <a:endCxn id="7" idx="0"/>
          </p:cNvCxnSpPr>
          <p:nvPr/>
        </p:nvCxnSpPr>
        <p:spPr>
          <a:xfrm>
            <a:off x="8660936" y="817605"/>
            <a:ext cx="1363975" cy="449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76653" y="2947771"/>
            <a:ext cx="3734028" cy="954107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  <a:latin typeface="Arial" charset="0"/>
              </a:rPr>
              <a:t>Статикалық тұрақтылық </a:t>
            </a:r>
            <a:r>
              <a:rPr lang="ru-RU" sz="1400" b="1" dirty="0" smtClean="0">
                <a:solidFill>
                  <a:srgbClr val="FF0000"/>
                </a:solidFill>
                <a:latin typeface="Arial" charset="0"/>
              </a:rPr>
              <a:t>-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жүйенің шағын бұзылуларға ұшыраған кезде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бастапқы режимді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немесе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оған жақын режимді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қалпына келтіру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мүмкіндігі.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300151" y="2947770"/>
            <a:ext cx="3734028" cy="1169551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  <a:latin typeface="Arial" charset="0"/>
              </a:rPr>
              <a:t>Динамикалық тұрақтылық 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-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жүйенің үлкен бұзылуларға ұшыраған кезде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жұмыс істеуге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қолайлы бастапқы режимін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немесе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режимін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қалпына келтіру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қабілеті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157896" y="2947770"/>
            <a:ext cx="3734028" cy="1169551"/>
          </a:xfrm>
          <a:prstGeom prst="rect">
            <a:avLst/>
          </a:prstGeom>
          <a:ln>
            <a:solidFill>
              <a:srgbClr val="2F5597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FF0000"/>
                </a:solidFill>
                <a:latin typeface="Arial" charset="0"/>
              </a:rPr>
              <a:t>Нәтижелі тұрақтылық 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-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үлкен бұзылулардың әсерінен синхронды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жұмысты үзгеннен кейін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жүйенің бастапқы режимін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қалпына келтіру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мүмкіндігі.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6653" y="4597511"/>
            <a:ext cx="3734028" cy="1370206"/>
          </a:xfrm>
          <a:prstGeom prst="rect">
            <a:avLst/>
          </a:prstGeom>
          <a:ln w="19050">
            <a:noFill/>
          </a:ln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4418" y="4413081"/>
            <a:ext cx="2543689" cy="2063069"/>
          </a:xfrm>
          <a:prstGeom prst="rect">
            <a:avLst/>
          </a:prstGeom>
          <a:ln w="19050">
            <a:noFill/>
          </a:ln>
        </p:spPr>
      </p:pic>
      <p:grpSp>
        <p:nvGrpSpPr>
          <p:cNvPr id="17" name="Группа 16"/>
          <p:cNvGrpSpPr/>
          <p:nvPr/>
        </p:nvGrpSpPr>
        <p:grpSpPr>
          <a:xfrm>
            <a:off x="8699157" y="4514335"/>
            <a:ext cx="2397211" cy="1631092"/>
            <a:chOff x="8699157" y="4514335"/>
            <a:chExt cx="2075935" cy="1425842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6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710484" y="4625050"/>
              <a:ext cx="2064608" cy="1315127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16" name="Прямоугольник 15"/>
            <p:cNvSpPr/>
            <p:nvPr/>
          </p:nvSpPr>
          <p:spPr>
            <a:xfrm>
              <a:off x="8699157" y="4514335"/>
              <a:ext cx="280086" cy="360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1500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27002" y="586265"/>
            <a:ext cx="3748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Статикалық тұрақтылық қоры: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343945" y="953412"/>
            <a:ext cx="2135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Кернеу</a:t>
            </a:r>
            <a:r>
              <a:rPr lang="ru-RU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бойынша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87606" y="953412"/>
            <a:ext cx="1815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  <a:latin typeface="Arial" charset="0"/>
              </a:rPr>
              <a:t>қуат бойынша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40663" y="1322744"/>
            <a:ext cx="2790568" cy="115379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05757" y="1322744"/>
            <a:ext cx="2653583" cy="11884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35132" y="2541963"/>
            <a:ext cx="4576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Қалыпты режимде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20 </a:t>
            </a:r>
            <a:r>
              <a:rPr lang="ru-RU" sz="1400" b="1" dirty="0">
                <a:solidFill>
                  <a:srgbClr val="2F5597"/>
                </a:solidFill>
                <a:latin typeface="Arial" charset="0"/>
              </a:rPr>
              <a:t>% </a:t>
            </a:r>
            <a:r>
              <a:rPr lang="en-US" sz="1400" b="1" dirty="0" smtClean="0">
                <a:solidFill>
                  <a:srgbClr val="2F5597"/>
                </a:solidFill>
                <a:latin typeface="Arial" charset="0"/>
              </a:rPr>
              <a:t>-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дан 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  <a:p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Апаттан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кейнгі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қысқа мерзімді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режимде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 8 </a:t>
            </a:r>
            <a:r>
              <a:rPr lang="ru-RU" sz="1400" b="1" dirty="0">
                <a:solidFill>
                  <a:srgbClr val="2F5597"/>
                </a:solidFill>
                <a:latin typeface="Arial" charset="0"/>
              </a:rPr>
              <a:t>% </a:t>
            </a:r>
            <a:r>
              <a:rPr lang="en-US" sz="1400" b="1" dirty="0" smtClean="0">
                <a:solidFill>
                  <a:srgbClr val="2F5597"/>
                </a:solidFill>
                <a:latin typeface="Arial" charset="0"/>
              </a:rPr>
              <a:t>-</a:t>
            </a:r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дан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42901" y="2584371"/>
            <a:ext cx="9806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кем </a:t>
            </a:r>
            <a:r>
              <a:rPr lang="ru-RU" sz="1400" b="1" dirty="0" err="1" smtClean="0">
                <a:solidFill>
                  <a:srgbClr val="2F5597"/>
                </a:solidFill>
                <a:latin typeface="Arial" charset="0"/>
              </a:rPr>
              <a:t>емес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13514" y="2659017"/>
            <a:ext cx="19200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2F5597"/>
                </a:solidFill>
                <a:latin typeface="Arial" charset="0"/>
              </a:rPr>
              <a:t>10 %</a:t>
            </a:r>
            <a:r>
              <a:rPr lang="en-US" sz="1400" b="1" dirty="0" smtClean="0">
                <a:solidFill>
                  <a:srgbClr val="2F5597"/>
                </a:solidFill>
                <a:latin typeface="Arial" charset="0"/>
              </a:rPr>
              <a:t> - </a:t>
            </a:r>
            <a:r>
              <a:rPr lang="kk-KZ" sz="1400" b="1" dirty="0" smtClean="0">
                <a:solidFill>
                  <a:srgbClr val="2F5597"/>
                </a:solidFill>
                <a:latin typeface="Arial" charset="0"/>
              </a:rPr>
              <a:t>дан кем емес</a:t>
            </a:r>
            <a:endParaRPr lang="ru-RU" sz="1400" b="1" dirty="0">
              <a:solidFill>
                <a:srgbClr val="2F5597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17368" y="3122514"/>
            <a:ext cx="5805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2F5597"/>
                </a:solidFill>
              </a:rPr>
              <a:t>ЭЭЖ</a:t>
            </a:r>
            <a:r>
              <a:rPr lang="en-GB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тұрақтылығын қамтамасыз ету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үшін іс</a:t>
            </a:r>
            <a:r>
              <a:rPr lang="en-US" b="1" dirty="0" smtClean="0">
                <a:solidFill>
                  <a:srgbClr val="2F5597"/>
                </a:solidFill>
              </a:rPr>
              <a:t>-</a:t>
            </a:r>
            <a:r>
              <a:rPr lang="ru-RU" b="1" dirty="0" err="1" smtClean="0">
                <a:solidFill>
                  <a:srgbClr val="2F5597"/>
                </a:solidFill>
              </a:rPr>
              <a:t>шаралар</a:t>
            </a:r>
            <a:r>
              <a:rPr lang="ru-RU" b="1" dirty="0" smtClean="0">
                <a:solidFill>
                  <a:srgbClr val="2F5597"/>
                </a:solidFill>
              </a:rPr>
              <a:t>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7356" y="3508904"/>
            <a:ext cx="42668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2F5597"/>
                </a:solidFill>
              </a:rPr>
              <a:t>без дополнительных </a:t>
            </a:r>
            <a:r>
              <a:rPr lang="ru-RU" sz="1600" b="1" dirty="0">
                <a:solidFill>
                  <a:srgbClr val="2F5597"/>
                </a:solidFill>
              </a:rPr>
              <a:t>капитальных вложений: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04026" y="3989829"/>
            <a:ext cx="49284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- кратковременного </a:t>
            </a:r>
            <a:r>
              <a:rPr lang="ru-RU" sz="1600" dirty="0">
                <a:solidFill>
                  <a:srgbClr val="2F5597"/>
                </a:solidFill>
              </a:rPr>
              <a:t>повышения напряжения на </a:t>
            </a:r>
            <a:r>
              <a:rPr lang="ru-RU" sz="1600" dirty="0" smtClean="0">
                <a:solidFill>
                  <a:srgbClr val="2F5597"/>
                </a:solidFill>
              </a:rPr>
              <a:t>зажимах генераторов</a:t>
            </a:r>
            <a:r>
              <a:rPr lang="ru-RU" sz="1600" dirty="0">
                <a:solidFill>
                  <a:srgbClr val="2F5597"/>
                </a:solidFill>
              </a:rPr>
              <a:t>;</a:t>
            </a:r>
          </a:p>
          <a:p>
            <a:r>
              <a:rPr lang="ru-RU" sz="1600" dirty="0" smtClean="0">
                <a:solidFill>
                  <a:srgbClr val="2F5597"/>
                </a:solidFill>
              </a:rPr>
              <a:t>- быстрого </a:t>
            </a:r>
            <a:r>
              <a:rPr lang="ru-RU" sz="1600" dirty="0">
                <a:solidFill>
                  <a:srgbClr val="2F5597"/>
                </a:solidFill>
              </a:rPr>
              <a:t>снижения нагрузки электропередачи </a:t>
            </a:r>
            <a:r>
              <a:rPr lang="ru-RU" sz="1600" dirty="0" smtClean="0">
                <a:solidFill>
                  <a:srgbClr val="2F5597"/>
                </a:solidFill>
              </a:rPr>
              <a:t>путем отключения части генераторов </a:t>
            </a:r>
            <a:r>
              <a:rPr lang="ru-RU" sz="1600" dirty="0">
                <a:solidFill>
                  <a:srgbClr val="2F5597"/>
                </a:solidFill>
              </a:rPr>
              <a:t>на электростанциях и т.п.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35591" y="3502597"/>
            <a:ext cx="49972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2F5597"/>
                </a:solidFill>
              </a:rPr>
              <a:t>требующие дополнительных </a:t>
            </a:r>
            <a:r>
              <a:rPr lang="ru-RU" sz="1600" b="1" dirty="0">
                <a:solidFill>
                  <a:srgbClr val="2F5597"/>
                </a:solidFill>
              </a:rPr>
              <a:t>капитальных вложений: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81317" y="3985134"/>
            <a:ext cx="59585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- применение </a:t>
            </a:r>
            <a:r>
              <a:rPr lang="ru-RU" sz="1600" dirty="0">
                <a:solidFill>
                  <a:srgbClr val="2F5597"/>
                </a:solidFill>
              </a:rPr>
              <a:t>быстродействующей системы возбуждения генераторов;</a:t>
            </a:r>
          </a:p>
          <a:p>
            <a:r>
              <a:rPr lang="ru-RU" sz="1600" dirty="0" smtClean="0">
                <a:solidFill>
                  <a:srgbClr val="2F5597"/>
                </a:solidFill>
              </a:rPr>
              <a:t>- использование </a:t>
            </a:r>
            <a:r>
              <a:rPr lang="ru-RU" sz="1600" dirty="0">
                <a:solidFill>
                  <a:srgbClr val="2F5597"/>
                </a:solidFill>
              </a:rPr>
              <a:t>синхронных компенсаторов </a:t>
            </a:r>
            <a:r>
              <a:rPr lang="ru-RU" sz="1600" dirty="0" smtClean="0">
                <a:solidFill>
                  <a:srgbClr val="2F5597"/>
                </a:solidFill>
              </a:rPr>
              <a:t>на промежуточных подстанциях</a:t>
            </a:r>
            <a:r>
              <a:rPr lang="ru-RU" sz="1600" dirty="0">
                <a:solidFill>
                  <a:srgbClr val="2F5597"/>
                </a:solidFill>
              </a:rPr>
              <a:t>;</a:t>
            </a:r>
          </a:p>
          <a:p>
            <a:r>
              <a:rPr lang="ru-RU" sz="1600" dirty="0" smtClean="0">
                <a:solidFill>
                  <a:srgbClr val="2F5597"/>
                </a:solidFill>
              </a:rPr>
              <a:t>- использование </a:t>
            </a:r>
            <a:r>
              <a:rPr lang="ru-RU" sz="1600" dirty="0">
                <a:solidFill>
                  <a:srgbClr val="2F5597"/>
                </a:solidFill>
              </a:rPr>
              <a:t>статических тиристорных компенсаторов;</a:t>
            </a:r>
          </a:p>
          <a:p>
            <a:r>
              <a:rPr lang="ru-RU" sz="1600" dirty="0" smtClean="0">
                <a:solidFill>
                  <a:srgbClr val="2F5597"/>
                </a:solidFill>
              </a:rPr>
              <a:t>- продольная </a:t>
            </a:r>
            <a:r>
              <a:rPr lang="ru-RU" sz="1600" dirty="0">
                <a:solidFill>
                  <a:srgbClr val="2F5597"/>
                </a:solidFill>
              </a:rPr>
              <a:t>емкостная компенсация </a:t>
            </a:r>
            <a:r>
              <a:rPr lang="ru-RU" sz="1600" dirty="0" smtClean="0">
                <a:solidFill>
                  <a:srgbClr val="2F5597"/>
                </a:solidFill>
              </a:rPr>
              <a:t>индуктивного сопротивления электропередачи </a:t>
            </a:r>
            <a:r>
              <a:rPr lang="ru-RU" sz="1600" dirty="0">
                <a:solidFill>
                  <a:srgbClr val="2F5597"/>
                </a:solidFill>
              </a:rPr>
              <a:t>с помощью статических конденсаторов и т.п.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291258" y="56781"/>
            <a:ext cx="5477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өтпелі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режимдердегі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тұрақтылығы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08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85813" y="556516"/>
            <a:ext cx="51712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Автомат</a:t>
            </a:r>
            <a:r>
              <a:rPr lang="kk-KZ" sz="1600" b="1" dirty="0" smtClean="0">
                <a:solidFill>
                  <a:srgbClr val="2F5597"/>
                </a:solidFill>
                <a:latin typeface="Arial" charset="0"/>
              </a:rPr>
              <a:t>ты құрылғылар және олардың мақсаты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: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6191" y="977853"/>
            <a:ext cx="1168125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err="1" smtClean="0">
                <a:solidFill>
                  <a:srgbClr val="2F5597"/>
                </a:solidFill>
              </a:rPr>
              <a:t>Синхронды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машиналардың 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қоздыру реттегіштері</a:t>
            </a:r>
            <a:r>
              <a:rPr lang="ru-RU" sz="1600" b="1" dirty="0" smtClean="0">
                <a:solidFill>
                  <a:srgbClr val="2F5597"/>
                </a:solidFill>
              </a:rPr>
              <a:t> (АЭК) </a:t>
            </a:r>
            <a:r>
              <a:rPr lang="ru-RU" sz="1600" dirty="0" err="1" smtClean="0">
                <a:solidFill>
                  <a:srgbClr val="2F5597"/>
                </a:solidFill>
              </a:rPr>
              <a:t>өздерінің шиналарындағы кернеуді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қажетті деңгейде ұстап тұрады және қажет болған жағдайда қоздыруды мәжбүрлейді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осылайша</a:t>
            </a:r>
            <a:r>
              <a:rPr lang="ru-RU" sz="1600" dirty="0" smtClean="0">
                <a:solidFill>
                  <a:srgbClr val="2F5597"/>
                </a:solidFill>
              </a:rPr>
              <a:t> ЭҚҚ </a:t>
            </a:r>
            <a:r>
              <a:rPr lang="ru-RU" sz="1600" dirty="0" err="1" smtClean="0">
                <a:solidFill>
                  <a:srgbClr val="2F5597"/>
                </a:solidFill>
              </a:rPr>
              <a:t>тұрақтылығын жақсартады.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just"/>
            <a:r>
              <a:rPr lang="ru-RU" sz="1600" b="1" dirty="0" smtClean="0">
                <a:solidFill>
                  <a:srgbClr val="2F5597"/>
                </a:solidFill>
              </a:rPr>
              <a:t>Генератор </a:t>
            </a:r>
            <a:r>
              <a:rPr lang="ru-RU" sz="1600" b="1" dirty="0" err="1" smtClean="0">
                <a:solidFill>
                  <a:srgbClr val="2F5597"/>
                </a:solidFill>
              </a:rPr>
              <a:t>турбиналарының 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жылдамдық реттегіштері</a:t>
            </a:r>
            <a:r>
              <a:rPr lang="ru-RU" sz="1600" b="1" dirty="0" smtClean="0">
                <a:solidFill>
                  <a:srgbClr val="2F5597"/>
                </a:solidFill>
              </a:rPr>
              <a:t> (</a:t>
            </a:r>
            <a:r>
              <a:rPr lang="en-GB" sz="1600" b="1" dirty="0" smtClean="0">
                <a:solidFill>
                  <a:srgbClr val="2F5597"/>
                </a:solidFill>
              </a:rPr>
              <a:t>ARSC) </a:t>
            </a:r>
            <a:r>
              <a:rPr lang="ru-RU" sz="1600" dirty="0" smtClean="0">
                <a:solidFill>
                  <a:srgbClr val="2F5597"/>
                </a:solidFill>
              </a:rPr>
              <a:t>генератор </a:t>
            </a:r>
            <a:r>
              <a:rPr lang="ru-RU" sz="1600" dirty="0" err="1" smtClean="0">
                <a:solidFill>
                  <a:srgbClr val="2F5597"/>
                </a:solidFill>
              </a:rPr>
              <a:t>роторларының қажетті айналу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жылдамдығын және сол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EPS </a:t>
            </a:r>
            <a:r>
              <a:rPr lang="ru-RU" sz="1600" dirty="0" err="1" smtClean="0">
                <a:solidFill>
                  <a:srgbClr val="2F5597"/>
                </a:solidFill>
              </a:rPr>
              <a:t>жиілігін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сақтайды.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just"/>
            <a:r>
              <a:rPr lang="ru-RU" sz="1600" b="1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b="1" dirty="0" smtClean="0">
                <a:solidFill>
                  <a:srgbClr val="2F5597"/>
                </a:solidFill>
              </a:rPr>
              <a:t> пен </a:t>
            </a:r>
            <a:r>
              <a:rPr lang="ru-RU" sz="1600" b="1" dirty="0" err="1" smtClean="0">
                <a:solidFill>
                  <a:srgbClr val="2F5597"/>
                </a:solidFill>
              </a:rPr>
              <a:t>белсенді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қуатты 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басқару </a:t>
            </a:r>
            <a:r>
              <a:rPr lang="ru-RU" sz="1600" b="1" dirty="0" smtClean="0">
                <a:solidFill>
                  <a:srgbClr val="2F5597"/>
                </a:solidFill>
              </a:rPr>
              <a:t>(</a:t>
            </a:r>
            <a:r>
              <a:rPr lang="en-GB" sz="1600" b="1" dirty="0" smtClean="0">
                <a:solidFill>
                  <a:srgbClr val="2F5597"/>
                </a:solidFill>
              </a:rPr>
              <a:t>APFC) </a:t>
            </a:r>
            <a:r>
              <a:rPr lang="ru-RU" sz="1600" dirty="0" err="1" smtClean="0">
                <a:solidFill>
                  <a:srgbClr val="2F5597"/>
                </a:solidFill>
              </a:rPr>
              <a:t>жүйе аралық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600" dirty="0" smtClean="0">
                <a:solidFill>
                  <a:srgbClr val="2F5597"/>
                </a:solidFill>
              </a:rPr>
              <a:t> беру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мүмкіндігін ескере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отырып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тұрақты 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</a:t>
            </a:r>
            <a:r>
              <a:rPr lang="ru-RU" sz="1600" dirty="0" smtClean="0">
                <a:solidFill>
                  <a:srgbClr val="2F5597"/>
                </a:solidFill>
              </a:rPr>
              <a:t>балансы мен </a:t>
            </a:r>
            <a:r>
              <a:rPr lang="ru-RU" sz="1600" dirty="0" err="1" smtClean="0">
                <a:solidFill>
                  <a:srgbClr val="2F5597"/>
                </a:solidFill>
              </a:rPr>
              <a:t>жиілігін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сақтайды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яғни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берілетін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қуаттағы шектеулер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kk-KZ" sz="1600" b="1" dirty="0" smtClean="0">
                <a:solidFill>
                  <a:srgbClr val="2F5597"/>
                </a:solidFill>
              </a:rPr>
              <a:t>ЭЭЖ </a:t>
            </a:r>
            <a:r>
              <a:rPr lang="ru-RU" sz="1600" b="1" dirty="0" err="1" smtClean="0">
                <a:solidFill>
                  <a:srgbClr val="2F5597"/>
                </a:solidFill>
              </a:rPr>
              <a:t>элементтерінің релелік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қорғанысы </a:t>
            </a:r>
            <a:r>
              <a:rPr lang="ru-RU" sz="1600" b="1" dirty="0" smtClean="0">
                <a:solidFill>
                  <a:srgbClr val="2F5597"/>
                </a:solidFill>
              </a:rPr>
              <a:t>(</a:t>
            </a:r>
            <a:r>
              <a:rPr lang="en-GB" sz="1600" b="1" dirty="0" smtClean="0">
                <a:solidFill>
                  <a:srgbClr val="2F5597"/>
                </a:solidFill>
              </a:rPr>
              <a:t>RP) </a:t>
            </a:r>
            <a:r>
              <a:rPr lang="ru-RU" sz="1600" dirty="0" smtClean="0">
                <a:solidFill>
                  <a:srgbClr val="2F5597"/>
                </a:solidFill>
              </a:rPr>
              <a:t>сигнал </a:t>
            </a:r>
            <a:r>
              <a:rPr lang="ru-RU" sz="1600" dirty="0" err="1" smtClean="0">
                <a:solidFill>
                  <a:srgbClr val="2F5597"/>
                </a:solidFill>
              </a:rPr>
              <a:t>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әрекет етеді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олардың зақымдануы 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қалыпты емес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жұмыс істеуі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жағдайында қуат жүйесінің элементтерін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өшіреді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Қорғалатын объектінің жай-күйі туралы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ақпарат </a:t>
            </a:r>
            <a:r>
              <a:rPr lang="ru-RU" sz="1600" dirty="0" smtClean="0">
                <a:solidFill>
                  <a:srgbClr val="2F5597"/>
                </a:solidFill>
              </a:rPr>
              <a:t>оны </a:t>
            </a:r>
            <a:r>
              <a:rPr lang="ru-RU" sz="1600" dirty="0" err="1" smtClean="0">
                <a:solidFill>
                  <a:srgbClr val="2F5597"/>
                </a:solidFill>
              </a:rPr>
              <a:t>өңдейтін және қалыпты жұмыс режимі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бұзылған жағдайда зақымдану орнын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түрін анықтайтын қорғаныс құрылғысына үздіксіз жеткізіледі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b="1" dirty="0" err="1" smtClean="0">
                <a:solidFill>
                  <a:srgbClr val="2F5597"/>
                </a:solidFill>
              </a:rPr>
              <a:t>Резервті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түрде қосу </a:t>
            </a:r>
            <a:r>
              <a:rPr lang="ru-RU" sz="1600" b="1" dirty="0" smtClean="0">
                <a:solidFill>
                  <a:srgbClr val="2F5597"/>
                </a:solidFill>
              </a:rPr>
              <a:t>(АТС) </a:t>
            </a:r>
            <a:r>
              <a:rPr lang="ru-RU" sz="16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құрылғыны авариялық сөндіру 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резервтік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жабдықты іске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қосуды жүзеге асырады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b="1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қайта қосу </a:t>
            </a:r>
            <a:r>
              <a:rPr lang="ru-RU" sz="1600" b="1" dirty="0" smtClean="0">
                <a:solidFill>
                  <a:srgbClr val="2F5597"/>
                </a:solidFill>
              </a:rPr>
              <a:t>(</a:t>
            </a:r>
            <a:r>
              <a:rPr lang="en-GB" sz="1600" b="1" dirty="0" smtClean="0">
                <a:solidFill>
                  <a:srgbClr val="2F5597"/>
                </a:solidFill>
              </a:rPr>
              <a:t>AR) </a:t>
            </a:r>
            <a:r>
              <a:rPr lang="ru-RU" sz="1600" dirty="0" err="1" smtClean="0">
                <a:solidFill>
                  <a:srgbClr val="2F5597"/>
                </a:solidFill>
              </a:rPr>
              <a:t>релелік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қорғаныс арқылы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түрде өшіргеннен кейін</a:t>
            </a:r>
            <a:r>
              <a:rPr lang="ru-RU" sz="1600" dirty="0" smtClean="0">
                <a:solidFill>
                  <a:srgbClr val="2F5597"/>
                </a:solidFill>
              </a:rPr>
              <a:t> оны </a:t>
            </a:r>
            <a:r>
              <a:rPr lang="ru-RU" sz="1600" dirty="0" err="1" smtClean="0">
                <a:solidFill>
                  <a:srgbClr val="2F5597"/>
                </a:solidFill>
              </a:rPr>
              <a:t>қайта </a:t>
            </a:r>
            <a:r>
              <a:rPr lang="ru-RU" sz="1600" dirty="0" smtClean="0">
                <a:solidFill>
                  <a:srgbClr val="2F5597"/>
                </a:solidFill>
              </a:rPr>
              <a:t>жабу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тұтынушыларды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сенімділігін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арттырады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kk-KZ" sz="1600" b="1" dirty="0" smtClean="0">
                <a:solidFill>
                  <a:srgbClr val="2F5597"/>
                </a:solidFill>
              </a:rPr>
              <a:t>ЭЭЖ </a:t>
            </a:r>
            <a:r>
              <a:rPr lang="ru-RU" sz="1600" b="1" dirty="0" err="1" smtClean="0">
                <a:solidFill>
                  <a:srgbClr val="2F5597"/>
                </a:solidFill>
              </a:rPr>
              <a:t>жиілігін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түрде түсіру </a:t>
            </a:r>
            <a:r>
              <a:rPr lang="ru-RU" sz="1600" b="1" dirty="0" smtClean="0">
                <a:solidFill>
                  <a:srgbClr val="2F5597"/>
                </a:solidFill>
              </a:rPr>
              <a:t>(АЖЖ) </a:t>
            </a:r>
            <a:r>
              <a:rPr lang="ru-RU" sz="1600" dirty="0" err="1" smtClean="0">
                <a:solidFill>
                  <a:srgbClr val="2F5597"/>
                </a:solidFill>
              </a:rPr>
              <a:t>егер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ол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энергетикалық жүйедегі жиіліктің айтарлықтай төмендеуімен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деңгейден төмен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жүретін болса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ауыр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апат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балансының сақталуын қамтамасыз етеді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Бұл жағдайда </a:t>
            </a:r>
            <a:r>
              <a:rPr lang="ru-RU" sz="1600" dirty="0" smtClean="0">
                <a:solidFill>
                  <a:srgbClr val="2F5597"/>
                </a:solidFill>
              </a:rPr>
              <a:t>АФР </a:t>
            </a:r>
            <a:r>
              <a:rPr lang="ru-RU" sz="1600" dirty="0" err="1" smtClean="0">
                <a:solidFill>
                  <a:srgbClr val="2F5597"/>
                </a:solidFill>
              </a:rPr>
              <a:t>ЭПС-тегі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пен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айтарлықтай төмендеуіне жол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бермеу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сондықтан </a:t>
            </a:r>
            <a:r>
              <a:rPr lang="ru-RU" sz="1600" dirty="0" smtClean="0">
                <a:solidFill>
                  <a:srgbClr val="2F5597"/>
                </a:solidFill>
              </a:rPr>
              <a:t>ЭПС </a:t>
            </a:r>
            <a:r>
              <a:rPr lang="ru-RU" sz="1600" dirty="0" err="1" smtClean="0">
                <a:solidFill>
                  <a:srgbClr val="2F5597"/>
                </a:solidFill>
              </a:rPr>
              <a:t>тұрақтылығын сақтау үшін ең </a:t>
            </a:r>
            <a:r>
              <a:rPr lang="ru-RU" sz="1600" dirty="0" smtClean="0">
                <a:solidFill>
                  <a:srgbClr val="2F5597"/>
                </a:solidFill>
              </a:rPr>
              <a:t>аз </a:t>
            </a:r>
            <a:r>
              <a:rPr lang="ru-RU" sz="1600" dirty="0" err="1" smtClean="0">
                <a:solidFill>
                  <a:srgbClr val="2F5597"/>
                </a:solidFill>
              </a:rPr>
              <a:t>жауапты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алдын</a:t>
            </a:r>
            <a:r>
              <a:rPr lang="ru-RU" sz="1600" dirty="0" smtClean="0">
                <a:solidFill>
                  <a:srgbClr val="2F5597"/>
                </a:solidFill>
              </a:rPr>
              <a:t> ала </a:t>
            </a:r>
            <a:r>
              <a:rPr lang="ru-RU" sz="1600" dirty="0" err="1" smtClean="0">
                <a:solidFill>
                  <a:srgbClr val="2F5597"/>
                </a:solidFill>
              </a:rPr>
              <a:t>таңдалған тұтынушылардың қатарын өшіреді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b="1" dirty="0" smtClean="0">
                <a:solidFill>
                  <a:srgbClr val="2F5597"/>
                </a:solidFill>
              </a:rPr>
              <a:t>ЭҚЖ </a:t>
            </a:r>
            <a:r>
              <a:rPr lang="ru-RU" sz="1600" b="1" dirty="0" err="1" smtClean="0">
                <a:solidFill>
                  <a:srgbClr val="2F5597"/>
                </a:solidFill>
              </a:rPr>
              <a:t>қондырғыларының жиілігін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түрде іске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</a:rPr>
              <a:t>қосу </a:t>
            </a:r>
            <a:r>
              <a:rPr lang="ru-RU" sz="1600" b="1" dirty="0" smtClean="0">
                <a:solidFill>
                  <a:srgbClr val="2F5597"/>
                </a:solidFill>
              </a:rPr>
              <a:t>(АЖЖ) </a:t>
            </a:r>
            <a:r>
              <a:rPr lang="ru-RU" sz="1600" dirty="0" smtClean="0">
                <a:solidFill>
                  <a:srgbClr val="2F5597"/>
                </a:solidFill>
              </a:rPr>
              <a:t>СЭС </a:t>
            </a:r>
            <a:r>
              <a:rPr lang="ru-RU" sz="1600" dirty="0" err="1" smtClean="0">
                <a:solidFill>
                  <a:srgbClr val="2F5597"/>
                </a:solidFill>
              </a:rPr>
              <a:t>қондырғыларында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қуатын өндіру уақыты шамамен</a:t>
            </a:r>
            <a:r>
              <a:rPr lang="ru-RU" sz="1600" dirty="0" smtClean="0">
                <a:solidFill>
                  <a:srgbClr val="2F5597"/>
                </a:solidFill>
              </a:rPr>
              <a:t> 1 </a:t>
            </a:r>
            <a:r>
              <a:rPr lang="ru-RU" sz="1600" dirty="0" err="1" smtClean="0">
                <a:solidFill>
                  <a:srgbClr val="2F5597"/>
                </a:solidFill>
              </a:rPr>
              <a:t>минутты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құрайтынын ескере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отырып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ЖЖҚ-дағы 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деңгейден төмендеген кезде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жүзеге асырылады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7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85813" y="556516"/>
            <a:ext cx="40706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Электр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тораптарында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кернеуді</a:t>
            </a:r>
            <a:r>
              <a:rPr lang="ru-RU" sz="1600" b="1" dirty="0" smtClean="0">
                <a:solidFill>
                  <a:srgbClr val="2F5597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2F5597"/>
                </a:solidFill>
                <a:latin typeface="Arial" charset="0"/>
              </a:rPr>
              <a:t>реттеу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6190" y="895070"/>
            <a:ext cx="117645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</a:t>
            </a:r>
            <a:r>
              <a:rPr lang="ru-RU" dirty="0" err="1" smtClean="0">
                <a:solidFill>
                  <a:srgbClr val="2F5597"/>
                </a:solidFill>
              </a:rPr>
              <a:t>Кернеудің қолайлы деңгейлерін қамтамасыз ету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EPS </a:t>
            </a:r>
            <a:r>
              <a:rPr lang="ru-RU" dirty="0" err="1" smtClean="0">
                <a:solidFill>
                  <a:srgbClr val="2F5597"/>
                </a:solidFill>
              </a:rPr>
              <a:t>арнайы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техникалық құралдарды </a:t>
            </a:r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басқару құрылғыларын пайдаланады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Олардың мақсаты </a:t>
            </a:r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желілердегі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жоғалуларын азайту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өтеу.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1362" y="1541401"/>
            <a:ext cx="10486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rgbClr val="2F5597"/>
                </a:solidFill>
              </a:rPr>
              <a:t>ЭЭЖ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элементтеріндегі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жоғалтулары </a:t>
            </a:r>
            <a:r>
              <a:rPr lang="ru-RU" dirty="0" smtClean="0">
                <a:solidFill>
                  <a:srgbClr val="2F5597"/>
                </a:solidFill>
              </a:rPr>
              <a:t>(</a:t>
            </a:r>
            <a:r>
              <a:rPr lang="ru-RU" dirty="0" err="1" smtClean="0">
                <a:solidFill>
                  <a:srgbClr val="2F5597"/>
                </a:solidFill>
              </a:rPr>
              <a:t>желілерде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трансформаторларда</a:t>
            </a:r>
            <a:r>
              <a:rPr lang="ru-RU" dirty="0" smtClean="0">
                <a:solidFill>
                  <a:srgbClr val="2F5597"/>
                </a:solidFill>
              </a:rPr>
              <a:t>):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39575" y="2010358"/>
            <a:ext cx="1743075" cy="6381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85813" y="3408398"/>
            <a:ext cx="7639050" cy="11334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12379" y="2619769"/>
            <a:ext cx="11798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где P,  Q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>
                <a:solidFill>
                  <a:srgbClr val="2F5597"/>
                </a:solidFill>
              </a:rPr>
              <a:t>активная и реактивная мощности в элементе сети; R,  X </a:t>
            </a:r>
            <a:r>
              <a:rPr lang="ru-RU" dirty="0" smtClean="0">
                <a:solidFill>
                  <a:srgbClr val="2F5597"/>
                </a:solidFill>
              </a:rPr>
              <a:t>– активное </a:t>
            </a:r>
            <a:r>
              <a:rPr lang="ru-RU" dirty="0">
                <a:solidFill>
                  <a:srgbClr val="2F5597"/>
                </a:solidFill>
              </a:rPr>
              <a:t>и реактивное сопротивления элемента; U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>
                <a:solidFill>
                  <a:srgbClr val="2F5597"/>
                </a:solidFill>
              </a:rPr>
              <a:t>напряжение на </a:t>
            </a:r>
            <a:r>
              <a:rPr lang="ru-RU" dirty="0" smtClean="0">
                <a:solidFill>
                  <a:srgbClr val="2F5597"/>
                </a:solidFill>
              </a:rPr>
              <a:t>том конце </a:t>
            </a:r>
            <a:r>
              <a:rPr lang="ru-RU" dirty="0">
                <a:solidFill>
                  <a:srgbClr val="2F5597"/>
                </a:solidFill>
              </a:rPr>
              <a:t>элемента, где заданы мощности.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07956" y="4541873"/>
            <a:ext cx="4041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Схема передачи электроэнергии в сети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6649" y="5198246"/>
            <a:ext cx="95987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Желіде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бойлық компенсациялық қондырғыны пайдалану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03448" y="5716424"/>
            <a:ext cx="3067050" cy="8763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93623" y="5982190"/>
            <a:ext cx="1790700" cy="390525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200577" y="56781"/>
            <a:ext cx="3790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ЭЭЖ-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режимдерін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басқару</a:t>
            </a:r>
            <a:endParaRPr lang="ru-RU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8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Words>2019</Words>
  <Application>Microsoft Office PowerPoint</Application>
  <PresentationFormat>Произвольный</PresentationFormat>
  <Paragraphs>198</Paragraphs>
  <Slides>16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Nurzhan Balgayev</dc:creator>
  <cp:lastModifiedBy>Пользователь Windows</cp:lastModifiedBy>
  <cp:revision>124</cp:revision>
  <dcterms:created xsi:type="dcterms:W3CDTF">2018-10-03T09:58:56Z</dcterms:created>
  <dcterms:modified xsi:type="dcterms:W3CDTF">2025-11-11T09:39:35Z</dcterms:modified>
</cp:coreProperties>
</file>