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27"/>
  </p:notesMasterIdLst>
  <p:handoutMasterIdLst>
    <p:handoutMasterId r:id="rId28"/>
  </p:handoutMasterIdLst>
  <p:sldIdLst>
    <p:sldId id="296" r:id="rId2"/>
    <p:sldId id="297" r:id="rId3"/>
    <p:sldId id="258" r:id="rId4"/>
    <p:sldId id="262" r:id="rId5"/>
    <p:sldId id="273" r:id="rId6"/>
    <p:sldId id="278" r:id="rId7"/>
    <p:sldId id="279" r:id="rId8"/>
    <p:sldId id="280" r:id="rId9"/>
    <p:sldId id="263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5" r:id="rId24"/>
    <p:sldId id="294" r:id="rId25"/>
    <p:sldId id="27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Заманауи электр станциялар мен қосалқы станциялар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3-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746288" y="4570914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0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416" y="560330"/>
            <a:ext cx="4111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4) </a:t>
            </a:r>
            <a:r>
              <a:rPr lang="ru-RU" dirty="0" err="1" smtClean="0">
                <a:solidFill>
                  <a:srgbClr val="2F5597"/>
                </a:solidFill>
              </a:rPr>
              <a:t>Қос шиналар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жүйесі </a:t>
            </a:r>
            <a:r>
              <a:rPr lang="ru-RU" dirty="0" smtClean="0">
                <a:solidFill>
                  <a:srgbClr val="2F5597"/>
                </a:solidFill>
              </a:rPr>
              <a:t>бар схема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5416" y="1011873"/>
            <a:ext cx="4600575" cy="26479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3728" y="1973383"/>
            <a:ext cx="4377512" cy="263156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90134" y="4540593"/>
            <a:ext cx="3799704" cy="213733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6363727" y="1327052"/>
            <a:ext cx="5144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F5597"/>
                </a:solidFill>
              </a:rPr>
              <a:t>5) </a:t>
            </a:r>
            <a:r>
              <a:rPr lang="ru-RU" dirty="0" err="1" smtClean="0">
                <a:solidFill>
                  <a:srgbClr val="2F5597"/>
                </a:solidFill>
              </a:rPr>
              <a:t>Айналма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шинасы</a:t>
            </a:r>
            <a:r>
              <a:rPr lang="ru-RU" dirty="0" smtClean="0">
                <a:solidFill>
                  <a:srgbClr val="2F5597"/>
                </a:solidFill>
              </a:rPr>
              <a:t> бар </a:t>
            </a:r>
            <a:r>
              <a:rPr lang="ru-RU" dirty="0" err="1" smtClean="0">
                <a:solidFill>
                  <a:srgbClr val="2F5597"/>
                </a:solidFill>
              </a:rPr>
              <a:t>жалғыз шиналық жүйе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6075" y="3894262"/>
            <a:ext cx="52475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F5597"/>
                </a:solidFill>
              </a:rPr>
              <a:t>6) </a:t>
            </a:r>
            <a:r>
              <a:rPr lang="ru-RU" dirty="0" err="1" smtClean="0">
                <a:solidFill>
                  <a:srgbClr val="2F5597"/>
                </a:solidFill>
              </a:rPr>
              <a:t>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қосылымда екі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ажыратқышы </a:t>
            </a:r>
            <a:r>
              <a:rPr lang="ru-RU" dirty="0" smtClean="0">
                <a:solidFill>
                  <a:srgbClr val="2F5597"/>
                </a:solidFill>
              </a:rPr>
              <a:t>бар </a:t>
            </a:r>
            <a:r>
              <a:rPr lang="ru-RU" dirty="0" err="1" smtClean="0">
                <a:solidFill>
                  <a:srgbClr val="2F5597"/>
                </a:solidFill>
              </a:rPr>
              <a:t>қос шиналық жүйе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4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11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00288" y="600075"/>
            <a:ext cx="7591425" cy="56578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76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21502" y="808981"/>
            <a:ext cx="8748996" cy="498221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41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13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78590" y="856091"/>
            <a:ext cx="8834821" cy="48362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4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16820" y="824684"/>
            <a:ext cx="8558360" cy="504889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791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09336" y="108787"/>
            <a:ext cx="8173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824671" y="591918"/>
            <a:ext cx="6164606" cy="60482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18984" y="799240"/>
            <a:ext cx="37317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Блокты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емес</a:t>
            </a:r>
            <a:r>
              <a:rPr lang="ru-RU" dirty="0" smtClean="0">
                <a:solidFill>
                  <a:srgbClr val="2F5597"/>
                </a:solidFill>
              </a:rPr>
              <a:t> (а, б, в), </a:t>
            </a:r>
            <a:r>
              <a:rPr lang="ru-RU" dirty="0" err="1" smtClean="0">
                <a:solidFill>
                  <a:srgbClr val="2F5597"/>
                </a:solidFill>
              </a:rPr>
              <a:t>блокты</a:t>
            </a:r>
            <a:r>
              <a:rPr lang="ru-RU" dirty="0" smtClean="0">
                <a:solidFill>
                  <a:srgbClr val="2F5597"/>
                </a:solidFill>
              </a:rPr>
              <a:t> (г) </a:t>
            </a:r>
            <a:r>
              <a:rPr lang="ru-RU" dirty="0" err="1" smtClean="0">
                <a:solidFill>
                  <a:srgbClr val="2F5597"/>
                </a:solidFill>
              </a:rPr>
              <a:t>және аралас</a:t>
            </a:r>
            <a:r>
              <a:rPr lang="ru-RU" dirty="0" smtClean="0">
                <a:solidFill>
                  <a:srgbClr val="2F5597"/>
                </a:solidFill>
              </a:rPr>
              <a:t> (е) </a:t>
            </a:r>
            <a:r>
              <a:rPr lang="ru-RU" dirty="0" err="1" smtClean="0">
                <a:solidFill>
                  <a:srgbClr val="2F5597"/>
                </a:solidFill>
              </a:rPr>
              <a:t>типті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жылу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орталықтарының құрылымдық сұлбалары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22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16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71599" y="4539218"/>
            <a:ext cx="103384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rgbClr val="2F5597"/>
                </a:solidFill>
              </a:rPr>
              <a:t>Генератор-трансформатордың қуат блогының схемалары</a:t>
            </a:r>
            <a:r>
              <a:rPr lang="ru-RU" dirty="0" smtClean="0">
                <a:solidFill>
                  <a:srgbClr val="2F5597"/>
                </a:solidFill>
              </a:rPr>
              <a:t>: </a:t>
            </a:r>
          </a:p>
          <a:p>
            <a:r>
              <a:rPr lang="ru-RU" dirty="0" smtClean="0">
                <a:solidFill>
                  <a:srgbClr val="2F5597"/>
                </a:solidFill>
              </a:rPr>
              <a:t>			а</a:t>
            </a:r>
            <a:r>
              <a:rPr lang="ru-RU" dirty="0">
                <a:solidFill>
                  <a:srgbClr val="2F5597"/>
                </a:solidFill>
              </a:rPr>
              <a:t>, г — блоки с </a:t>
            </a:r>
            <a:r>
              <a:rPr lang="ru-RU" dirty="0" smtClean="0">
                <a:solidFill>
                  <a:srgbClr val="2F5597"/>
                </a:solidFill>
              </a:rPr>
              <a:t>двухобмоточными трансформаторами</a:t>
            </a:r>
            <a:r>
              <a:rPr lang="ru-RU" dirty="0">
                <a:solidFill>
                  <a:srgbClr val="2F5597"/>
                </a:solidFill>
              </a:rPr>
              <a:t>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			б </a:t>
            </a:r>
            <a:r>
              <a:rPr lang="ru-RU" dirty="0">
                <a:solidFill>
                  <a:srgbClr val="2F5597"/>
                </a:solidFill>
              </a:rPr>
              <a:t>— блок с </a:t>
            </a:r>
            <a:r>
              <a:rPr lang="ru-RU" dirty="0" smtClean="0">
                <a:solidFill>
                  <a:srgbClr val="2F5597"/>
                </a:solidFill>
              </a:rPr>
              <a:t>автотрансформатором;</a:t>
            </a:r>
          </a:p>
          <a:p>
            <a:r>
              <a:rPr lang="ru-RU" dirty="0" smtClean="0">
                <a:solidFill>
                  <a:srgbClr val="2F5597"/>
                </a:solidFill>
              </a:rPr>
              <a:t>			в </a:t>
            </a:r>
            <a:r>
              <a:rPr lang="ru-RU" dirty="0">
                <a:solidFill>
                  <a:srgbClr val="2F5597"/>
                </a:solidFill>
              </a:rPr>
              <a:t>— объединенный блок;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			</a:t>
            </a:r>
            <a:r>
              <a:rPr lang="ru-RU" dirty="0" err="1" smtClean="0">
                <a:solidFill>
                  <a:srgbClr val="2F5597"/>
                </a:solidFill>
              </a:rPr>
              <a:t>с.н</a:t>
            </a:r>
            <a:r>
              <a:rPr lang="ru-RU" dirty="0">
                <a:solidFill>
                  <a:srgbClr val="2F5597"/>
                </a:solidFill>
              </a:rPr>
              <a:t>. — </a:t>
            </a:r>
            <a:r>
              <a:rPr lang="ru-RU" dirty="0" smtClean="0">
                <a:solidFill>
                  <a:srgbClr val="2F5597"/>
                </a:solidFill>
              </a:rPr>
              <a:t>собственные </a:t>
            </a:r>
            <a:r>
              <a:rPr lang="ru-RU" dirty="0">
                <a:solidFill>
                  <a:srgbClr val="2F5597"/>
                </a:solidFill>
              </a:rPr>
              <a:t>нужды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99672" y="1044145"/>
            <a:ext cx="8886517" cy="336309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09336" y="108787"/>
            <a:ext cx="8173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0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17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32238" y="4819135"/>
            <a:ext cx="94240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Атом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станцияларындағы генератор-трансформаторлардың құрылымдық схемалары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  <a:endParaRPr lang="ru-RU" dirty="0">
              <a:solidFill>
                <a:srgbClr val="2F5597"/>
              </a:solidFill>
            </a:endParaRPr>
          </a:p>
          <a:p>
            <a:r>
              <a:rPr lang="ru-RU" dirty="0">
                <a:solidFill>
                  <a:srgbClr val="2F5597"/>
                </a:solidFill>
              </a:rPr>
              <a:t>а — блок генератор—трансформатор с генераторным выключателем;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б </a:t>
            </a:r>
            <a:r>
              <a:rPr lang="ru-RU" dirty="0">
                <a:solidFill>
                  <a:srgbClr val="2F5597"/>
                </a:solidFill>
              </a:rPr>
              <a:t>— </a:t>
            </a:r>
            <a:r>
              <a:rPr lang="ru-RU" dirty="0" smtClean="0">
                <a:solidFill>
                  <a:srgbClr val="2F5597"/>
                </a:solidFill>
              </a:rPr>
              <a:t>объединенный блок; </a:t>
            </a:r>
          </a:p>
          <a:p>
            <a:r>
              <a:rPr lang="ru-RU" dirty="0" smtClean="0">
                <a:solidFill>
                  <a:srgbClr val="2F5597"/>
                </a:solidFill>
              </a:rPr>
              <a:t>в </a:t>
            </a:r>
            <a:r>
              <a:rPr lang="ru-RU" dirty="0">
                <a:solidFill>
                  <a:srgbClr val="2F5597"/>
                </a:solidFill>
              </a:rPr>
              <a:t>— объединенный блок с двухобмоточным трансформатором с </a:t>
            </a:r>
            <a:r>
              <a:rPr lang="ru-RU" dirty="0" smtClean="0">
                <a:solidFill>
                  <a:srgbClr val="2F5597"/>
                </a:solidFill>
              </a:rPr>
              <a:t>расщепленной обмоткой низшего </a:t>
            </a:r>
            <a:r>
              <a:rPr lang="ru-RU" dirty="0">
                <a:solidFill>
                  <a:srgbClr val="2F5597"/>
                </a:solidFill>
              </a:rPr>
              <a:t>напряжения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07808" y="826873"/>
            <a:ext cx="7311410" cy="399226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09336" y="108787"/>
            <a:ext cx="8173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0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18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5622" y="4352727"/>
            <a:ext cx="74007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rgbClr val="2F5597"/>
                </a:solidFill>
              </a:rPr>
              <a:t>Блоктық типтегі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станцияларының құрылымдық схемалары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9336" y="950826"/>
            <a:ext cx="5404794" cy="29868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85715" y="893160"/>
            <a:ext cx="5629509" cy="298686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009336" y="108787"/>
            <a:ext cx="8173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32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02227" y="4352727"/>
            <a:ext cx="60169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Қосалқы станциялардың құрылымдық схемалары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  <a:endParaRPr lang="ru-RU" dirty="0">
              <a:solidFill>
                <a:srgbClr val="2F5597"/>
              </a:solidFill>
            </a:endParaRPr>
          </a:p>
          <a:p>
            <a:r>
              <a:rPr lang="ru-RU" dirty="0">
                <a:solidFill>
                  <a:srgbClr val="2F5597"/>
                </a:solidFill>
              </a:rPr>
              <a:t>а — с одним РУ повышенного напряжения;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б </a:t>
            </a:r>
            <a:r>
              <a:rPr lang="ru-RU" dirty="0">
                <a:solidFill>
                  <a:srgbClr val="2F5597"/>
                </a:solidFill>
              </a:rPr>
              <a:t>— с двумя РУ </a:t>
            </a:r>
            <a:r>
              <a:rPr lang="ru-RU" dirty="0" smtClean="0">
                <a:solidFill>
                  <a:srgbClr val="2F5597"/>
                </a:solidFill>
              </a:rPr>
              <a:t>повышенного напряжения</a:t>
            </a:r>
            <a:r>
              <a:rPr lang="ru-RU" dirty="0">
                <a:solidFill>
                  <a:srgbClr val="2F5597"/>
                </a:solidFill>
              </a:rPr>
              <a:t>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в </a:t>
            </a:r>
            <a:r>
              <a:rPr lang="ru-RU" dirty="0">
                <a:solidFill>
                  <a:srgbClr val="2F5597"/>
                </a:solidFill>
              </a:rPr>
              <a:t>— с тремя РУ повышенного напряжения;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г </a:t>
            </a:r>
            <a:r>
              <a:rPr lang="ru-RU" dirty="0">
                <a:solidFill>
                  <a:srgbClr val="2F5597"/>
                </a:solidFill>
              </a:rPr>
              <a:t>— схема </a:t>
            </a:r>
            <a:r>
              <a:rPr lang="ru-RU" dirty="0" smtClean="0">
                <a:solidFill>
                  <a:srgbClr val="2F5597"/>
                </a:solidFill>
              </a:rPr>
              <a:t>переключательного </a:t>
            </a:r>
            <a:r>
              <a:rPr lang="ru-RU" dirty="0">
                <a:solidFill>
                  <a:srgbClr val="2F5597"/>
                </a:solidFill>
              </a:rPr>
              <a:t>пункта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9765" y="973867"/>
            <a:ext cx="8337392" cy="27331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19217" y="973867"/>
            <a:ext cx="1891333" cy="1129722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09336" y="108787"/>
            <a:ext cx="8173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47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</a:t>
            </a:r>
            <a: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қондырғыларының 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ТҚ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схемаларына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қойылатын негізгі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талаптар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ТҚ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типтік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kk-KZ" sz="24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сұрақтары.</a:t>
            </a:r>
            <a:endParaRPr lang="ru-RU" sz="1600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20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05370" y="108787"/>
            <a:ext cx="858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36260" y="1201148"/>
            <a:ext cx="48725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Үш энергоблокқа ие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конденсациялық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станциясының өзіндік қажеттіліктерін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схемасы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6597" y="769330"/>
            <a:ext cx="5647111" cy="553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95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21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63246" y="893162"/>
            <a:ext cx="7252345" cy="487332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805370" y="108787"/>
            <a:ext cx="858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7240" y="1326127"/>
            <a:ext cx="40500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Жылу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орталығының өзіндік қажеттіліктерін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схемасы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27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298725" y="1448283"/>
            <a:ext cx="46015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Агрегатты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жалпы</a:t>
            </a:r>
            <a:r>
              <a:rPr lang="ru-RU" dirty="0" smtClean="0">
                <a:solidFill>
                  <a:srgbClr val="2F5597"/>
                </a:solidFill>
              </a:rPr>
              <a:t> станция </a:t>
            </a:r>
            <a:r>
              <a:rPr lang="ru-RU" dirty="0" err="1" smtClean="0">
                <a:solidFill>
                  <a:srgbClr val="2F5597"/>
                </a:solidFill>
              </a:rPr>
              <a:t>тұтынушыларын бөлек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жабдықтауы </a:t>
            </a:r>
            <a:r>
              <a:rPr lang="ru-RU" dirty="0" smtClean="0">
                <a:solidFill>
                  <a:srgbClr val="2F5597"/>
                </a:solidFill>
              </a:rPr>
              <a:t>бар </a:t>
            </a:r>
            <a:r>
              <a:rPr lang="ru-RU" dirty="0" err="1" smtClean="0">
                <a:solidFill>
                  <a:srgbClr val="2F5597"/>
                </a:solidFill>
              </a:rPr>
              <a:t>қуатты </a:t>
            </a:r>
            <a:r>
              <a:rPr lang="ru-RU" dirty="0" smtClean="0">
                <a:solidFill>
                  <a:srgbClr val="2F5597"/>
                </a:solidFill>
              </a:rPr>
              <a:t>су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станциясының өзіндік қажеттіліктерін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схемасы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376" y="1049537"/>
            <a:ext cx="6542646" cy="53068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805370" y="108787"/>
            <a:ext cx="858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1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9514" y="1300002"/>
            <a:ext cx="54781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Принципиальная схема электроснабжения </a:t>
            </a:r>
            <a:r>
              <a:rPr lang="ru-RU" dirty="0" err="1">
                <a:solidFill>
                  <a:srgbClr val="2F5597"/>
                </a:solidFill>
              </a:rPr>
              <a:t>с.н</a:t>
            </a:r>
            <a:r>
              <a:rPr lang="ru-RU" dirty="0">
                <a:solidFill>
                  <a:srgbClr val="2F5597"/>
                </a:solidFill>
              </a:rPr>
              <a:t>. АЭС со связью между секциями</a:t>
            </a:r>
          </a:p>
          <a:p>
            <a:r>
              <a:rPr lang="ru-RU" dirty="0">
                <a:solidFill>
                  <a:srgbClr val="2F5597"/>
                </a:solidFill>
              </a:rPr>
              <a:t>переменного и постоянного напряжения:</a:t>
            </a:r>
          </a:p>
          <a:p>
            <a:r>
              <a:rPr lang="ru-RU" dirty="0">
                <a:solidFill>
                  <a:srgbClr val="2F5597"/>
                </a:solidFill>
              </a:rPr>
              <a:t>а 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через выпрямители и автоматический инвертор;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б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через обратимый агрегат;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I</a:t>
            </a:r>
            <a:r>
              <a:rPr lang="ru-RU" dirty="0">
                <a:solidFill>
                  <a:srgbClr val="2F5597"/>
                </a:solidFill>
              </a:rPr>
              <a:t>, II, III </a:t>
            </a:r>
            <a:r>
              <a:rPr lang="ru-RU" dirty="0" smtClean="0">
                <a:solidFill>
                  <a:srgbClr val="2F5597"/>
                </a:solidFill>
              </a:rPr>
              <a:t>– потребители </a:t>
            </a:r>
            <a:r>
              <a:rPr lang="ru-RU" dirty="0">
                <a:solidFill>
                  <a:srgbClr val="2F5597"/>
                </a:solidFill>
              </a:rPr>
              <a:t>первой, второй и третьей групп;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ДГ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дизель-генератор;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ВУ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выпрямители;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АИ – автоматический </a:t>
            </a:r>
            <a:r>
              <a:rPr lang="ru-RU" dirty="0">
                <a:solidFill>
                  <a:srgbClr val="2F5597"/>
                </a:solidFill>
              </a:rPr>
              <a:t>инвертор;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ОА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обратимый агрегат;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АБ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аккумуляторная батарея;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А и Б – секции </a:t>
            </a:r>
            <a:r>
              <a:rPr lang="ru-RU" dirty="0">
                <a:solidFill>
                  <a:srgbClr val="2F5597"/>
                </a:solidFill>
              </a:rPr>
              <a:t>нормального питания;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Н1</a:t>
            </a:r>
            <a:r>
              <a:rPr lang="ru-RU" dirty="0">
                <a:solidFill>
                  <a:srgbClr val="2F5597"/>
                </a:solidFill>
              </a:rPr>
              <a:t>, Н2, Н3, Н4 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секции питания потребителей второй и </a:t>
            </a:r>
            <a:r>
              <a:rPr lang="ru-RU" dirty="0" smtClean="0">
                <a:solidFill>
                  <a:srgbClr val="2F5597"/>
                </a:solidFill>
              </a:rPr>
              <a:t>первой групп</a:t>
            </a:r>
            <a:r>
              <a:rPr lang="ru-RU" dirty="0">
                <a:solidFill>
                  <a:srgbClr val="2F5597"/>
                </a:solidFill>
              </a:rPr>
              <a:t>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СВ1 </a:t>
            </a:r>
            <a:r>
              <a:rPr lang="ru-RU" dirty="0">
                <a:solidFill>
                  <a:srgbClr val="2F5597"/>
                </a:solidFill>
              </a:rPr>
              <a:t>и СВ2 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секционные выключатели; 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ГЦН </a:t>
            </a:r>
            <a:r>
              <a:rPr lang="ru-RU" dirty="0">
                <a:solidFill>
                  <a:srgbClr val="2F5597"/>
                </a:solidFill>
              </a:rPr>
              <a:t>–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главный циркуляционный насос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26093" y="593725"/>
            <a:ext cx="5981700" cy="57626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805370" y="108787"/>
            <a:ext cx="858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88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727960" y="1344604"/>
            <a:ext cx="50808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Қосалқы станцияның өзіндік қажеттіліктерін қоректендіру схемасы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  <a:endParaRPr lang="ru-RU" dirty="0">
              <a:solidFill>
                <a:srgbClr val="2F5597"/>
              </a:solidFill>
            </a:endParaRPr>
          </a:p>
          <a:p>
            <a:r>
              <a:rPr lang="ru-RU" dirty="0">
                <a:solidFill>
                  <a:srgbClr val="2F5597"/>
                </a:solidFill>
              </a:rPr>
              <a:t>а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 err="1" smtClean="0">
                <a:solidFill>
                  <a:srgbClr val="2F5597"/>
                </a:solidFill>
              </a:rPr>
              <a:t>айнымалы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оперативті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токпен</a:t>
            </a:r>
            <a:r>
              <a:rPr lang="ru-RU" dirty="0" smtClean="0">
                <a:solidFill>
                  <a:srgbClr val="2F5597"/>
                </a:solidFill>
              </a:rPr>
              <a:t>; </a:t>
            </a:r>
          </a:p>
          <a:p>
            <a:r>
              <a:rPr lang="ru-RU" dirty="0" smtClean="0">
                <a:solidFill>
                  <a:srgbClr val="2F5597"/>
                </a:solidFill>
              </a:rPr>
              <a:t>б – </a:t>
            </a:r>
            <a:r>
              <a:rPr lang="ru-RU" dirty="0" err="1" smtClean="0">
                <a:solidFill>
                  <a:srgbClr val="2F5597"/>
                </a:solidFill>
              </a:rPr>
              <a:t>тұрақты оперативті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токпен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9765" y="1140683"/>
            <a:ext cx="5534025" cy="436245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805370" y="108787"/>
            <a:ext cx="858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станциялар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қосалқы станциялардың өзіндік қажеттіліктері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4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25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04056" y="108787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84886" y="756548"/>
            <a:ext cx="1130231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Келесі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сұрақтарға жауап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беріңіз: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қондырғыларындағы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мақсаты қандай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Әртүрлі типтегі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құрылғыларына қандай 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қойылады </a:t>
            </a:r>
            <a:r>
              <a:rPr lang="ru-RU" sz="1600" dirty="0" smtClean="0">
                <a:solidFill>
                  <a:srgbClr val="2F5597"/>
                </a:solidFill>
              </a:rPr>
              <a:t>– ЖЭС, ЖЭО, АЭС, СЭС.</a:t>
            </a:r>
          </a:p>
          <a:p>
            <a:pPr marL="342900" indent="-342900">
              <a:buAutoNum type="arabicPeriod"/>
            </a:pPr>
            <a:r>
              <a:rPr lang="kk-KZ" sz="1600" dirty="0" smtClean="0">
                <a:solidFill>
                  <a:srgbClr val="2F5597"/>
                </a:solidFill>
              </a:rPr>
              <a:t>ПУЭ</a:t>
            </a:r>
            <a:r>
              <a:rPr lang="en-GB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тұтынушылар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жабдықтаудың сенімділік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дәрежесі 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қалай бөлінеді?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таңдау 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шешім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қабылдау кезіндегі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критерийлерді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атаңыз.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Бөлу құрылғыларының шиналарын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секциялаудың мақсаты қандай?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Айналмалы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ажыратқышы </a:t>
            </a:r>
            <a:r>
              <a:rPr lang="ru-RU" sz="1600" dirty="0" smtClean="0">
                <a:solidFill>
                  <a:srgbClr val="2F5597"/>
                </a:solidFill>
              </a:rPr>
              <a:t>бар </a:t>
            </a:r>
            <a:r>
              <a:rPr lang="ru-RU" sz="1600" dirty="0" err="1" smtClean="0">
                <a:solidFill>
                  <a:srgbClr val="2F5597"/>
                </a:solidFill>
              </a:rPr>
              <a:t>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құрылғысының шиналық айналма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жүйесінің рөлі қандай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Бірінші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сұлбаларында қосылым бір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шиналық жүйеден екіншісіне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қалай ауыстырылатынын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түсіндіріңіз.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Төртінші 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тізбектерінің 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артықшылығы неде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Секциялық және сызықтық реакторлардың мақсаты қандай?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Жылу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станцияларының, </a:t>
            </a:r>
            <a:r>
              <a:rPr lang="ru-RU" sz="1600" dirty="0" smtClean="0">
                <a:solidFill>
                  <a:srgbClr val="2F5597"/>
                </a:solidFill>
              </a:rPr>
              <a:t>атом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</a:t>
            </a:r>
            <a:r>
              <a:rPr lang="ru-RU" sz="1600" dirty="0" smtClean="0">
                <a:solidFill>
                  <a:srgbClr val="2F5597"/>
                </a:solidFill>
              </a:rPr>
              <a:t>, су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 және сорғылық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қосалқы станциялардың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қатысты технологиялық жобалау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нормаларының ерекшеліктерін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 блоктық схемаларында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генераторлық ажыратқыштарды қолданудың 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артықшылықтарын атаңыз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Жылу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станцияларының, жылу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станцияларының, </a:t>
            </a:r>
            <a:r>
              <a:rPr lang="ru-RU" sz="1600" dirty="0" smtClean="0">
                <a:solidFill>
                  <a:srgbClr val="2F5597"/>
                </a:solidFill>
              </a:rPr>
              <a:t>су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 және сорғылық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қосалқы станциялардың қосалқы қажеттіліктерін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схемаларына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қойылатын жалпы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«Үздіксіз қоректендіру блогы</a:t>
            </a:r>
            <a:r>
              <a:rPr lang="ru-RU" sz="1600" dirty="0" smtClean="0">
                <a:solidFill>
                  <a:srgbClr val="2F5597"/>
                </a:solidFill>
              </a:rPr>
              <a:t>» </a:t>
            </a:r>
            <a:r>
              <a:rPr lang="ru-RU" sz="1600" dirty="0" err="1" smtClean="0">
                <a:solidFill>
                  <a:srgbClr val="2F5597"/>
                </a:solidFill>
              </a:rPr>
              <a:t>ұғымы </a:t>
            </a:r>
            <a:r>
              <a:rPr lang="ru-RU" sz="1600" dirty="0" smtClean="0">
                <a:solidFill>
                  <a:srgbClr val="2F5597"/>
                </a:solidFill>
              </a:rPr>
              <a:t>атом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станциясының қосалқы жүйесіне нені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қамтиды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</a:t>
            </a:r>
            <a:r>
              <a:rPr lang="ru-RU" sz="1600" dirty="0" smtClean="0">
                <a:solidFill>
                  <a:srgbClr val="2F5597"/>
                </a:solidFill>
              </a:rPr>
              <a:t> мен </a:t>
            </a:r>
            <a:r>
              <a:rPr lang="ru-RU" sz="1600" dirty="0" err="1" smtClean="0">
                <a:solidFill>
                  <a:srgbClr val="2F5597"/>
                </a:solidFill>
              </a:rPr>
              <a:t>қосалқы станциялардағы қосалқы тұтынушыларды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үшін кернеудің қандай деңгейлері қолданылады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3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8822" y="108787"/>
            <a:ext cx="8782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қондырғыларының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схемаларына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қойылатын негізгі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талаптар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6190" y="602734"/>
            <a:ext cx="11756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      Электр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қондырғыларының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ТҚ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схемаларына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қойылатын негізгі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талаптар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: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1)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сенімділдік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2)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экономикалық тиімділік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3)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пайдалану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ыңғайлылығы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4)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технологиялық икемділік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5)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экологиялық тазалық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</a:p>
          <a:p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6)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ықшамдылық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; 7) 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біріңғайлық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6190" y="1433731"/>
            <a:ext cx="116536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Таңдалған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ТҚ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келесілерді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қамтамасыз ету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керек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есептік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апаттық режимдерде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(например, при устойчивом коротком замыкании на одной из систем шин ВН или СН) ЭЖ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нің  генераторлық қуатының минималды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допустимую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 шығынын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сохранение транзита системных связей через шины РУ при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авариях на 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электростанции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ликвидацию аварий в РУ по возможности только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операциями с выключателями;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питание РУ 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с.н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. от энергосистемы после полной остановки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электростанции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06283" y="3006607"/>
            <a:ext cx="5179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Тұтынушылардың санатта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(ПУЭ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бойынша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6847" y="3500162"/>
            <a:ext cx="3587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rgbClr val="2F5597"/>
                </a:solidFill>
              </a:rPr>
              <a:t>I </a:t>
            </a:r>
            <a:r>
              <a:rPr lang="ru-RU" sz="1200" b="1" dirty="0" err="1" smtClean="0">
                <a:solidFill>
                  <a:srgbClr val="2F5597"/>
                </a:solidFill>
              </a:rPr>
              <a:t>санат</a:t>
            </a:r>
            <a:r>
              <a:rPr lang="ru-RU" sz="1200" b="1" dirty="0" smtClean="0">
                <a:solidFill>
                  <a:srgbClr val="2F5597"/>
                </a:solidFill>
              </a:rPr>
              <a:t> </a:t>
            </a:r>
            <a:r>
              <a:rPr lang="ru-RU" sz="1200" dirty="0" smtClean="0">
                <a:solidFill>
                  <a:srgbClr val="2F5597"/>
                </a:solidFill>
              </a:rPr>
              <a:t>–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жабдықтаудың үзілуі адам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өміріне қауіп төндіруі мүмкін, халық шаруашылығына елеулі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залал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келтіруге</a:t>
            </a:r>
            <a:r>
              <a:rPr lang="ru-RU" sz="1200" dirty="0" smtClean="0">
                <a:solidFill>
                  <a:srgbClr val="2F5597"/>
                </a:solidFill>
              </a:rPr>
              <a:t>,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жабдықтың бұзылуына, өнімнің жаппай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ақауларына, күрделі технологиялық процестің бұзылуына, 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энергиясының ерекше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маңызды элементтерінің бұзылуына әкеп соғуы мүмкін 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қабылдағыштар.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қалалық </a:t>
            </a:r>
            <a:r>
              <a:rPr lang="ru-RU" sz="1200" dirty="0" smtClean="0">
                <a:solidFill>
                  <a:srgbClr val="2F5597"/>
                </a:solidFill>
              </a:rPr>
              <a:t>экономика. </a:t>
            </a:r>
            <a:r>
              <a:rPr lang="ru-RU" sz="1200" dirty="0" err="1" smtClean="0">
                <a:solidFill>
                  <a:srgbClr val="2F5597"/>
                </a:solidFill>
              </a:rPr>
              <a:t>Мұндай тұтынушылар екі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тәуелсіз қуат көзінен 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энергиясымен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қамтамасыз етілуі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және 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 желілерінде</a:t>
            </a:r>
            <a:r>
              <a:rPr lang="ru-RU" sz="1200" dirty="0" smtClean="0">
                <a:solidFill>
                  <a:srgbClr val="2F5597"/>
                </a:solidFill>
              </a:rPr>
              <a:t> 100% </a:t>
            </a:r>
            <a:r>
              <a:rPr lang="ru-RU" sz="1200" dirty="0" err="1" smtClean="0">
                <a:solidFill>
                  <a:srgbClr val="2F5597"/>
                </a:solidFill>
              </a:rPr>
              <a:t>резерві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болуы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керек</a:t>
            </a:r>
            <a:r>
              <a:rPr lang="ru-RU" sz="1200" dirty="0" smtClean="0">
                <a:solidFill>
                  <a:srgbClr val="2F5597"/>
                </a:solidFill>
              </a:rPr>
              <a:t>. </a:t>
            </a:r>
            <a:r>
              <a:rPr lang="ru-RU" sz="1200" dirty="0" err="1" smtClean="0">
                <a:solidFill>
                  <a:srgbClr val="2F5597"/>
                </a:solidFill>
              </a:rPr>
              <a:t>Мұндай тұтынушыларды 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жабдықтаудағы үзіліс 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қозғалтқыштарының өздігінен іске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қосылуы жағдайында рұқсат етілетін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резервтік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қуатты </a:t>
            </a:r>
            <a:r>
              <a:rPr lang="ru-RU" sz="1200" dirty="0" smtClean="0">
                <a:solidFill>
                  <a:srgbClr val="2F5597"/>
                </a:solidFill>
              </a:rPr>
              <a:t>(АБҚ) </a:t>
            </a:r>
            <a:r>
              <a:rPr lang="ru-RU" sz="1200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енгізу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ұзақтығына ғана рұқсат етіледі</a:t>
            </a:r>
            <a:r>
              <a:rPr lang="ru-RU" sz="1200" dirty="0" smtClean="0">
                <a:solidFill>
                  <a:srgbClr val="2F5597"/>
                </a:solidFill>
              </a:rPr>
              <a:t>.</a:t>
            </a:r>
            <a:endParaRPr lang="ru-RU" sz="1200" dirty="0">
              <a:solidFill>
                <a:srgbClr val="2F5597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35007" y="3500162"/>
            <a:ext cx="352198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rgbClr val="2F5597"/>
                </a:solidFill>
              </a:rPr>
              <a:t>II </a:t>
            </a:r>
            <a:r>
              <a:rPr lang="ru-RU" sz="1200" b="1" dirty="0" err="1" smtClean="0">
                <a:solidFill>
                  <a:srgbClr val="2F5597"/>
                </a:solidFill>
              </a:rPr>
              <a:t>санат</a:t>
            </a:r>
            <a:r>
              <a:rPr lang="ru-RU" sz="1200" b="1" dirty="0" smtClean="0">
                <a:solidFill>
                  <a:srgbClr val="2F5597"/>
                </a:solidFill>
              </a:rPr>
              <a:t> </a:t>
            </a:r>
            <a:r>
              <a:rPr lang="ru-RU" sz="1200" dirty="0" smtClean="0">
                <a:solidFill>
                  <a:srgbClr val="2F5597"/>
                </a:solidFill>
              </a:rPr>
              <a:t>–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жабдықтаудағы үзілістер өнімнің жаппай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жеткіліксіздігімен</a:t>
            </a:r>
            <a:r>
              <a:rPr lang="ru-RU" sz="1200" dirty="0" smtClean="0">
                <a:solidFill>
                  <a:srgbClr val="2F5597"/>
                </a:solidFill>
              </a:rPr>
              <a:t>, </a:t>
            </a:r>
            <a:r>
              <a:rPr lang="ru-RU" sz="1200" dirty="0" err="1" smtClean="0">
                <a:solidFill>
                  <a:srgbClr val="2F5597"/>
                </a:solidFill>
              </a:rPr>
              <a:t>жұмысшылардың, машиналар</a:t>
            </a:r>
            <a:r>
              <a:rPr lang="ru-RU" sz="1200" dirty="0" smtClean="0">
                <a:solidFill>
                  <a:srgbClr val="2F5597"/>
                </a:solidFill>
              </a:rPr>
              <a:t> мен </a:t>
            </a:r>
            <a:r>
              <a:rPr lang="ru-RU" sz="1200" dirty="0" err="1" smtClean="0">
                <a:solidFill>
                  <a:srgbClr val="2F5597"/>
                </a:solidFill>
              </a:rPr>
              <a:t>өнеркәсіптік көліктердің тұрып қалуымен</a:t>
            </a:r>
            <a:r>
              <a:rPr lang="ru-RU" sz="1200" dirty="0" smtClean="0">
                <a:solidFill>
                  <a:srgbClr val="2F5597"/>
                </a:solidFill>
              </a:rPr>
              <a:t>, </a:t>
            </a:r>
            <a:r>
              <a:rPr lang="ru-RU" sz="1200" dirty="0" err="1" smtClean="0">
                <a:solidFill>
                  <a:srgbClr val="2F5597"/>
                </a:solidFill>
              </a:rPr>
              <a:t>қала тұрғындарының едәуір бөлігінің қалыпты қызметінің бұзылуымен байланысты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қабылдағыштар</a:t>
            </a:r>
            <a:r>
              <a:rPr lang="ru-RU" sz="1200" dirty="0" smtClean="0">
                <a:solidFill>
                  <a:srgbClr val="2F5597"/>
                </a:solidFill>
              </a:rPr>
              <a:t>. </a:t>
            </a:r>
            <a:r>
              <a:rPr lang="ru-RU" sz="1200" dirty="0" err="1" smtClean="0">
                <a:solidFill>
                  <a:srgbClr val="2F5597"/>
                </a:solidFill>
              </a:rPr>
              <a:t>Мұндай тұтынушылар үшін 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жабдықтаудағы үзіліске резервтік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жабдықтауды қосу үшін қажетті уақытқа кезекші</a:t>
            </a:r>
            <a:r>
              <a:rPr lang="ru-RU" sz="1200" dirty="0" smtClean="0">
                <a:solidFill>
                  <a:srgbClr val="2F5597"/>
                </a:solidFill>
              </a:rPr>
              <a:t> персонал </a:t>
            </a:r>
            <a:r>
              <a:rPr lang="ru-RU" sz="1200" dirty="0" err="1" smtClean="0">
                <a:solidFill>
                  <a:srgbClr val="2F5597"/>
                </a:solidFill>
              </a:rPr>
              <a:t>немесе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мобильді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жедел</a:t>
            </a:r>
            <a:r>
              <a:rPr lang="ru-RU" sz="1200" dirty="0" smtClean="0">
                <a:solidFill>
                  <a:srgbClr val="2F5597"/>
                </a:solidFill>
              </a:rPr>
              <a:t> топ </a:t>
            </a:r>
            <a:r>
              <a:rPr lang="ru-RU" sz="1200" dirty="0" err="1" smtClean="0">
                <a:solidFill>
                  <a:srgbClr val="2F5597"/>
                </a:solidFill>
              </a:rPr>
              <a:t>рұқсат етеді</a:t>
            </a:r>
            <a:r>
              <a:rPr lang="ru-RU" sz="1200" dirty="0" smtClean="0">
                <a:solidFill>
                  <a:srgbClr val="2F5597"/>
                </a:solidFill>
              </a:rPr>
              <a:t>. </a:t>
            </a:r>
            <a:r>
              <a:rPr lang="ru-RU" sz="1200" dirty="0" err="1" smtClean="0">
                <a:solidFill>
                  <a:srgbClr val="2F5597"/>
                </a:solidFill>
              </a:rPr>
              <a:t>Мұндай тұтынушыларды бір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желісінің бойымен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бір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қуат </a:t>
            </a:r>
            <a:r>
              <a:rPr lang="ru-RU" sz="1200" dirty="0" smtClean="0">
                <a:solidFill>
                  <a:srgbClr val="2F5597"/>
                </a:solidFill>
              </a:rPr>
              <a:t>трансформаторы (</a:t>
            </a:r>
            <a:r>
              <a:rPr lang="ru-RU" sz="1200" dirty="0" err="1" smtClean="0">
                <a:solidFill>
                  <a:srgbClr val="2F5597"/>
                </a:solidFill>
              </a:rPr>
              <a:t>жылжымалы</a:t>
            </a:r>
            <a:r>
              <a:rPr lang="ru-RU" sz="1200" dirty="0" smtClean="0">
                <a:solidFill>
                  <a:srgbClr val="2F5597"/>
                </a:solidFill>
              </a:rPr>
              <a:t> резерв </a:t>
            </a:r>
            <a:r>
              <a:rPr lang="ru-RU" sz="1200" dirty="0" err="1" smtClean="0">
                <a:solidFill>
                  <a:srgbClr val="2F5597"/>
                </a:solidFill>
              </a:rPr>
              <a:t>болса</a:t>
            </a:r>
            <a:r>
              <a:rPr lang="ru-RU" sz="1200" dirty="0" smtClean="0">
                <a:solidFill>
                  <a:srgbClr val="2F5597"/>
                </a:solidFill>
              </a:rPr>
              <a:t>) </a:t>
            </a:r>
            <a:r>
              <a:rPr lang="ru-RU" sz="1200" dirty="0" err="1" smtClean="0">
                <a:solidFill>
                  <a:srgbClr val="2F5597"/>
                </a:solidFill>
              </a:rPr>
              <a:t>арқылы қоректендіруге болады</a:t>
            </a:r>
            <a:r>
              <a:rPr lang="ru-RU" sz="1200" dirty="0" smtClean="0">
                <a:solidFill>
                  <a:srgbClr val="2F5597"/>
                </a:solidFill>
              </a:rPr>
              <a:t>.</a:t>
            </a:r>
            <a:endParaRPr lang="ru-RU" sz="1200" dirty="0">
              <a:solidFill>
                <a:srgbClr val="2F5597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77880" y="3500162"/>
            <a:ext cx="35219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rgbClr val="2F5597"/>
                </a:solidFill>
              </a:rPr>
              <a:t>III </a:t>
            </a:r>
            <a:r>
              <a:rPr lang="ru-RU" sz="1200" b="1" dirty="0" err="1" smtClean="0">
                <a:solidFill>
                  <a:srgbClr val="2F5597"/>
                </a:solidFill>
              </a:rPr>
              <a:t>санат</a:t>
            </a:r>
            <a:r>
              <a:rPr lang="ru-RU" sz="1200" b="1" dirty="0" smtClean="0">
                <a:solidFill>
                  <a:srgbClr val="2F5597"/>
                </a:solidFill>
              </a:rPr>
              <a:t> </a:t>
            </a:r>
            <a:r>
              <a:rPr lang="ru-RU" sz="1200" dirty="0" smtClean="0">
                <a:solidFill>
                  <a:srgbClr val="2F5597"/>
                </a:solidFill>
              </a:rPr>
              <a:t>– </a:t>
            </a:r>
            <a:r>
              <a:rPr lang="en-GB" sz="1200" dirty="0" smtClean="0">
                <a:solidFill>
                  <a:srgbClr val="2F5597"/>
                </a:solidFill>
              </a:rPr>
              <a:t>I </a:t>
            </a:r>
            <a:r>
              <a:rPr lang="ru-RU" sz="1200" dirty="0" err="1" smtClean="0">
                <a:solidFill>
                  <a:srgbClr val="2F5597"/>
                </a:solidFill>
              </a:rPr>
              <a:t>және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en-GB" sz="1200" dirty="0" smtClean="0">
                <a:solidFill>
                  <a:srgbClr val="2F5597"/>
                </a:solidFill>
              </a:rPr>
              <a:t>II </a:t>
            </a:r>
            <a:r>
              <a:rPr lang="ru-RU" sz="1200" dirty="0" err="1" smtClean="0">
                <a:solidFill>
                  <a:srgbClr val="2F5597"/>
                </a:solidFill>
              </a:rPr>
              <a:t>санаттардың анықтамаларына сәйкес келмейтін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барлық басқа электр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қабылдағыштар.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Мұндай тұтынушылар үшін зақымдалған желі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элементін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жөндеуге немесе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ауыстыруға қажетті уақыт ішінде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жабдықтауды үзуге рұқсат етіледі</a:t>
            </a:r>
            <a:r>
              <a:rPr lang="ru-RU" sz="1200" dirty="0" smtClean="0">
                <a:solidFill>
                  <a:srgbClr val="2F5597"/>
                </a:solidFill>
              </a:rPr>
              <a:t>, </a:t>
            </a:r>
            <a:r>
              <a:rPr lang="ru-RU" sz="1200" dirty="0" err="1" smtClean="0">
                <a:solidFill>
                  <a:srgbClr val="2F5597"/>
                </a:solidFill>
              </a:rPr>
              <a:t>бірақ бір</a:t>
            </a:r>
            <a:r>
              <a:rPr lang="ru-RU" sz="1200" dirty="0" smtClean="0">
                <a:solidFill>
                  <a:srgbClr val="2F5597"/>
                </a:solidFill>
              </a:rPr>
              <a:t> </a:t>
            </a:r>
            <a:r>
              <a:rPr lang="ru-RU" sz="1200" dirty="0" err="1" smtClean="0">
                <a:solidFill>
                  <a:srgbClr val="2F5597"/>
                </a:solidFill>
              </a:rPr>
              <a:t>күннен аспайды</a:t>
            </a:r>
            <a:r>
              <a:rPr lang="ru-RU" sz="1200" dirty="0" smtClean="0">
                <a:solidFill>
                  <a:srgbClr val="2F5597"/>
                </a:solidFill>
              </a:rPr>
              <a:t>.</a:t>
            </a:r>
            <a:endParaRPr lang="ru-RU" sz="12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4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28589" y="108787"/>
            <a:ext cx="4734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7377" y="560520"/>
            <a:ext cx="116536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Кез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келген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кернеудегі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ТҚ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ны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ң схемаларын таңдауда келесі факторлар ескеріледі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станция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түрі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орнатылған генераторлардың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саны мен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қуаты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жүйемен байланыс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линияларының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саны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және олардың жауаптылық категориясы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нің электр тораптарының с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хемасы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және кернеу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деңгейі;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қысқа тұйықталу токтарының мәні;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талап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етілген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параметрлерге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ие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жабдықдың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бар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болуы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және оның сенімділігі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белгіленген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схема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бойынша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ТҚ-ын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 құру үшін аумақтың параметрлері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ТҚ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kk-KZ" sz="1600" dirty="0" smtClean="0">
                <a:solidFill>
                  <a:schemeClr val="accent5">
                    <a:lumMod val="75000"/>
                  </a:schemeClr>
                </a:solidFill>
              </a:rPr>
              <a:t>ның мүмкін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конструкциясы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ЗРУ, ОРУ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5097" y="3050101"/>
            <a:ext cx="3637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ТҚ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</a:rPr>
              <a:t>ны</a:t>
            </a:r>
            <a:r>
              <a:rPr lang="kk-KZ" sz="1600" b="1" dirty="0" smtClean="0">
                <a:solidFill>
                  <a:schemeClr val="accent5">
                    <a:lumMod val="75000"/>
                  </a:schemeClr>
                </a:solidFill>
              </a:rPr>
              <a:t>ң схемаларының негізгі топтары</a:t>
            </a:r>
            <a:endParaRPr lang="ru-RU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377" y="3520463"/>
            <a:ext cx="116536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қосылымды бір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ажыратқышпен ауыстыратын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тізбектер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айналма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шиналық жүйесі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бар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немесе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онсыз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бір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немесе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шиналық жүйе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pPr marL="342900" indent="-342900">
              <a:buAutoNum type="arabicParenR"/>
            </a:pP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қосылымды 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ажыратқышпен ауыстыратын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схемалар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-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бір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қосылымда 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ажыратқышы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бар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шина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жүйесі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(2/1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схемасы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қосылымға арналған үш ажыратқышы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бар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шиналық жүйе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(3/2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схемасы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немесе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бір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жарым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төрт шиналы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жүйе үш қосылымға арналған ажыратқыштар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(4/3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схемасы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көпбұрыштар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pPr marL="342900" indent="-342900">
              <a:buAutoNum type="arabicParenR"/>
            </a:pP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үш немесе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одан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да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көп ажыратқыштар арқылы қосылымды ауыстырып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қосу схемалары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қосылған полигондар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, генератор – трансформатор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теңестіру-айналмалы көпбұрышты желі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трансформаторлар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шиналар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pPr marL="342900" indent="-342900">
              <a:buAutoNum type="arabicParenR"/>
            </a:pP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коммутаторлар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саны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қосылымдар санынан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аз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болатын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жеңілдетілген схемалар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– блок,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өтетін желілерден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</a:rPr>
              <a:t>тармақтар, көпірлер, ұзартылған төртбұрыш, кіру-шығу.</a:t>
            </a:r>
            <a:endParaRPr lang="ru-RU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17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5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5822" y="714795"/>
            <a:ext cx="10312350" cy="30855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88965" y="4325382"/>
            <a:ext cx="83953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rgbClr val="2F5597"/>
                </a:solidFill>
              </a:rPr>
              <a:t>Айналмалы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шиналар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жүйесі болған кездегі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схемаларының мысалдары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а — с одной секционированной системой сборных шин с одним обходным выключателем;</a:t>
            </a: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б — с двумя системами сборных шин с секционированием обеих систем сборных шин с </a:t>
            </a:r>
            <a:r>
              <a:rPr lang="ru-RU" sz="1600" dirty="0" smtClean="0">
                <a:solidFill>
                  <a:srgbClr val="2F5597"/>
                </a:solidFill>
              </a:rPr>
              <a:t>двумя шиносоединительными </a:t>
            </a:r>
            <a:r>
              <a:rPr lang="ru-RU" sz="1600" dirty="0">
                <a:solidFill>
                  <a:srgbClr val="2F5597"/>
                </a:solidFill>
              </a:rPr>
              <a:t>и двумя обходными выключателями; ОВ — обходной </a:t>
            </a:r>
            <a:r>
              <a:rPr lang="ru-RU" sz="1600" dirty="0" smtClean="0">
                <a:solidFill>
                  <a:srgbClr val="2F5597"/>
                </a:solidFill>
              </a:rPr>
              <a:t>выключатель; СВ </a:t>
            </a:r>
            <a:r>
              <a:rPr lang="ru-RU" sz="1600" dirty="0">
                <a:solidFill>
                  <a:srgbClr val="2F5597"/>
                </a:solidFill>
              </a:rPr>
              <a:t>— секционный выключатель; ШСВ — </a:t>
            </a:r>
            <a:r>
              <a:rPr lang="ru-RU" sz="1600" dirty="0" smtClean="0">
                <a:solidFill>
                  <a:srgbClr val="2F5597"/>
                </a:solidFill>
              </a:rPr>
              <a:t>шиносоединительный выключатель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28589" y="108787"/>
            <a:ext cx="4734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00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02716" y="677176"/>
            <a:ext cx="6701954" cy="596916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95560" y="5025597"/>
            <a:ext cx="42965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rgbClr val="2F5597"/>
                </a:solidFill>
              </a:rPr>
              <a:t>Екінші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мысалдар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  <a:endParaRPr lang="ru-RU" sz="1600" dirty="0">
              <a:solidFill>
                <a:srgbClr val="2F5597"/>
              </a:solidFill>
            </a:endParaRP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а — схема 4/3; б — многоугольник (четырехугольник)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28589" y="108787"/>
            <a:ext cx="4734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31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7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96740" y="5233758"/>
            <a:ext cx="72456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 smtClean="0">
                <a:solidFill>
                  <a:srgbClr val="2F5597"/>
                </a:solidFill>
              </a:rPr>
              <a:t>Ү</a:t>
            </a:r>
            <a:r>
              <a:rPr lang="ru-RU" sz="1600" dirty="0" err="1" smtClean="0">
                <a:solidFill>
                  <a:srgbClr val="2F5597"/>
                </a:solidFill>
              </a:rPr>
              <a:t>шінші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мысалдар</a:t>
            </a:r>
            <a:r>
              <a:rPr lang="ru-RU" sz="1600" dirty="0" smtClean="0">
                <a:solidFill>
                  <a:srgbClr val="2F5597"/>
                </a:solidFill>
              </a:rPr>
              <a:t> :</a:t>
            </a:r>
            <a:endParaRPr lang="ru-RU" sz="1600" dirty="0">
              <a:solidFill>
                <a:srgbClr val="2F5597"/>
              </a:solidFill>
            </a:endParaRP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а — трансформаторы—шины; б — генератор—трансформатор—линия с </a:t>
            </a:r>
            <a:r>
              <a:rPr lang="ru-RU" sz="1600" dirty="0" smtClean="0">
                <a:solidFill>
                  <a:srgbClr val="2F5597"/>
                </a:solidFill>
              </a:rPr>
              <a:t>уравнительно-обходным </a:t>
            </a:r>
            <a:r>
              <a:rPr lang="ru-RU" sz="1600" dirty="0">
                <a:solidFill>
                  <a:srgbClr val="2F5597"/>
                </a:solidFill>
              </a:rPr>
              <a:t>многоугольником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93339" y="680908"/>
            <a:ext cx="9852455" cy="435006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728589" y="108787"/>
            <a:ext cx="4734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57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8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30855" y="5266709"/>
            <a:ext cx="8730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rgbClr val="2F5597"/>
                </a:solidFill>
              </a:rPr>
              <a:t>Төртінші топтағы тарату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құрылғыларының схемаларына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мысалдар</a:t>
            </a:r>
            <a:r>
              <a:rPr lang="ru-RU" sz="1600" dirty="0" smtClean="0">
                <a:solidFill>
                  <a:srgbClr val="2F5597"/>
                </a:solidFill>
              </a:rPr>
              <a:t> :</a:t>
            </a:r>
            <a:endParaRPr lang="ru-RU" sz="1600" dirty="0">
              <a:solidFill>
                <a:srgbClr val="2F5597"/>
              </a:solidFill>
            </a:endParaRPr>
          </a:p>
          <a:p>
            <a:pPr algn="ctr"/>
            <a:r>
              <a:rPr lang="ru-RU" sz="1600" dirty="0">
                <a:solidFill>
                  <a:srgbClr val="2F5597"/>
                </a:solidFill>
              </a:rPr>
              <a:t>а — блок с выключателем; б — мостик с выключателями в цепях линий и ремонтной </a:t>
            </a:r>
            <a:r>
              <a:rPr lang="ru-RU" sz="1600" dirty="0" smtClean="0">
                <a:solidFill>
                  <a:srgbClr val="2F5597"/>
                </a:solidFill>
              </a:rPr>
              <a:t>перемычкой </a:t>
            </a:r>
            <a:r>
              <a:rPr lang="ru-RU" sz="1600" dirty="0">
                <a:solidFill>
                  <a:srgbClr val="2F5597"/>
                </a:solidFill>
              </a:rPr>
              <a:t>со стороны линий; в — сдвоенный мостик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42794" y="1027395"/>
            <a:ext cx="8906407" cy="36900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728589" y="108787"/>
            <a:ext cx="4734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ТҚ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схемаларының классификациясы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9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9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93013" y="108787"/>
            <a:ext cx="800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Жоғары,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орта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және төменгі кернеулерде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қолданылатын схемалар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416" y="560330"/>
            <a:ext cx="5313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kk-KZ" dirty="0" smtClean="0">
                <a:solidFill>
                  <a:srgbClr val="2F5597"/>
                </a:solidFill>
              </a:rPr>
              <a:t>Жалғыз секцияланбаған шиналар жүйесі</a:t>
            </a:r>
            <a:endParaRPr lang="ru-RU" dirty="0" smtClean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9765" y="1076582"/>
            <a:ext cx="2686050" cy="20193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063931" y="973046"/>
            <a:ext cx="4215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2) </a:t>
            </a:r>
            <a:r>
              <a:rPr lang="kk-KZ" dirty="0" smtClean="0">
                <a:solidFill>
                  <a:srgbClr val="2F5597"/>
                </a:solidFill>
              </a:rPr>
              <a:t>Жалғыз секцияланған шиналар жүйесі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5685" y="1573228"/>
            <a:ext cx="4724400" cy="2667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95416" y="33416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solidFill>
                  <a:srgbClr val="2F5597"/>
                </a:solidFill>
              </a:rPr>
              <a:t>3) Схема </a:t>
            </a:r>
            <a:r>
              <a:rPr lang="ru-RU" dirty="0">
                <a:solidFill>
                  <a:srgbClr val="2F5597"/>
                </a:solidFill>
              </a:rPr>
              <a:t>с одиночной секционированной системой сборных шин, </a:t>
            </a:r>
            <a:r>
              <a:rPr lang="ru-RU" dirty="0" smtClean="0">
                <a:solidFill>
                  <a:srgbClr val="2F5597"/>
                </a:solidFill>
              </a:rPr>
              <a:t>замкнутых в </a:t>
            </a:r>
            <a:r>
              <a:rPr lang="ru-RU" dirty="0">
                <a:solidFill>
                  <a:srgbClr val="2F5597"/>
                </a:solidFill>
              </a:rPr>
              <a:t>кольцо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09753" y="4116647"/>
            <a:ext cx="52673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6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2732</TotalTime>
  <Words>1428</Words>
  <Application>Microsoft Office PowerPoint</Application>
  <PresentationFormat>Произвольный</PresentationFormat>
  <Paragraphs>157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134</cp:revision>
  <dcterms:created xsi:type="dcterms:W3CDTF">2018-10-03T09:58:56Z</dcterms:created>
  <dcterms:modified xsi:type="dcterms:W3CDTF">2025-11-11T09:39:47Z</dcterms:modified>
</cp:coreProperties>
</file>