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7"/>
  </p:notesMasterIdLst>
  <p:handoutMasterIdLst>
    <p:handoutMasterId r:id="rId18"/>
  </p:handoutMasterIdLst>
  <p:sldIdLst>
    <p:sldId id="302" r:id="rId2"/>
    <p:sldId id="303" r:id="rId3"/>
    <p:sldId id="258" r:id="rId4"/>
    <p:sldId id="262" r:id="rId5"/>
    <p:sldId id="263" r:id="rId6"/>
    <p:sldId id="281" r:id="rId7"/>
    <p:sldId id="296" r:id="rId8"/>
    <p:sldId id="297" r:id="rId9"/>
    <p:sldId id="298" r:id="rId10"/>
    <p:sldId id="286" r:id="rId11"/>
    <p:sldId id="299" r:id="rId12"/>
    <p:sldId id="287" r:id="rId13"/>
    <p:sldId id="300" r:id="rId14"/>
    <p:sldId id="301" r:id="rId15"/>
    <p:sldId id="27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970005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Тақырыбы: Заманауи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э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лектрмен қамтамасыз ету жүйелері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2201" y="1412404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№ 4-</a:t>
            </a:r>
            <a:r>
              <a:rPr lang="kk-KZ" altLang="ru-RU" sz="2000" dirty="0" smtClean="0">
                <a:solidFill>
                  <a:schemeClr val="accent1">
                    <a:lumMod val="75000"/>
                  </a:schemeClr>
                </a:solidFill>
              </a:rPr>
              <a:t>дәріс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7984" y="56781"/>
            <a:ext cx="6367292" cy="4001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k-KZ" sz="1200" dirty="0" smtClean="0"/>
              <a:t>Ә. Бүркітбаев атындағы Энергетика және машина жасау институты</a:t>
            </a:r>
            <a:endParaRPr lang="kk-K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97143" y="92362"/>
            <a:ext cx="2287765" cy="3909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 smtClean="0"/>
              <a:t>«</a:t>
            </a:r>
            <a:r>
              <a:rPr lang="ru-RU" dirty="0"/>
              <a:t>Энергетика</a:t>
            </a:r>
            <a:r>
              <a:rPr lang="ru-RU" dirty="0" smtClean="0"/>
              <a:t>» </a:t>
            </a:r>
            <a:r>
              <a:rPr lang="ru-RU" dirty="0" err="1" smtClean="0"/>
              <a:t>кафедрасы</a:t>
            </a:r>
            <a:endParaRPr lang="ru-RU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550695" y="4137777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Сарсенбаев Е.А.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0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10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03133" y="108787"/>
            <a:ext cx="5509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нейтралының режимдері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2995" y="4580406"/>
            <a:ext cx="118624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rgbClr val="2F5597"/>
                </a:solidFill>
              </a:rPr>
              <a:t>Компенсацияланған бейтарап</a:t>
            </a:r>
            <a:r>
              <a:rPr lang="ru-RU" dirty="0" smtClean="0">
                <a:solidFill>
                  <a:srgbClr val="2F5597"/>
                </a:solidFill>
              </a:rPr>
              <a:t> 6-20 кВ </a:t>
            </a:r>
            <a:r>
              <a:rPr lang="ru-RU" dirty="0" err="1" smtClean="0">
                <a:solidFill>
                  <a:srgbClr val="2F5597"/>
                </a:solidFill>
              </a:rPr>
              <a:t>желідегі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жерге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фазалы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қысқа тұйықталу</a:t>
            </a:r>
            <a:r>
              <a:rPr lang="ru-RU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en-GB" dirty="0" smtClean="0">
                <a:solidFill>
                  <a:srgbClr val="2F5597"/>
                </a:solidFill>
              </a:rPr>
              <a:t>a – </a:t>
            </a:r>
            <a:r>
              <a:rPr lang="ru-RU" dirty="0" err="1" smtClean="0">
                <a:solidFill>
                  <a:srgbClr val="2F5597"/>
                </a:solidFill>
              </a:rPr>
              <a:t>бір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фазалы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ақаулық токтың ағыны;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b – </a:t>
            </a:r>
            <a:r>
              <a:rPr lang="ru-RU" dirty="0" err="1" smtClean="0">
                <a:solidFill>
                  <a:srgbClr val="2F5597"/>
                </a:solidFill>
              </a:rPr>
              <a:t>доғаны басатын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реакторды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қосу схемасы</a:t>
            </a:r>
            <a:r>
              <a:rPr lang="ru-RU" dirty="0" smtClean="0">
                <a:solidFill>
                  <a:srgbClr val="2F5597"/>
                </a:solidFill>
              </a:rPr>
              <a:t>; </a:t>
            </a:r>
            <a:r>
              <a:rPr lang="en-GB" dirty="0" err="1" smtClean="0">
                <a:solidFill>
                  <a:srgbClr val="2F5597"/>
                </a:solidFill>
              </a:rPr>
              <a:t>Xf.l</a:t>
            </a:r>
            <a:r>
              <a:rPr lang="en-GB" dirty="0" smtClean="0">
                <a:solidFill>
                  <a:srgbClr val="2F5597"/>
                </a:solidFill>
              </a:rPr>
              <a:t>, Xf.tr – </a:t>
            </a:r>
            <a:r>
              <a:rPr lang="ru-RU" dirty="0" err="1" smtClean="0">
                <a:solidFill>
                  <a:srgbClr val="2F5597"/>
                </a:solidFill>
              </a:rPr>
              <a:t>желілік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трансформатордың фазалық реактивтілігі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сәйкесінше, </a:t>
            </a:r>
            <a:r>
              <a:rPr lang="ru-RU" dirty="0" smtClean="0">
                <a:solidFill>
                  <a:srgbClr val="2F5597"/>
                </a:solidFill>
              </a:rPr>
              <a:t>6-20/0,38 кВ; </a:t>
            </a:r>
            <a:r>
              <a:rPr lang="en-GB" dirty="0" smtClean="0">
                <a:solidFill>
                  <a:srgbClr val="2F5597"/>
                </a:solidFill>
              </a:rPr>
              <a:t>LDR – </a:t>
            </a:r>
            <a:r>
              <a:rPr lang="ru-RU" dirty="0" err="1" smtClean="0">
                <a:solidFill>
                  <a:srgbClr val="2F5597"/>
                </a:solidFill>
              </a:rPr>
              <a:t>доғаны </a:t>
            </a:r>
            <a:r>
              <a:rPr lang="ru-RU" dirty="0" smtClean="0">
                <a:solidFill>
                  <a:srgbClr val="2F5597"/>
                </a:solidFill>
              </a:rPr>
              <a:t>басу </a:t>
            </a:r>
            <a:r>
              <a:rPr lang="ru-RU" dirty="0" err="1" smtClean="0">
                <a:solidFill>
                  <a:srgbClr val="2F5597"/>
                </a:solidFill>
              </a:rPr>
              <a:t>реакторының индуктивтілігі</a:t>
            </a:r>
            <a:r>
              <a:rPr lang="ru-RU" dirty="0" smtClean="0">
                <a:solidFill>
                  <a:srgbClr val="2F5597"/>
                </a:solidFill>
              </a:rPr>
              <a:t>; </a:t>
            </a:r>
            <a:r>
              <a:rPr lang="en-GB" dirty="0" err="1" smtClean="0">
                <a:solidFill>
                  <a:srgbClr val="2F5597"/>
                </a:solidFill>
              </a:rPr>
              <a:t>Cf.l</a:t>
            </a:r>
            <a:r>
              <a:rPr lang="en-GB" dirty="0" smtClean="0">
                <a:solidFill>
                  <a:srgbClr val="2F5597"/>
                </a:solidFill>
              </a:rPr>
              <a:t> – </a:t>
            </a:r>
            <a:r>
              <a:rPr lang="ru-RU" dirty="0" err="1" smtClean="0">
                <a:solidFill>
                  <a:srgbClr val="2F5597"/>
                </a:solidFill>
              </a:rPr>
              <a:t>желі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фазасының сыйымдылығы;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err="1" smtClean="0">
                <a:solidFill>
                  <a:srgbClr val="2F5597"/>
                </a:solidFill>
              </a:rPr>
              <a:t>Ik</a:t>
            </a:r>
            <a:r>
              <a:rPr lang="en-GB" dirty="0" smtClean="0">
                <a:solidFill>
                  <a:srgbClr val="2F5597"/>
                </a:solidFill>
              </a:rPr>
              <a:t> – </a:t>
            </a:r>
            <a:r>
              <a:rPr lang="ru-RU" dirty="0" err="1" smtClean="0">
                <a:solidFill>
                  <a:srgbClr val="2F5597"/>
                </a:solidFill>
              </a:rPr>
              <a:t>жерге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тұйықталу тогы</a:t>
            </a:r>
            <a:r>
              <a:rPr lang="ru-RU" dirty="0" smtClean="0">
                <a:solidFill>
                  <a:srgbClr val="2F5597"/>
                </a:solidFill>
              </a:rPr>
              <a:t>; </a:t>
            </a:r>
            <a:r>
              <a:rPr lang="en-GB" dirty="0" smtClean="0">
                <a:solidFill>
                  <a:srgbClr val="2F5597"/>
                </a:solidFill>
              </a:rPr>
              <a:t>DR – </a:t>
            </a:r>
            <a:r>
              <a:rPr lang="ru-RU" dirty="0" err="1" smtClean="0">
                <a:solidFill>
                  <a:srgbClr val="2F5597"/>
                </a:solidFill>
              </a:rPr>
              <a:t>реттелетін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доғаны басатын</a:t>
            </a:r>
            <a:r>
              <a:rPr lang="ru-RU" dirty="0" smtClean="0">
                <a:solidFill>
                  <a:srgbClr val="2F5597"/>
                </a:solidFill>
              </a:rPr>
              <a:t> реактор; </a:t>
            </a:r>
            <a:r>
              <a:rPr lang="en-GB" dirty="0" smtClean="0">
                <a:solidFill>
                  <a:srgbClr val="2F5597"/>
                </a:solidFill>
              </a:rPr>
              <a:t>TT0 – </a:t>
            </a:r>
            <a:r>
              <a:rPr lang="ru-RU" dirty="0" err="1" smtClean="0">
                <a:solidFill>
                  <a:srgbClr val="2F5597"/>
                </a:solidFill>
              </a:rPr>
              <a:t>нөлдік тізбекті</a:t>
            </a:r>
            <a:r>
              <a:rPr lang="ru-RU" dirty="0" smtClean="0">
                <a:solidFill>
                  <a:srgbClr val="2F5597"/>
                </a:solidFill>
              </a:rPr>
              <a:t> ток трансформаторы.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25041" y="620540"/>
            <a:ext cx="8263516" cy="376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2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11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68354" y="108787"/>
            <a:ext cx="64552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олардың негізгі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  <a:p>
            <a:pPr algn="ctr"/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жабдықтарының конструкциялары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2705" y="583512"/>
            <a:ext cx="2271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2F5597"/>
                </a:solidFill>
              </a:rPr>
              <a:t>ЭЖЖ</a:t>
            </a:r>
            <a:r>
              <a:rPr lang="en-US" b="1" dirty="0" smtClean="0">
                <a:solidFill>
                  <a:srgbClr val="2F5597"/>
                </a:solidFill>
              </a:rPr>
              <a:t>-</a:t>
            </a:r>
            <a:r>
              <a:rPr lang="ru-RU" b="1" dirty="0" err="1" smtClean="0">
                <a:solidFill>
                  <a:srgbClr val="2F5597"/>
                </a:solidFill>
              </a:rPr>
              <a:t>н</a:t>
            </a:r>
            <a:r>
              <a:rPr lang="kk-KZ" b="1" dirty="0" smtClean="0">
                <a:solidFill>
                  <a:srgbClr val="2F5597"/>
                </a:solidFill>
              </a:rPr>
              <a:t>ің линиялары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80268" y="952844"/>
            <a:ext cx="7631462" cy="420933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93805" y="5273706"/>
            <a:ext cx="1040438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2F5597"/>
                </a:solidFill>
              </a:rPr>
              <a:t>Прокладка кабелей до 20 кВ в городских и промышленных </a:t>
            </a:r>
            <a:r>
              <a:rPr lang="ru-RU" sz="1600" dirty="0" smtClean="0">
                <a:solidFill>
                  <a:srgbClr val="2F5597"/>
                </a:solidFill>
              </a:rPr>
              <a:t>электрических сетях </a:t>
            </a:r>
            <a:r>
              <a:rPr lang="ru-RU" sz="1600" dirty="0">
                <a:solidFill>
                  <a:srgbClr val="2F5597"/>
                </a:solidFill>
              </a:rPr>
              <a:t>в траншее (в земле):</a:t>
            </a: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а — в траншее (в земле); б — в туннеле; 1 — кабели силовые; 2 — контрольные кабели,</a:t>
            </a: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кабели  связи;  3  —  соединительная  кабельная  муфта;  4 — </a:t>
            </a:r>
            <a:r>
              <a:rPr lang="ru-RU" sz="1600" dirty="0" smtClean="0">
                <a:solidFill>
                  <a:srgbClr val="2F5597"/>
                </a:solidFill>
              </a:rPr>
              <a:t>электрическое освещение туннеля</a:t>
            </a:r>
            <a:endParaRPr lang="ru-RU" sz="16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84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12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32879" y="802676"/>
            <a:ext cx="7106681" cy="545292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69759" y="4539218"/>
            <a:ext cx="57262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F5597"/>
                </a:solidFill>
              </a:rPr>
              <a:t>Прокладка кабелей до 20 кВ в цехах и по территории промышленных </a:t>
            </a:r>
            <a:r>
              <a:rPr lang="ru-RU" dirty="0" smtClean="0">
                <a:solidFill>
                  <a:srgbClr val="2F5597"/>
                </a:solidFill>
              </a:rPr>
              <a:t>предприятий</a:t>
            </a:r>
            <a:r>
              <a:rPr lang="ru-RU" dirty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ru-RU" dirty="0">
                <a:solidFill>
                  <a:srgbClr val="2F5597"/>
                </a:solidFill>
              </a:rPr>
              <a:t>а — в каналах под полом цеха; б — на </a:t>
            </a:r>
            <a:r>
              <a:rPr lang="ru-RU" dirty="0" smtClean="0">
                <a:solidFill>
                  <a:srgbClr val="2F5597"/>
                </a:solidFill>
              </a:rPr>
              <a:t>внешних эстакадах</a:t>
            </a:r>
            <a:r>
              <a:rPr lang="ru-RU" dirty="0">
                <a:solidFill>
                  <a:srgbClr val="2F5597"/>
                </a:solidFill>
              </a:rPr>
              <a:t>; 1 — кабели; 2 — защитное </a:t>
            </a:r>
            <a:r>
              <a:rPr lang="ru-RU" dirty="0" smtClean="0">
                <a:solidFill>
                  <a:srgbClr val="2F5597"/>
                </a:solidFill>
              </a:rPr>
              <a:t>ограждение</a:t>
            </a:r>
            <a:r>
              <a:rPr lang="ru-RU" dirty="0">
                <a:solidFill>
                  <a:srgbClr val="2F5597"/>
                </a:solidFill>
              </a:rPr>
              <a:t>; 3 — солнцезащитный козырек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68354" y="108787"/>
            <a:ext cx="64552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олардың негізгі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  <a:p>
            <a:pPr algn="ctr"/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жабдықтарының конструкциялары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2705" y="583512"/>
            <a:ext cx="2271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2F5597"/>
                </a:solidFill>
              </a:rPr>
              <a:t>ЭЖЖ</a:t>
            </a:r>
            <a:r>
              <a:rPr lang="en-US" b="1" dirty="0" smtClean="0">
                <a:solidFill>
                  <a:srgbClr val="2F5597"/>
                </a:solidFill>
              </a:rPr>
              <a:t>-</a:t>
            </a:r>
            <a:r>
              <a:rPr lang="ru-RU" b="1" dirty="0" err="1" smtClean="0">
                <a:solidFill>
                  <a:srgbClr val="2F5597"/>
                </a:solidFill>
              </a:rPr>
              <a:t>н</a:t>
            </a:r>
            <a:r>
              <a:rPr lang="kk-KZ" b="1" dirty="0" smtClean="0">
                <a:solidFill>
                  <a:srgbClr val="2F5597"/>
                </a:solidFill>
              </a:rPr>
              <a:t>ің линиялары</a:t>
            </a:r>
            <a:endParaRPr lang="ru-RU" b="1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0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13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2705" y="701079"/>
            <a:ext cx="3310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F5597"/>
                </a:solidFill>
              </a:rPr>
              <a:t>Понижающие подстанции СЭС.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6191" y="1242301"/>
            <a:ext cx="3988058" cy="18386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29865" y="779855"/>
            <a:ext cx="7080220" cy="523669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3197" y="3370408"/>
            <a:ext cx="55120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F5597"/>
                </a:solidFill>
              </a:rPr>
              <a:t>Внутрицеховая распределительная сеть 380 В, выполненная шинопроводами:</a:t>
            </a:r>
          </a:p>
          <a:p>
            <a:pPr algn="ctr"/>
            <a:r>
              <a:rPr lang="ru-RU" dirty="0">
                <a:solidFill>
                  <a:srgbClr val="2F5597"/>
                </a:solidFill>
              </a:rPr>
              <a:t>а — поперечный разрез секции </a:t>
            </a:r>
            <a:r>
              <a:rPr lang="ru-RU" dirty="0" smtClean="0">
                <a:solidFill>
                  <a:srgbClr val="2F5597"/>
                </a:solidFill>
              </a:rPr>
              <a:t>магистрального шинопровода</a:t>
            </a:r>
            <a:r>
              <a:rPr lang="ru-RU" dirty="0">
                <a:solidFill>
                  <a:srgbClr val="2F5597"/>
                </a:solidFill>
              </a:rPr>
              <a:t>; б — шинопроводы цеха; </a:t>
            </a:r>
            <a:endParaRPr lang="ru-RU" dirty="0" smtClean="0">
              <a:solidFill>
                <a:srgbClr val="2F5597"/>
              </a:solidFill>
            </a:endParaRPr>
          </a:p>
          <a:p>
            <a:pPr algn="ctr"/>
            <a:r>
              <a:rPr lang="ru-RU" dirty="0" smtClean="0">
                <a:solidFill>
                  <a:srgbClr val="2F5597"/>
                </a:solidFill>
              </a:rPr>
              <a:t>1 — фаза </a:t>
            </a:r>
            <a:r>
              <a:rPr lang="ru-RU" dirty="0">
                <a:solidFill>
                  <a:srgbClr val="2F5597"/>
                </a:solidFill>
              </a:rPr>
              <a:t>шинопровода; 2 — изоляция; 3 — </a:t>
            </a:r>
            <a:r>
              <a:rPr lang="ru-RU" dirty="0" smtClean="0">
                <a:solidFill>
                  <a:srgbClr val="2F5597"/>
                </a:solidFill>
              </a:rPr>
              <a:t>кожух шинопровода</a:t>
            </a:r>
            <a:r>
              <a:rPr lang="ru-RU" dirty="0">
                <a:solidFill>
                  <a:srgbClr val="2F5597"/>
                </a:solidFill>
              </a:rPr>
              <a:t>; 4 — комплектная </a:t>
            </a:r>
            <a:r>
              <a:rPr lang="ru-RU" dirty="0" smtClean="0">
                <a:solidFill>
                  <a:srgbClr val="2F5597"/>
                </a:solidFill>
              </a:rPr>
              <a:t>трансформаторная подстанция </a:t>
            </a:r>
            <a:r>
              <a:rPr lang="ru-RU" dirty="0">
                <a:solidFill>
                  <a:srgbClr val="2F5597"/>
                </a:solidFill>
              </a:rPr>
              <a:t>цеха; 5 — магистральный шинопровод; </a:t>
            </a:r>
            <a:endParaRPr lang="ru-RU" dirty="0" smtClean="0">
              <a:solidFill>
                <a:srgbClr val="2F5597"/>
              </a:solidFill>
            </a:endParaRPr>
          </a:p>
          <a:p>
            <a:pPr algn="ctr"/>
            <a:r>
              <a:rPr lang="ru-RU" dirty="0" smtClean="0">
                <a:solidFill>
                  <a:srgbClr val="2F5597"/>
                </a:solidFill>
              </a:rPr>
              <a:t>6 — </a:t>
            </a:r>
            <a:r>
              <a:rPr lang="ru-RU" dirty="0">
                <a:solidFill>
                  <a:srgbClr val="2F5597"/>
                </a:solidFill>
              </a:rPr>
              <a:t>распределительные шинопроводы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68354" y="108787"/>
            <a:ext cx="64552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олардың негізгі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  <a:p>
            <a:pPr algn="ctr"/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жабдықтарының конструкциялары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53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14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2705" y="753331"/>
            <a:ext cx="4723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2F5597"/>
                </a:solidFill>
              </a:rPr>
              <a:t>ЭЖЖ</a:t>
            </a:r>
            <a:r>
              <a:rPr lang="en-US" b="1" dirty="0" smtClean="0">
                <a:solidFill>
                  <a:srgbClr val="2F5597"/>
                </a:solidFill>
              </a:rPr>
              <a:t>-</a:t>
            </a:r>
            <a:r>
              <a:rPr lang="ru-RU" b="1" dirty="0" err="1" smtClean="0">
                <a:solidFill>
                  <a:srgbClr val="2F5597"/>
                </a:solidFill>
              </a:rPr>
              <a:t>н</a:t>
            </a:r>
            <a:r>
              <a:rPr lang="kk-KZ" b="1" dirty="0" smtClean="0">
                <a:solidFill>
                  <a:srgbClr val="2F5597"/>
                </a:solidFill>
              </a:rPr>
              <a:t>ің төмендетуші қосалқы станциялары</a:t>
            </a:r>
            <a:endParaRPr lang="ru-RU" b="1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69977" y="5273349"/>
            <a:ext cx="104794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F5597"/>
                </a:solidFill>
              </a:rPr>
              <a:t>2х630 </a:t>
            </a:r>
            <a:r>
              <a:rPr lang="ru-RU" dirty="0" err="1" smtClean="0">
                <a:solidFill>
                  <a:srgbClr val="2F5597"/>
                </a:solidFill>
              </a:rPr>
              <a:t>кВА</a:t>
            </a:r>
            <a:r>
              <a:rPr lang="ru-RU" dirty="0" smtClean="0">
                <a:solidFill>
                  <a:srgbClr val="2F5597"/>
                </a:solidFill>
              </a:rPr>
              <a:t> ТМГ </a:t>
            </a:r>
            <a:r>
              <a:rPr lang="ru-RU" dirty="0" err="1" smtClean="0">
                <a:solidFill>
                  <a:srgbClr val="2F5597"/>
                </a:solidFill>
              </a:rPr>
              <a:t>трансформаторлары</a:t>
            </a:r>
            <a:r>
              <a:rPr lang="ru-RU" dirty="0" smtClean="0">
                <a:solidFill>
                  <a:srgbClr val="2F5597"/>
                </a:solidFill>
              </a:rPr>
              <a:t> бар 6-20/0,4 кВ </a:t>
            </a:r>
            <a:r>
              <a:rPr lang="ru-RU" dirty="0" err="1" smtClean="0">
                <a:solidFill>
                  <a:srgbClr val="2F5597"/>
                </a:solidFill>
              </a:rPr>
              <a:t>қалалық шағын блокты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трансформаторлық қосалқы станцияның электрлік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схемасы</a:t>
            </a:r>
            <a:r>
              <a:rPr lang="ru-RU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en-GB" dirty="0" smtClean="0">
                <a:solidFill>
                  <a:srgbClr val="2F5597"/>
                </a:solidFill>
              </a:rPr>
              <a:t>VN—</a:t>
            </a:r>
            <a:r>
              <a:rPr lang="ru-RU" dirty="0" err="1" smtClean="0">
                <a:solidFill>
                  <a:srgbClr val="2F5597"/>
                </a:solidFill>
              </a:rPr>
              <a:t>жүктеме қосқыштары;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EVN - </a:t>
            </a:r>
            <a:r>
              <a:rPr lang="ru-RU" dirty="0" smtClean="0">
                <a:solidFill>
                  <a:srgbClr val="2F5597"/>
                </a:solidFill>
              </a:rPr>
              <a:t>газ </a:t>
            </a:r>
            <a:r>
              <a:rPr lang="ru-RU" dirty="0" err="1" smtClean="0">
                <a:solidFill>
                  <a:srgbClr val="2F5597"/>
                </a:solidFill>
              </a:rPr>
              <a:t>оқшауланған жүктеме ажыратқыштары</a:t>
            </a:r>
            <a:r>
              <a:rPr lang="ru-RU" dirty="0" smtClean="0">
                <a:solidFill>
                  <a:srgbClr val="2F5597"/>
                </a:solidFill>
              </a:rPr>
              <a:t>; МТ – </a:t>
            </a:r>
            <a:r>
              <a:rPr lang="ru-RU" dirty="0" err="1" smtClean="0">
                <a:solidFill>
                  <a:srgbClr val="2F5597"/>
                </a:solidFill>
              </a:rPr>
              <a:t>максималды</a:t>
            </a:r>
            <a:r>
              <a:rPr lang="ru-RU" dirty="0" smtClean="0">
                <a:solidFill>
                  <a:srgbClr val="2F5597"/>
                </a:solidFill>
              </a:rPr>
              <a:t> ток </a:t>
            </a:r>
            <a:r>
              <a:rPr lang="ru-RU" dirty="0" err="1" smtClean="0">
                <a:solidFill>
                  <a:srgbClr val="2F5597"/>
                </a:solidFill>
              </a:rPr>
              <a:t>релелері</a:t>
            </a:r>
            <a:r>
              <a:rPr lang="ru-RU" dirty="0" smtClean="0">
                <a:solidFill>
                  <a:srgbClr val="2F5597"/>
                </a:solidFill>
              </a:rPr>
              <a:t>; </a:t>
            </a:r>
            <a:r>
              <a:rPr lang="en-GB" dirty="0" smtClean="0">
                <a:solidFill>
                  <a:srgbClr val="2F5597"/>
                </a:solidFill>
              </a:rPr>
              <a:t>PN - </a:t>
            </a:r>
            <a:r>
              <a:rPr lang="ru-RU" dirty="0" err="1" smtClean="0">
                <a:solidFill>
                  <a:srgbClr val="2F5597"/>
                </a:solidFill>
              </a:rPr>
              <a:t>сақтандырғыштар; </a:t>
            </a:r>
            <a:r>
              <a:rPr lang="ru-RU" dirty="0" smtClean="0">
                <a:solidFill>
                  <a:srgbClr val="2F5597"/>
                </a:solidFill>
              </a:rPr>
              <a:t>КТ - </a:t>
            </a:r>
            <a:r>
              <a:rPr lang="ru-RU" smtClean="0">
                <a:solidFill>
                  <a:srgbClr val="2F5597"/>
                </a:solidFill>
              </a:rPr>
              <a:t>контакторлар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27484" y="1146183"/>
            <a:ext cx="7358954" cy="396951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868354" y="108787"/>
            <a:ext cx="64552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олардың негізгі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  <a:p>
            <a:pPr algn="ctr"/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жабдықтарының конструкциялары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366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704056" y="108787"/>
            <a:ext cx="2736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 сұрақтары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84886" y="756548"/>
            <a:ext cx="113023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Келесі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сұрақтарға жауап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беріңіз: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Қазіргі заманғы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жүйелерінің құрылымдарын сипаттаңыз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ru-RU" sz="1600" dirty="0" err="1" smtClean="0">
                <a:solidFill>
                  <a:srgbClr val="2F5597"/>
                </a:solidFill>
              </a:rPr>
              <a:t>ірі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өнеркәсіптік кәсіпорындар, елді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мекендер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ауыл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шаруашылығы аймақтары және </a:t>
            </a:r>
            <a:r>
              <a:rPr lang="ru-RU" sz="1600" dirty="0" smtClean="0">
                <a:solidFill>
                  <a:srgbClr val="2F5597"/>
                </a:solidFill>
              </a:rPr>
              <a:t>т.б.).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Электр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тұтынушылардың 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топтарын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 </a:t>
            </a:r>
            <a:r>
              <a:rPr lang="ru-RU" sz="1600" dirty="0" smtClean="0">
                <a:solidFill>
                  <a:srgbClr val="2F5597"/>
                </a:solidFill>
              </a:rPr>
              <a:t>осы </a:t>
            </a:r>
            <a:r>
              <a:rPr lang="ru-RU" sz="1600" dirty="0" err="1" smtClean="0">
                <a:solidFill>
                  <a:srgbClr val="2F5597"/>
                </a:solidFill>
              </a:rPr>
              <a:t>топтарға тән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қабылдағыштардың құрамын атаңыз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Номиналды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кернеулерде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жасалған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тораптары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қандай мақсатта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жүйелерінің құрамында</a:t>
            </a:r>
            <a:r>
              <a:rPr lang="ru-RU" sz="1600" dirty="0" smtClean="0">
                <a:solidFill>
                  <a:srgbClr val="2F5597"/>
                </a:solidFill>
              </a:rPr>
              <a:t>): 35-110-220 кВ; 6—10—20 кВ; 380/127—660/380 В?</a:t>
            </a:r>
          </a:p>
          <a:p>
            <a:pPr marL="342900" indent="-342900">
              <a:buAutoNum type="arabicPeriod"/>
            </a:pPr>
            <a:r>
              <a:rPr lang="en-GB" sz="1600" dirty="0" smtClean="0">
                <a:solidFill>
                  <a:srgbClr val="2F5597"/>
                </a:solidFill>
              </a:rPr>
              <a:t>I </a:t>
            </a:r>
            <a:r>
              <a:rPr lang="ru-RU" sz="1600" dirty="0" err="1" smtClean="0">
                <a:solidFill>
                  <a:srgbClr val="2F5597"/>
                </a:solidFill>
              </a:rPr>
              <a:t>санатқа жататын</a:t>
            </a:r>
            <a:r>
              <a:rPr lang="ru-RU" sz="1600" dirty="0" smtClean="0">
                <a:solidFill>
                  <a:srgbClr val="2F5597"/>
                </a:solidFill>
              </a:rPr>
              <a:t> (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сенімділігі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қабылдағыштарды қамтитын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тұтынушыларды жабдықтауға арналған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желілерінің принципиалды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схемаларын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сызу</a:t>
            </a:r>
            <a:r>
              <a:rPr lang="ru-RU" sz="1600" dirty="0" smtClean="0">
                <a:solidFill>
                  <a:srgbClr val="2F5597"/>
                </a:solidFill>
              </a:rPr>
              <a:t>; тек </a:t>
            </a:r>
            <a:r>
              <a:rPr lang="en-GB" sz="1600" dirty="0" smtClean="0">
                <a:solidFill>
                  <a:srgbClr val="2F5597"/>
                </a:solidFill>
              </a:rPr>
              <a:t>II </a:t>
            </a:r>
            <a:r>
              <a:rPr lang="ru-RU" sz="1600" dirty="0" err="1" smtClean="0">
                <a:solidFill>
                  <a:srgbClr val="2F5597"/>
                </a:solidFill>
              </a:rPr>
              <a:t>және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III </a:t>
            </a:r>
            <a:r>
              <a:rPr lang="ru-RU" sz="1600" dirty="0" err="1" smtClean="0">
                <a:solidFill>
                  <a:srgbClr val="2F5597"/>
                </a:solidFill>
              </a:rPr>
              <a:t>санаттар</a:t>
            </a:r>
            <a:r>
              <a:rPr lang="ru-RU" sz="1600" dirty="0" smtClean="0">
                <a:solidFill>
                  <a:srgbClr val="2F5597"/>
                </a:solidFill>
              </a:rPr>
              <a:t>; тек </a:t>
            </a:r>
            <a:r>
              <a:rPr lang="en-GB" sz="1600" dirty="0" smtClean="0">
                <a:solidFill>
                  <a:srgbClr val="2F5597"/>
                </a:solidFill>
              </a:rPr>
              <a:t>III </a:t>
            </a:r>
            <a:r>
              <a:rPr lang="ru-RU" sz="1600" dirty="0" err="1" smtClean="0">
                <a:solidFill>
                  <a:srgbClr val="2F5597"/>
                </a:solidFill>
              </a:rPr>
              <a:t>санат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Қандай себептермен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желілерінің бейтараптары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орындалады</a:t>
            </a:r>
            <a:r>
              <a:rPr lang="ru-RU" sz="1600" dirty="0" smtClean="0">
                <a:solidFill>
                  <a:srgbClr val="2F5597"/>
                </a:solidFill>
              </a:rPr>
              <a:t>: 1 </a:t>
            </a:r>
            <a:r>
              <a:rPr lang="ru-RU" sz="1600" dirty="0" err="1" smtClean="0">
                <a:solidFill>
                  <a:srgbClr val="2F5597"/>
                </a:solidFill>
              </a:rPr>
              <a:t>кВ-қа дейін</a:t>
            </a:r>
            <a:r>
              <a:rPr lang="ru-RU" sz="1600" dirty="0" smtClean="0">
                <a:solidFill>
                  <a:srgbClr val="2F5597"/>
                </a:solidFill>
              </a:rPr>
              <a:t> - </a:t>
            </a:r>
            <a:r>
              <a:rPr lang="ru-RU" sz="1600" dirty="0" err="1" smtClean="0">
                <a:solidFill>
                  <a:srgbClr val="2F5597"/>
                </a:solidFill>
              </a:rPr>
              <a:t>тиімді</a:t>
            </a:r>
            <a:r>
              <a:rPr lang="ru-RU" sz="1600" dirty="0" smtClean="0">
                <a:solidFill>
                  <a:srgbClr val="2F5597"/>
                </a:solidFill>
              </a:rPr>
              <a:t> («</a:t>
            </a:r>
            <a:r>
              <a:rPr lang="ru-RU" sz="1600" dirty="0" err="1" smtClean="0">
                <a:solidFill>
                  <a:srgbClr val="2F5597"/>
                </a:solidFill>
              </a:rPr>
              <a:t>мықты</a:t>
            </a:r>
            <a:r>
              <a:rPr lang="ru-RU" sz="1600" dirty="0" smtClean="0">
                <a:solidFill>
                  <a:srgbClr val="2F5597"/>
                </a:solidFill>
              </a:rPr>
              <a:t>») </a:t>
            </a:r>
            <a:r>
              <a:rPr lang="ru-RU" sz="1600" dirty="0" err="1" smtClean="0">
                <a:solidFill>
                  <a:srgbClr val="2F5597"/>
                </a:solidFill>
              </a:rPr>
              <a:t>жерге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тұйықталған</a:t>
            </a:r>
            <a:r>
              <a:rPr lang="ru-RU" sz="1600" dirty="0" smtClean="0">
                <a:solidFill>
                  <a:srgbClr val="2F5597"/>
                </a:solidFill>
              </a:rPr>
              <a:t>; 6-20 кВ – </a:t>
            </a:r>
            <a:r>
              <a:rPr lang="ru-RU" sz="1600" dirty="0" err="1" smtClean="0">
                <a:solidFill>
                  <a:srgbClr val="2F5597"/>
                </a:solidFill>
              </a:rPr>
              <a:t>доғаны басатын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реакторлар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 жерге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тұйықталған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Қандай 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әсер етуші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факторларды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ескере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отырып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қабылдағыштар топтарының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ru-RU" sz="1600" dirty="0" err="1" smtClean="0">
                <a:solidFill>
                  <a:srgbClr val="2F5597"/>
                </a:solidFill>
              </a:rPr>
              <a:t>цехтар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тұрғын үй және қоғамдық ғимараттар және </a:t>
            </a:r>
            <a:r>
              <a:rPr lang="ru-RU" sz="1600" dirty="0" smtClean="0">
                <a:solidFill>
                  <a:srgbClr val="2F5597"/>
                </a:solidFill>
              </a:rPr>
              <a:t>т.б.) </a:t>
            </a:r>
            <a:r>
              <a:rPr lang="ru-RU" sz="1600" dirty="0" err="1" smtClean="0">
                <a:solidFill>
                  <a:srgbClr val="2F5597"/>
                </a:solidFill>
              </a:rPr>
              <a:t>есептелген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жүктемелері олардың белгілі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орнатылған қуатына қарай анықталады?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Өнеркәсіптік кәсіпорындарда реактивті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жүктемелерді өтейтін құрылғыларды орнату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қандай техникалық-экономикалық мақсатта жүргізіледі?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Өнеркәсіптік кәсіпорындардың цехтарын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қалалардың елді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мекендерін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ауылшаруашылық елді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мекендері</a:t>
            </a:r>
            <a:r>
              <a:rPr lang="ru-RU" sz="1600" dirty="0" smtClean="0">
                <a:solidFill>
                  <a:srgbClr val="2F5597"/>
                </a:solidFill>
              </a:rPr>
              <a:t> мен </a:t>
            </a:r>
            <a:r>
              <a:rPr lang="ru-RU" sz="1600" dirty="0" err="1" smtClean="0">
                <a:solidFill>
                  <a:srgbClr val="2F5597"/>
                </a:solidFill>
              </a:rPr>
              <a:t>өндіріс орындарын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қамтамасыз ететін</a:t>
            </a:r>
            <a:r>
              <a:rPr lang="ru-RU" sz="1600" dirty="0" smtClean="0">
                <a:solidFill>
                  <a:srgbClr val="2F5597"/>
                </a:solidFill>
              </a:rPr>
              <a:t> 6-10-20/0,38 кВ </a:t>
            </a:r>
            <a:r>
              <a:rPr lang="ru-RU" sz="1600" dirty="0" err="1" smtClean="0">
                <a:solidFill>
                  <a:srgbClr val="2F5597"/>
                </a:solidFill>
              </a:rPr>
              <a:t>трансформаторлық қосалқы станцияларды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жобалаудағы қазіргі тенденциялар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қандай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0,38-20 кВ </a:t>
            </a:r>
            <a:r>
              <a:rPr lang="ru-RU" sz="1600" dirty="0" err="1" smtClean="0">
                <a:solidFill>
                  <a:srgbClr val="2F5597"/>
                </a:solidFill>
              </a:rPr>
              <a:t>әуе және кабельдік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қолдану аймақтарын атаңыз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Өнеркәсіптік және азаматтық объектілерді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заманауи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жабдықтауды жобалау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 келетін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тұжырымдаңыз.</a:t>
            </a:r>
            <a:endParaRPr lang="ru-RU" sz="1600" dirty="0" smtClean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9978253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ДӘРІС ЖОСПАРЫ</a:t>
            </a:r>
            <a: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Электрмен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қамтамасыз ету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жүйелерінің жалпы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сипаттамасы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энергия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тұтынушыларының негізгі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топтары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қондырғылардың номиналды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кернеулері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Сыртқы тарату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тораптарының схемалары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нейтралының режимдері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олардың негізгі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жабдықтарының конструкциялары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  <a:endParaRPr lang="kk-KZ" sz="24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 сұрақтары.</a:t>
            </a:r>
            <a:endParaRPr lang="ru-RU" sz="1600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3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13457" y="108787"/>
            <a:ext cx="7440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Электрмен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қамтамасыз ету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жүйелерінің жалпы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сипаттамасы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2464" y="4926777"/>
            <a:ext cx="116071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ЭЭЖ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және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ЭҚЖ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принципиалды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құрылымдық схемалары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: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ПС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– 35-220/6-20 кВ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қосалқы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станция;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ТЭЦ 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қала немесе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өнеркәсіптік кәсіпорынның жылу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орталықтары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ТП ПП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–6-20/0,4-0,66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кВ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өнеркәсіптік кәсіпорынның трансформаторлы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қосалқы станциялары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ТП КБП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– 6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20/0,4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кВ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коммуналдық тұтынушылар трансформаторлы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қосалқы станциялары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ТП ЭТ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электрлендірілген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транспорт (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промпредприятий, городов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трансформаторлы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қосалқы станциялары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РП 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тарату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пункті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6-20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кВ; РЭС –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тарату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тораптары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6-20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или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0,4-0,66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кВ; ПЛ –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қоректендіру желілері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ЭТ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–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термиялық қондырғылар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ЭО –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электрлік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жарықтандыру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ЭПр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–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жетек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ГПП –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негізгі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төмендетуші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подстанция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07353" y="478119"/>
            <a:ext cx="7661577" cy="444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4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053821" y="108787"/>
            <a:ext cx="6381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энергия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тұтынушыларының негізгі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топтары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6137" y="659128"/>
            <a:ext cx="54129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chemeClr val="accent5">
                    <a:lumMod val="75000"/>
                  </a:schemeClr>
                </a:solidFill>
              </a:rPr>
              <a:t>Өнеркәсіптік кәсіпорындарды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k-KZ" sz="1400" b="1" dirty="0" smtClean="0">
                <a:solidFill>
                  <a:schemeClr val="accent5">
                    <a:lumMod val="75000"/>
                  </a:schemeClr>
                </a:solidFill>
              </a:rPr>
              <a:t>э</a:t>
            </a:r>
            <a:r>
              <a:rPr lang="ru-RU" sz="1400" b="1" dirty="0" err="1" smtClean="0">
                <a:solidFill>
                  <a:schemeClr val="accent5">
                    <a:lumMod val="75000"/>
                  </a:schemeClr>
                </a:solidFill>
              </a:rPr>
              <a:t>лектрмен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b="1" dirty="0" err="1" smtClean="0">
                <a:solidFill>
                  <a:schemeClr val="accent5">
                    <a:lumMod val="75000"/>
                  </a:schemeClr>
                </a:solidFill>
              </a:rPr>
              <a:t>қамтамасыз ету</a:t>
            </a:r>
            <a:endParaRPr lang="ru-RU" sz="14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2444" y="2216539"/>
            <a:ext cx="66235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Коммуналдық-тұрмыстық тұтынушыларды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k-KZ" sz="1600" b="1" dirty="0" smtClean="0">
                <a:solidFill>
                  <a:schemeClr val="accent5">
                    <a:lumMod val="75000"/>
                  </a:schemeClr>
                </a:solidFill>
              </a:rPr>
              <a:t>э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лектрмен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қамтамасыз ету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6137" y="3462971"/>
            <a:ext cx="5528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Электрлендірілген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транспортты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k-KZ" sz="1600" b="1" dirty="0" smtClean="0">
                <a:solidFill>
                  <a:schemeClr val="accent5">
                    <a:lumMod val="75000"/>
                  </a:schemeClr>
                </a:solidFill>
              </a:rPr>
              <a:t>э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лектрмен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қамтамасыз ету</a:t>
            </a:r>
            <a:endParaRPr lang="ru-RU" sz="16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6137" y="4760683"/>
            <a:ext cx="46282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Ауыл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шаруашылығын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k-KZ" sz="1600" b="1" dirty="0" smtClean="0">
                <a:solidFill>
                  <a:schemeClr val="accent5">
                    <a:lumMod val="75000"/>
                  </a:schemeClr>
                </a:solidFill>
              </a:rPr>
              <a:t>э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лектрмен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қамтамасыз ету</a:t>
            </a:r>
            <a:endParaRPr lang="ru-RU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3393" y="619939"/>
            <a:ext cx="5057775" cy="399097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401091" y="4791134"/>
            <a:ext cx="57823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2F5597"/>
                </a:solidFill>
              </a:rPr>
              <a:t>Электр </a:t>
            </a:r>
            <a:r>
              <a:rPr lang="ru-RU" sz="1400" dirty="0" err="1" smtClean="0">
                <a:solidFill>
                  <a:srgbClr val="2F5597"/>
                </a:solidFill>
              </a:rPr>
              <a:t>энергиясын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тұтынушылардың белсенді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жүктемелерінің күнделікті кестелерінің мысалдары</a:t>
            </a:r>
            <a:r>
              <a:rPr lang="ru-RU" sz="1400" dirty="0" smtClean="0">
                <a:solidFill>
                  <a:srgbClr val="2F5597"/>
                </a:solidFill>
              </a:rPr>
              <a:t> :</a:t>
            </a:r>
            <a:endParaRPr lang="ru-RU" sz="1400" dirty="0">
              <a:solidFill>
                <a:srgbClr val="2F5597"/>
              </a:solidFill>
            </a:endParaRPr>
          </a:p>
          <a:p>
            <a:r>
              <a:rPr lang="ru-RU" sz="1400" dirty="0" smtClean="0">
                <a:solidFill>
                  <a:srgbClr val="2F5597"/>
                </a:solidFill>
              </a:rPr>
              <a:t>а – </a:t>
            </a:r>
            <a:r>
              <a:rPr lang="ru-RU" sz="1400" dirty="0" err="1" smtClean="0">
                <a:solidFill>
                  <a:srgbClr val="2F5597"/>
                </a:solidFill>
              </a:rPr>
              <a:t>екі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ауысымдағы өнеркәсіптік кәсіпорын</a:t>
            </a:r>
            <a:r>
              <a:rPr lang="ru-RU" sz="1400" dirty="0" smtClean="0">
                <a:solidFill>
                  <a:srgbClr val="2F5597"/>
                </a:solidFill>
              </a:rPr>
              <a:t>;</a:t>
            </a:r>
          </a:p>
          <a:p>
            <a:r>
              <a:rPr lang="ru-RU" sz="1400" dirty="0" smtClean="0">
                <a:solidFill>
                  <a:srgbClr val="2F5597"/>
                </a:solidFill>
              </a:rPr>
              <a:t>б – </a:t>
            </a:r>
            <a:r>
              <a:rPr lang="ru-RU" sz="1400" dirty="0" err="1" smtClean="0">
                <a:solidFill>
                  <a:srgbClr val="2F5597"/>
                </a:solidFill>
              </a:rPr>
              <a:t>электр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асхана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пештері</a:t>
            </a:r>
            <a:r>
              <a:rPr lang="ru-RU" sz="1400" dirty="0" smtClean="0">
                <a:solidFill>
                  <a:srgbClr val="2F5597"/>
                </a:solidFill>
              </a:rPr>
              <a:t> бар </a:t>
            </a:r>
            <a:r>
              <a:rPr lang="ru-RU" sz="1400" dirty="0" err="1" smtClean="0">
                <a:solidFill>
                  <a:srgbClr val="2F5597"/>
                </a:solidFill>
              </a:rPr>
              <a:t>көп қабатты тұрғын үйлер</a:t>
            </a:r>
            <a:r>
              <a:rPr lang="ru-RU" sz="1400" dirty="0" smtClean="0">
                <a:solidFill>
                  <a:srgbClr val="2F5597"/>
                </a:solidFill>
              </a:rPr>
              <a:t>;</a:t>
            </a:r>
          </a:p>
          <a:p>
            <a:r>
              <a:rPr lang="ru-RU" sz="1400" dirty="0" smtClean="0">
                <a:solidFill>
                  <a:srgbClr val="2F5597"/>
                </a:solidFill>
              </a:rPr>
              <a:t>в – </a:t>
            </a:r>
            <a:r>
              <a:rPr lang="ru-RU" sz="1400" dirty="0" err="1" smtClean="0">
                <a:solidFill>
                  <a:srgbClr val="2F5597"/>
                </a:solidFill>
              </a:rPr>
              <a:t>ауылдық елді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мекен</a:t>
            </a:r>
            <a:r>
              <a:rPr lang="ru-RU" sz="1400" dirty="0" smtClean="0">
                <a:solidFill>
                  <a:srgbClr val="2F5597"/>
                </a:solidFill>
              </a:rPr>
              <a:t> (</a:t>
            </a:r>
            <a:r>
              <a:rPr lang="ru-RU" sz="1400" dirty="0" err="1" smtClean="0">
                <a:solidFill>
                  <a:srgbClr val="2F5597"/>
                </a:solidFill>
              </a:rPr>
              <a:t>қысқы күндер</a:t>
            </a:r>
            <a:r>
              <a:rPr lang="ru-RU" sz="1400" dirty="0" smtClean="0">
                <a:solidFill>
                  <a:srgbClr val="2F5597"/>
                </a:solidFill>
              </a:rPr>
              <a:t>);</a:t>
            </a:r>
          </a:p>
          <a:p>
            <a:r>
              <a:rPr lang="en-GB" sz="1400" dirty="0" smtClean="0">
                <a:solidFill>
                  <a:srgbClr val="2F5597"/>
                </a:solidFill>
              </a:rPr>
              <a:t>d – </a:t>
            </a:r>
            <a:r>
              <a:rPr lang="ru-RU" sz="1400" dirty="0" err="1" smtClean="0">
                <a:solidFill>
                  <a:srgbClr val="2F5597"/>
                </a:solidFill>
              </a:rPr>
              <a:t>электрлендірілген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көлік.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6137" y="1028219"/>
            <a:ext cx="6174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rgbClr val="2F5597"/>
                </a:solidFill>
              </a:rPr>
              <a:t>Бұл топқа </a:t>
            </a:r>
            <a:r>
              <a:rPr lang="ru-RU" sz="1400" dirty="0" smtClean="0">
                <a:solidFill>
                  <a:srgbClr val="2F5597"/>
                </a:solidFill>
              </a:rPr>
              <a:t>машина </a:t>
            </a:r>
            <a:r>
              <a:rPr lang="ru-RU" sz="1400" dirty="0" err="1" smtClean="0">
                <a:solidFill>
                  <a:srgbClr val="2F5597"/>
                </a:solidFill>
              </a:rPr>
              <a:t>жасау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қара және түсті </a:t>
            </a:r>
            <a:r>
              <a:rPr lang="ru-RU" sz="1400" dirty="0" smtClean="0">
                <a:solidFill>
                  <a:srgbClr val="2F5597"/>
                </a:solidFill>
              </a:rPr>
              <a:t>металлургия, химия </a:t>
            </a:r>
            <a:r>
              <a:rPr lang="ru-RU" sz="1400" dirty="0" err="1" smtClean="0">
                <a:solidFill>
                  <a:srgbClr val="2F5597"/>
                </a:solidFill>
              </a:rPr>
              <a:t>өнеркәсібі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құрылыс материалдары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тау-кен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өндіру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тамақ өнеркәсібі және </a:t>
            </a:r>
            <a:r>
              <a:rPr lang="ru-RU" sz="1400" dirty="0" smtClean="0">
                <a:solidFill>
                  <a:srgbClr val="2F5597"/>
                </a:solidFill>
              </a:rPr>
              <a:t>т.б.</a:t>
            </a:r>
            <a:endParaRPr lang="en-US" sz="1400" dirty="0" smtClean="0">
              <a:solidFill>
                <a:srgbClr val="2F5597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38480" y="634114"/>
            <a:ext cx="8130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30-70%</a:t>
            </a:r>
            <a:endParaRPr lang="ru-RU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6137" y="1486071"/>
            <a:ext cx="6174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4500-5500 </a:t>
            </a:r>
            <a:r>
              <a:rPr lang="ru-RU" sz="1400" dirty="0" err="1" smtClean="0">
                <a:solidFill>
                  <a:srgbClr val="2F5597"/>
                </a:solidFill>
              </a:rPr>
              <a:t>сағат</a:t>
            </a:r>
            <a:r>
              <a:rPr lang="ru-RU" sz="1400" dirty="0" smtClean="0">
                <a:solidFill>
                  <a:srgbClr val="2F5597"/>
                </a:solidFill>
              </a:rPr>
              <a:t>/</a:t>
            </a:r>
            <a:r>
              <a:rPr lang="ru-RU" sz="1400" dirty="0" err="1" smtClean="0">
                <a:solidFill>
                  <a:srgbClr val="2F5597"/>
                </a:solidFill>
              </a:rPr>
              <a:t>жыл</a:t>
            </a:r>
            <a:r>
              <a:rPr lang="ru-RU" sz="1400" dirty="0" smtClean="0">
                <a:solidFill>
                  <a:srgbClr val="2F5597"/>
                </a:solidFill>
              </a:rPr>
              <a:t> – 2-2,5 </a:t>
            </a:r>
            <a:r>
              <a:rPr lang="ru-RU" sz="1400" dirty="0" err="1" smtClean="0">
                <a:solidFill>
                  <a:srgbClr val="2F5597"/>
                </a:solidFill>
              </a:rPr>
              <a:t>ауысым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үшін және </a:t>
            </a:r>
            <a:r>
              <a:rPr lang="ru-RU" sz="1400" dirty="0" smtClean="0">
                <a:solidFill>
                  <a:srgbClr val="2F5597"/>
                </a:solidFill>
              </a:rPr>
              <a:t>3 </a:t>
            </a:r>
            <a:r>
              <a:rPr lang="ru-RU" sz="1400" dirty="0" err="1" smtClean="0">
                <a:solidFill>
                  <a:srgbClr val="2F5597"/>
                </a:solidFill>
              </a:rPr>
              <a:t>ауысым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және үздіксіз өндіріс үшін </a:t>
            </a:r>
            <a:r>
              <a:rPr lang="ru-RU" sz="1400" dirty="0" smtClean="0">
                <a:solidFill>
                  <a:srgbClr val="2F5597"/>
                </a:solidFill>
              </a:rPr>
              <a:t>7500-8500 </a:t>
            </a:r>
            <a:r>
              <a:rPr lang="ru-RU" sz="1400" dirty="0" err="1" smtClean="0">
                <a:solidFill>
                  <a:srgbClr val="2F5597"/>
                </a:solidFill>
              </a:rPr>
              <a:t>сағат</a:t>
            </a:r>
            <a:r>
              <a:rPr lang="ru-RU" sz="1400" dirty="0" smtClean="0">
                <a:solidFill>
                  <a:srgbClr val="2F5597"/>
                </a:solidFill>
              </a:rPr>
              <a:t>/</a:t>
            </a:r>
            <a:r>
              <a:rPr lang="ru-RU" sz="1400" dirty="0" err="1" smtClean="0">
                <a:solidFill>
                  <a:srgbClr val="2F5597"/>
                </a:solidFill>
              </a:rPr>
              <a:t>жыл</a:t>
            </a:r>
            <a:r>
              <a:rPr lang="ru-RU" sz="1400" dirty="0" smtClean="0">
                <a:solidFill>
                  <a:srgbClr val="2F5597"/>
                </a:solidFill>
              </a:rPr>
              <a:t>. </a:t>
            </a:r>
            <a:r>
              <a:rPr lang="ru-RU" sz="1400" dirty="0" err="1" smtClean="0">
                <a:solidFill>
                  <a:srgbClr val="2F5597"/>
                </a:solidFill>
              </a:rPr>
              <a:t>Қуат коэффициенті</a:t>
            </a:r>
            <a:r>
              <a:rPr lang="ru-RU" sz="1400" dirty="0" smtClean="0">
                <a:solidFill>
                  <a:srgbClr val="2F5597"/>
                </a:solidFill>
              </a:rPr>
              <a:t> 0,7—0,8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26137" y="2527858"/>
            <a:ext cx="620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rgbClr val="2F5597"/>
                </a:solidFill>
              </a:rPr>
              <a:t>Бұл топқа тұрғын үйлер, әкімшілік ғимараттар, оқу және ғылыми мекемелер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дүкендер, денсаулық сақтау ғимараттары, мәдени ғимараттар, қоғамдық тамақтандыру және </a:t>
            </a:r>
            <a:r>
              <a:rPr lang="ru-RU" sz="1400" dirty="0" smtClean="0">
                <a:solidFill>
                  <a:srgbClr val="2F5597"/>
                </a:solidFill>
              </a:rPr>
              <a:t>т.б. </a:t>
            </a:r>
            <a:r>
              <a:rPr lang="ru-RU" sz="1400" dirty="0" err="1" smtClean="0">
                <a:solidFill>
                  <a:srgbClr val="2F5597"/>
                </a:solidFill>
              </a:rPr>
              <a:t>Қуат коэффициенті</a:t>
            </a:r>
            <a:r>
              <a:rPr lang="ru-RU" sz="1400" dirty="0" smtClean="0">
                <a:solidFill>
                  <a:srgbClr val="2F5597"/>
                </a:solidFill>
              </a:rPr>
              <a:t> 0,85-0,95.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26137" y="3756444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err="1" smtClean="0">
                <a:solidFill>
                  <a:srgbClr val="2F5597"/>
                </a:solidFill>
              </a:rPr>
              <a:t>Тартымды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қосалқы станциялар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тұтынатын қуат коэффициенті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оның жүктеме жағдайларына байланысты</a:t>
            </a:r>
            <a:r>
              <a:rPr lang="ru-RU" sz="1400" dirty="0" smtClean="0">
                <a:solidFill>
                  <a:srgbClr val="2F5597"/>
                </a:solidFill>
              </a:rPr>
              <a:t>: </a:t>
            </a:r>
            <a:r>
              <a:rPr lang="ru-RU" sz="1400" dirty="0" err="1" smtClean="0">
                <a:solidFill>
                  <a:srgbClr val="2F5597"/>
                </a:solidFill>
              </a:rPr>
              <a:t>ең ауыр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жүктеме кезеңдерінде ол</a:t>
            </a:r>
            <a:r>
              <a:rPr lang="ru-RU" sz="1400" dirty="0" smtClean="0">
                <a:solidFill>
                  <a:srgbClr val="2F5597"/>
                </a:solidFill>
              </a:rPr>
              <a:t> 0,9-0,95 </a:t>
            </a:r>
            <a:r>
              <a:rPr lang="ru-RU" sz="1400" dirty="0" err="1" smtClean="0">
                <a:solidFill>
                  <a:srgbClr val="2F5597"/>
                </a:solidFill>
              </a:rPr>
              <a:t>құрайды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бірақ </a:t>
            </a:r>
            <a:r>
              <a:rPr lang="ru-RU" sz="1400" dirty="0" smtClean="0">
                <a:solidFill>
                  <a:srgbClr val="2F5597"/>
                </a:solidFill>
              </a:rPr>
              <a:t>аз </a:t>
            </a:r>
            <a:r>
              <a:rPr lang="ru-RU" sz="1400" dirty="0" err="1" smtClean="0">
                <a:solidFill>
                  <a:srgbClr val="2F5597"/>
                </a:solidFill>
              </a:rPr>
              <a:t>жүктемелерде ол</a:t>
            </a:r>
            <a:r>
              <a:rPr lang="ru-RU" sz="1400" dirty="0" smtClean="0">
                <a:solidFill>
                  <a:srgbClr val="2F5597"/>
                </a:solidFill>
              </a:rPr>
              <a:t> 0,5-0,6 </a:t>
            </a:r>
            <a:r>
              <a:rPr lang="ru-RU" sz="1400" dirty="0" err="1" smtClean="0">
                <a:solidFill>
                  <a:srgbClr val="2F5597"/>
                </a:solidFill>
              </a:rPr>
              <a:t>дейін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төмендейді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r>
              <a:rPr lang="ru-RU" sz="1400" dirty="0" err="1" smtClean="0">
                <a:solidFill>
                  <a:srgbClr val="2F5597"/>
                </a:solidFill>
              </a:rPr>
              <a:t>Қалалық электр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көлігі үшін </a:t>
            </a:r>
            <a:r>
              <a:rPr lang="ru-RU" sz="1400" dirty="0" smtClean="0">
                <a:solidFill>
                  <a:srgbClr val="2F5597"/>
                </a:solidFill>
              </a:rPr>
              <a:t>5000–5500 </a:t>
            </a:r>
            <a:r>
              <a:rPr lang="ru-RU" sz="1400" dirty="0" err="1" smtClean="0">
                <a:solidFill>
                  <a:srgbClr val="2F5597"/>
                </a:solidFill>
              </a:rPr>
              <a:t>сағ</a:t>
            </a:r>
            <a:r>
              <a:rPr lang="ru-RU" sz="1400" dirty="0" smtClean="0">
                <a:solidFill>
                  <a:srgbClr val="2F5597"/>
                </a:solidFill>
              </a:rPr>
              <a:t>/</a:t>
            </a:r>
            <a:r>
              <a:rPr lang="ru-RU" sz="1400" dirty="0" err="1" smtClean="0">
                <a:solidFill>
                  <a:srgbClr val="2F5597"/>
                </a:solidFill>
              </a:rPr>
              <a:t>жыл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6137" y="5065613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мал, </a:t>
            </a:r>
            <a:r>
              <a:rPr lang="ru-RU" sz="1400" dirty="0" err="1" smtClean="0">
                <a:solidFill>
                  <a:srgbClr val="2F5597"/>
                </a:solidFill>
              </a:rPr>
              <a:t>құс, астық өңдеу кешендері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астық және көкөніс қоймалары, жылыжай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қондырғылары, сондай-ақ тұрғын үйлер, емдеу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сауда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мәдени-ағарту мекемелері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және </a:t>
            </a:r>
            <a:r>
              <a:rPr lang="ru-RU" sz="1400" dirty="0" smtClean="0">
                <a:solidFill>
                  <a:srgbClr val="2F5597"/>
                </a:solidFill>
              </a:rPr>
              <a:t>т.б. 2500–3500 </a:t>
            </a:r>
            <a:r>
              <a:rPr lang="ru-RU" sz="1400" dirty="0" err="1" smtClean="0">
                <a:solidFill>
                  <a:srgbClr val="2F5597"/>
                </a:solidFill>
              </a:rPr>
              <a:t>сағ</a:t>
            </a:r>
            <a:r>
              <a:rPr lang="ru-RU" sz="1400" dirty="0" smtClean="0">
                <a:solidFill>
                  <a:srgbClr val="2F5597"/>
                </a:solidFill>
              </a:rPr>
              <a:t>/</a:t>
            </a:r>
            <a:r>
              <a:rPr lang="ru-RU" sz="1400" dirty="0" err="1" smtClean="0">
                <a:solidFill>
                  <a:srgbClr val="2F5597"/>
                </a:solidFill>
              </a:rPr>
              <a:t>жыл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26137" y="573576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err="1" smtClean="0">
                <a:solidFill>
                  <a:srgbClr val="2F5597"/>
                </a:solidFill>
              </a:rPr>
              <a:t>Ауылдық елді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мекендердегі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тұрғын үйлер </a:t>
            </a:r>
            <a:r>
              <a:rPr lang="ru-RU" sz="1400" dirty="0" smtClean="0">
                <a:solidFill>
                  <a:srgbClr val="2F5597"/>
                </a:solidFill>
              </a:rPr>
              <a:t>мен </a:t>
            </a:r>
            <a:r>
              <a:rPr lang="ru-RU" sz="1400" dirty="0" err="1" smtClean="0">
                <a:solidFill>
                  <a:srgbClr val="2F5597"/>
                </a:solidFill>
              </a:rPr>
              <a:t>басқа </a:t>
            </a:r>
            <a:r>
              <a:rPr lang="ru-RU" sz="1400" dirty="0" smtClean="0">
                <a:solidFill>
                  <a:srgbClr val="2F5597"/>
                </a:solidFill>
              </a:rPr>
              <a:t>да </a:t>
            </a:r>
            <a:r>
              <a:rPr lang="ru-RU" sz="1400" dirty="0" err="1" smtClean="0">
                <a:solidFill>
                  <a:srgbClr val="2F5597"/>
                </a:solidFill>
              </a:rPr>
              <a:t>ғимараттардың қуат коэффициенттері</a:t>
            </a:r>
            <a:r>
              <a:rPr lang="ru-RU" sz="1400" dirty="0" smtClean="0">
                <a:solidFill>
                  <a:srgbClr val="2F5597"/>
                </a:solidFill>
              </a:rPr>
              <a:t> 0,9–0,95, </a:t>
            </a:r>
            <a:r>
              <a:rPr lang="ru-RU" sz="1400" dirty="0" err="1" smtClean="0">
                <a:solidFill>
                  <a:srgbClr val="2F5597"/>
                </a:solidFill>
              </a:rPr>
              <a:t>негізгі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өнеркәсіптікі </a:t>
            </a:r>
            <a:r>
              <a:rPr lang="ru-RU" sz="1400" dirty="0" smtClean="0">
                <a:solidFill>
                  <a:srgbClr val="2F5597"/>
                </a:solidFill>
              </a:rPr>
              <a:t>– 0,75–0,85.</a:t>
            </a:r>
            <a:endParaRPr lang="ru-RU" sz="14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17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62917" y="108787"/>
            <a:ext cx="60971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қондырғылардың номиналды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кернеулері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4843" y="660740"/>
            <a:ext cx="1148354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ЭҚЖ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kk-KZ" dirty="0" smtClean="0">
                <a:solidFill>
                  <a:srgbClr val="2F5597"/>
                </a:solidFill>
              </a:rPr>
              <a:t>нің негізгі қорек көздері болып ЭЭЖ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ru-RU" dirty="0" err="1" smtClean="0">
                <a:solidFill>
                  <a:srgbClr val="2F5597"/>
                </a:solidFill>
              </a:rPr>
              <a:t>н</a:t>
            </a:r>
            <a:r>
              <a:rPr lang="kk-KZ" dirty="0" smtClean="0">
                <a:solidFill>
                  <a:srgbClr val="2F5597"/>
                </a:solidFill>
              </a:rPr>
              <a:t>ің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35—220 кВ </a:t>
            </a:r>
            <a:r>
              <a:rPr lang="ru-RU" dirty="0" smtClean="0">
                <a:solidFill>
                  <a:srgbClr val="2F5597"/>
                </a:solidFill>
              </a:rPr>
              <a:t>ҚС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ru-RU" dirty="0" smtClean="0">
                <a:solidFill>
                  <a:srgbClr val="2F5597"/>
                </a:solidFill>
              </a:rPr>
              <a:t>лары </a:t>
            </a:r>
            <a:r>
              <a:rPr lang="ru-RU" dirty="0" err="1" smtClean="0">
                <a:solidFill>
                  <a:srgbClr val="2F5597"/>
                </a:solidFill>
              </a:rPr>
              <a:t>саналады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</a:t>
            </a:r>
            <a:r>
              <a:rPr lang="ru-RU" dirty="0" err="1" smtClean="0">
                <a:solidFill>
                  <a:srgbClr val="2F5597"/>
                </a:solidFill>
              </a:rPr>
              <a:t>Ірі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қалаларды сыртқы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 үшін </a:t>
            </a:r>
            <a:r>
              <a:rPr lang="ru-RU" dirty="0" smtClean="0">
                <a:solidFill>
                  <a:srgbClr val="2F5597"/>
                </a:solidFill>
              </a:rPr>
              <a:t>СЭС 330-500-750 кВ </a:t>
            </a:r>
            <a:r>
              <a:rPr lang="ru-RU" dirty="0" err="1" smtClean="0">
                <a:solidFill>
                  <a:srgbClr val="2F5597"/>
                </a:solidFill>
              </a:rPr>
              <a:t>кернеуді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пайдаланады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Өнеркәсіптік кәсіпорындардың, қалалардың, ауылдық елді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мекендердің және басқа тұтынушылардың аумақтары 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тарату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қазіргі уақытта </a:t>
            </a:r>
            <a:r>
              <a:rPr lang="ru-RU" dirty="0" smtClean="0">
                <a:solidFill>
                  <a:srgbClr val="2F5597"/>
                </a:solidFill>
              </a:rPr>
              <a:t>6-20 кВ </a:t>
            </a:r>
            <a:r>
              <a:rPr lang="ru-RU" dirty="0" err="1" smtClean="0">
                <a:solidFill>
                  <a:srgbClr val="2F5597"/>
                </a:solidFill>
              </a:rPr>
              <a:t>кернеуде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жүзеге асырылады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Ғимараттардың сыртында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таратумен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қатар, өнеркәсіптік кәсіпорындардың цехтарының ішінде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сондай-ақ кейбір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жағдайларда ірі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қалалық ғимараттардың ішкі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желілерінде</a:t>
            </a:r>
            <a:r>
              <a:rPr lang="ru-RU" dirty="0" smtClean="0">
                <a:solidFill>
                  <a:srgbClr val="2F5597"/>
                </a:solidFill>
              </a:rPr>
              <a:t> 6-20 кВ </a:t>
            </a:r>
            <a:r>
              <a:rPr lang="ru-RU" dirty="0" err="1" smtClean="0">
                <a:solidFill>
                  <a:srgbClr val="2F5597"/>
                </a:solidFill>
              </a:rPr>
              <a:t>кернеулер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қолданылады</a:t>
            </a:r>
            <a:r>
              <a:rPr lang="ru-RU" dirty="0" smtClean="0">
                <a:solidFill>
                  <a:srgbClr val="2F5597"/>
                </a:solidFill>
              </a:rPr>
              <a:t>. 6 </a:t>
            </a:r>
            <a:r>
              <a:rPr lang="ru-RU" dirty="0" err="1" smtClean="0">
                <a:solidFill>
                  <a:srgbClr val="2F5597"/>
                </a:solidFill>
              </a:rPr>
              <a:t>және </a:t>
            </a:r>
            <a:r>
              <a:rPr lang="ru-RU" dirty="0" smtClean="0">
                <a:solidFill>
                  <a:srgbClr val="2F5597"/>
                </a:solidFill>
              </a:rPr>
              <a:t>10 кВ </a:t>
            </a:r>
            <a:r>
              <a:rPr lang="ru-RU" dirty="0" err="1" smtClean="0">
                <a:solidFill>
                  <a:srgbClr val="2F5597"/>
                </a:solidFill>
              </a:rPr>
              <a:t>кернеулер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ең үлкен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қозғалтқыштарын тікелей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жабдықтауға тән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Электр </a:t>
            </a:r>
            <a:r>
              <a:rPr lang="ru-RU" dirty="0" err="1" smtClean="0">
                <a:solidFill>
                  <a:srgbClr val="2F5597"/>
                </a:solidFill>
              </a:rPr>
              <a:t>энергиясын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тұтынушылардың барлық топтарының СЭҚ-да </a:t>
            </a:r>
            <a:r>
              <a:rPr lang="ru-RU" dirty="0" smtClean="0">
                <a:solidFill>
                  <a:srgbClr val="2F5597"/>
                </a:solidFill>
              </a:rPr>
              <a:t>осы </a:t>
            </a:r>
            <a:r>
              <a:rPr lang="ru-RU" dirty="0" err="1" smtClean="0">
                <a:solidFill>
                  <a:srgbClr val="2F5597"/>
                </a:solidFill>
              </a:rPr>
              <a:t>кернеулердің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желілеріне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қайталама кернеуі</a:t>
            </a:r>
            <a:r>
              <a:rPr lang="ru-RU" dirty="0" smtClean="0">
                <a:solidFill>
                  <a:srgbClr val="2F5597"/>
                </a:solidFill>
              </a:rPr>
              <a:t> 1 кВ </a:t>
            </a:r>
            <a:r>
              <a:rPr lang="ru-RU" dirty="0" err="1" smtClean="0">
                <a:solidFill>
                  <a:srgbClr val="2F5597"/>
                </a:solidFill>
              </a:rPr>
              <a:t>дейінгі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трансформаторлық қосалқы станциялар</a:t>
            </a:r>
            <a:r>
              <a:rPr lang="ru-RU" dirty="0" smtClean="0">
                <a:solidFill>
                  <a:srgbClr val="2F5597"/>
                </a:solidFill>
              </a:rPr>
              <a:t> (ТҚ) </a:t>
            </a:r>
            <a:r>
              <a:rPr lang="ru-RU" dirty="0" err="1" smtClean="0">
                <a:solidFill>
                  <a:srgbClr val="2F5597"/>
                </a:solidFill>
              </a:rPr>
              <a:t>қосылады.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жарықтандыру қондырғылары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және құрылғылар барлық дерлік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жағдайларда </a:t>
            </a:r>
            <a:r>
              <a:rPr lang="ru-RU" dirty="0" smtClean="0">
                <a:solidFill>
                  <a:srgbClr val="2F5597"/>
                </a:solidFill>
              </a:rPr>
              <a:t>380/220 В </a:t>
            </a:r>
            <a:r>
              <a:rPr lang="ru-RU" dirty="0" err="1" smtClean="0">
                <a:solidFill>
                  <a:srgbClr val="2F5597"/>
                </a:solidFill>
              </a:rPr>
              <a:t>кернеуінде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қоректенеді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ru-RU" dirty="0" err="1" smtClean="0">
                <a:solidFill>
                  <a:srgbClr val="2F5597"/>
                </a:solidFill>
              </a:rPr>
              <a:t>Барлық тұрмыстық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 жүйелері қазіргі уақытта </a:t>
            </a:r>
            <a:r>
              <a:rPr lang="ru-RU" dirty="0" smtClean="0">
                <a:solidFill>
                  <a:srgbClr val="2F5597"/>
                </a:solidFill>
              </a:rPr>
              <a:t>220-235 В </a:t>
            </a:r>
            <a:r>
              <a:rPr lang="ru-RU" dirty="0" err="1" smtClean="0">
                <a:solidFill>
                  <a:srgbClr val="2F5597"/>
                </a:solidFill>
              </a:rPr>
              <a:t>кернеуде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жұмыс істейді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</a:t>
            </a:r>
            <a:r>
              <a:rPr lang="ru-RU" dirty="0" smtClean="0">
                <a:solidFill>
                  <a:srgbClr val="2F5597"/>
                </a:solidFill>
              </a:rPr>
              <a:t>380/220 В </a:t>
            </a:r>
            <a:r>
              <a:rPr lang="ru-RU" dirty="0" err="1" smtClean="0">
                <a:solidFill>
                  <a:srgbClr val="2F5597"/>
                </a:solidFill>
              </a:rPr>
              <a:t>желілеріне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қосылған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r>
              <a:rPr lang="ru-RU" dirty="0" err="1" smtClean="0">
                <a:solidFill>
                  <a:srgbClr val="2F5597"/>
                </a:solidFill>
              </a:rPr>
              <a:t>Осындай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100-150 кВт </a:t>
            </a:r>
            <a:r>
              <a:rPr lang="ru-RU" dirty="0" err="1" smtClean="0">
                <a:solidFill>
                  <a:srgbClr val="2F5597"/>
                </a:solidFill>
              </a:rPr>
              <a:t>дейінгі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қуаттылықтағы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қозғалтқыштарын қоректендіру үшін өнеркәсіптік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жабдықтауда қолданылады</a:t>
            </a:r>
            <a:r>
              <a:rPr lang="ru-RU" dirty="0" smtClean="0">
                <a:solidFill>
                  <a:srgbClr val="2F5597"/>
                </a:solidFill>
              </a:rPr>
              <a:t>. . Электр </a:t>
            </a:r>
            <a:r>
              <a:rPr lang="ru-RU" dirty="0" err="1" smtClean="0">
                <a:solidFill>
                  <a:srgbClr val="2F5597"/>
                </a:solidFill>
              </a:rPr>
              <a:t>қозғалтқышының қуаты </a:t>
            </a:r>
            <a:r>
              <a:rPr lang="ru-RU" dirty="0" smtClean="0">
                <a:solidFill>
                  <a:srgbClr val="2F5597"/>
                </a:solidFill>
              </a:rPr>
              <a:t>200–800 кВт </a:t>
            </a:r>
            <a:r>
              <a:rPr lang="ru-RU" dirty="0" err="1" smtClean="0">
                <a:solidFill>
                  <a:srgbClr val="2F5597"/>
                </a:solidFill>
              </a:rPr>
              <a:t>болғанда</a:t>
            </a:r>
            <a:r>
              <a:rPr lang="ru-RU" dirty="0" smtClean="0">
                <a:solidFill>
                  <a:srgbClr val="2F5597"/>
                </a:solidFill>
              </a:rPr>
              <a:t>, 660/380 В </a:t>
            </a:r>
            <a:r>
              <a:rPr lang="ru-RU" dirty="0" err="1" smtClean="0">
                <a:solidFill>
                  <a:srgbClr val="2F5597"/>
                </a:solidFill>
              </a:rPr>
              <a:t>кернеуді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пайдалану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экономикалық тұрғыдан негізделген</a:t>
            </a:r>
            <a:r>
              <a:rPr lang="ru-RU" dirty="0" smtClean="0">
                <a:solidFill>
                  <a:srgbClr val="2F5597"/>
                </a:solidFill>
              </a:rPr>
              <a:t>. Электр </a:t>
            </a:r>
            <a:r>
              <a:rPr lang="ru-RU" dirty="0" err="1" smtClean="0">
                <a:solidFill>
                  <a:srgbClr val="2F5597"/>
                </a:solidFill>
              </a:rPr>
              <a:t>қозғалтқышының қуаты </a:t>
            </a:r>
            <a:r>
              <a:rPr lang="ru-RU" dirty="0" smtClean="0">
                <a:solidFill>
                  <a:srgbClr val="2F5597"/>
                </a:solidFill>
              </a:rPr>
              <a:t>800–1000 кВт </a:t>
            </a:r>
            <a:r>
              <a:rPr lang="ru-RU" dirty="0" err="1" smtClean="0">
                <a:solidFill>
                  <a:srgbClr val="2F5597"/>
                </a:solidFill>
              </a:rPr>
              <a:t>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одан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жоғары болса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оларды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қуаттандыру үшін </a:t>
            </a:r>
            <a:r>
              <a:rPr lang="ru-RU" dirty="0" smtClean="0">
                <a:solidFill>
                  <a:srgbClr val="2F5597"/>
                </a:solidFill>
              </a:rPr>
              <a:t>6 </a:t>
            </a:r>
            <a:r>
              <a:rPr lang="ru-RU" dirty="0" err="1" smtClean="0">
                <a:solidFill>
                  <a:srgbClr val="2F5597"/>
                </a:solidFill>
              </a:rPr>
              <a:t>немесе</a:t>
            </a:r>
            <a:r>
              <a:rPr lang="ru-RU" dirty="0" smtClean="0">
                <a:solidFill>
                  <a:srgbClr val="2F5597"/>
                </a:solidFill>
              </a:rPr>
              <a:t> 10 кВ </a:t>
            </a:r>
            <a:r>
              <a:rPr lang="ru-RU" dirty="0" err="1" smtClean="0">
                <a:solidFill>
                  <a:srgbClr val="2F5597"/>
                </a:solidFill>
              </a:rPr>
              <a:t>кернеуді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пайдалану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керек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ru-RU" dirty="0" err="1" smtClean="0">
                <a:solidFill>
                  <a:srgbClr val="2F5597"/>
                </a:solidFill>
              </a:rPr>
              <a:t>Жоғарыда айтылғандай, темір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жол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көлігі </a:t>
            </a:r>
            <a:r>
              <a:rPr lang="ru-RU" dirty="0" smtClean="0">
                <a:solidFill>
                  <a:srgbClr val="2F5597"/>
                </a:solidFill>
              </a:rPr>
              <a:t>110–220 кВ </a:t>
            </a:r>
            <a:r>
              <a:rPr lang="ru-RU" dirty="0" err="1" smtClean="0">
                <a:solidFill>
                  <a:srgbClr val="2F5597"/>
                </a:solidFill>
              </a:rPr>
              <a:t>кернеуде</a:t>
            </a:r>
            <a:r>
              <a:rPr lang="ru-RU" dirty="0" smtClean="0">
                <a:solidFill>
                  <a:srgbClr val="2F5597"/>
                </a:solidFill>
              </a:rPr>
              <a:t> ЭПС </a:t>
            </a:r>
            <a:r>
              <a:rPr lang="ru-RU" dirty="0" err="1" smtClean="0">
                <a:solidFill>
                  <a:srgbClr val="2F5597"/>
                </a:solidFill>
              </a:rPr>
              <a:t>арқылы қоректенеді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қайталама кернеулер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ru-RU" dirty="0" err="1" smtClean="0">
                <a:solidFill>
                  <a:srgbClr val="2F5597"/>
                </a:solidFill>
              </a:rPr>
              <a:t>айнымалы</a:t>
            </a:r>
            <a:r>
              <a:rPr lang="ru-RU" dirty="0" smtClean="0">
                <a:solidFill>
                  <a:srgbClr val="2F5597"/>
                </a:solidFill>
              </a:rPr>
              <a:t> ток </a:t>
            </a:r>
            <a:r>
              <a:rPr lang="ru-RU" dirty="0" err="1" smtClean="0">
                <a:solidFill>
                  <a:srgbClr val="2F5597"/>
                </a:solidFill>
              </a:rPr>
              <a:t>жағында</a:t>
            </a:r>
            <a:r>
              <a:rPr lang="ru-RU" dirty="0" smtClean="0">
                <a:solidFill>
                  <a:srgbClr val="2F5597"/>
                </a:solidFill>
              </a:rPr>
              <a:t>) 25–27,5 кВ. </a:t>
            </a:r>
            <a:r>
              <a:rPr lang="ru-RU" dirty="0" err="1" smtClean="0">
                <a:solidFill>
                  <a:srgbClr val="2F5597"/>
                </a:solidFill>
              </a:rPr>
              <a:t>Қалалық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көлігінде </a:t>
            </a:r>
            <a:r>
              <a:rPr lang="ru-RU" dirty="0" smtClean="0">
                <a:solidFill>
                  <a:srgbClr val="2F5597"/>
                </a:solidFill>
              </a:rPr>
              <a:t>6–10 кВ </a:t>
            </a:r>
            <a:r>
              <a:rPr lang="ru-RU" dirty="0" err="1" smtClean="0">
                <a:solidFill>
                  <a:srgbClr val="2F5597"/>
                </a:solidFill>
              </a:rPr>
              <a:t>кернеулер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қолданылады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екінші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кернеуі</a:t>
            </a:r>
            <a:r>
              <a:rPr lang="ru-RU" dirty="0" smtClean="0">
                <a:solidFill>
                  <a:srgbClr val="2F5597"/>
                </a:solidFill>
              </a:rPr>
              <a:t> 600 В.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6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6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07293" y="108787"/>
            <a:ext cx="6148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Сыртқы тарату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тораптарының схемалары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07293" y="890187"/>
            <a:ext cx="2352675" cy="40100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96000" y="1081595"/>
            <a:ext cx="2047875" cy="18573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84725" y="3481129"/>
            <a:ext cx="3867150" cy="75247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69764" y="5021898"/>
            <a:ext cx="105160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6-10 кВ </a:t>
            </a:r>
            <a:r>
              <a:rPr lang="ru-RU" sz="1600" dirty="0" err="1" smtClean="0">
                <a:solidFill>
                  <a:srgbClr val="2F5597"/>
                </a:solidFill>
              </a:rPr>
              <a:t>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пунктінің принципиалды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схемасы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а – питающегося </a:t>
            </a:r>
            <a:r>
              <a:rPr lang="ru-RU" sz="1600" dirty="0">
                <a:solidFill>
                  <a:srgbClr val="2F5597"/>
                </a:solidFill>
              </a:rPr>
              <a:t>от двух источников питания (ИП-1 и ИП-2); 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б </a:t>
            </a:r>
            <a:r>
              <a:rPr lang="ru-RU" sz="1600" dirty="0">
                <a:solidFill>
                  <a:srgbClr val="2F5597"/>
                </a:solidFill>
              </a:rPr>
              <a:t>–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питающегося от </a:t>
            </a:r>
            <a:r>
              <a:rPr lang="ru-RU" sz="1600" dirty="0" smtClean="0">
                <a:solidFill>
                  <a:srgbClr val="2F5597"/>
                </a:solidFill>
              </a:rPr>
              <a:t>одного источника </a:t>
            </a:r>
            <a:r>
              <a:rPr lang="ru-RU" sz="1600" dirty="0">
                <a:solidFill>
                  <a:srgbClr val="2F5597"/>
                </a:solidFill>
              </a:rPr>
              <a:t>питания ИП; 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ПЛ </a:t>
            </a:r>
            <a:r>
              <a:rPr lang="ru-RU" sz="1600" dirty="0">
                <a:solidFill>
                  <a:srgbClr val="2F5597"/>
                </a:solidFill>
              </a:rPr>
              <a:t>–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питающие линии; РЛ –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распределительные линии; С1, С2 </a:t>
            </a:r>
            <a:r>
              <a:rPr lang="ru-RU" sz="1600" dirty="0" smtClean="0">
                <a:solidFill>
                  <a:srgbClr val="2F5597"/>
                </a:solidFill>
              </a:rPr>
              <a:t>– секции </a:t>
            </a:r>
            <a:r>
              <a:rPr lang="ru-RU" sz="1600" dirty="0">
                <a:solidFill>
                  <a:srgbClr val="2F5597"/>
                </a:solidFill>
              </a:rPr>
              <a:t>шин </a:t>
            </a:r>
            <a:r>
              <a:rPr lang="ru-RU" sz="1600" dirty="0" smtClean="0">
                <a:solidFill>
                  <a:srgbClr val="2F5597"/>
                </a:solidFill>
              </a:rPr>
              <a:t>6</a:t>
            </a:r>
            <a:r>
              <a:rPr lang="ru-RU" sz="1600" dirty="0">
                <a:solidFill>
                  <a:srgbClr val="2F5597"/>
                </a:solidFill>
              </a:rPr>
              <a:t> – </a:t>
            </a:r>
            <a:r>
              <a:rPr lang="ru-RU" sz="1600" dirty="0" smtClean="0">
                <a:solidFill>
                  <a:srgbClr val="2F5597"/>
                </a:solidFill>
              </a:rPr>
              <a:t>20 </a:t>
            </a:r>
            <a:r>
              <a:rPr lang="ru-RU" sz="1600" dirty="0">
                <a:solidFill>
                  <a:srgbClr val="2F5597"/>
                </a:solidFill>
              </a:rPr>
              <a:t>кВ распределительного пункта РП; В –</a:t>
            </a:r>
            <a:r>
              <a:rPr lang="ru-RU" sz="1600" dirty="0" smtClean="0">
                <a:solidFill>
                  <a:srgbClr val="2F5597"/>
                </a:solidFill>
              </a:rPr>
              <a:t> выключатели.</a:t>
            </a:r>
            <a:endParaRPr lang="ru-RU" sz="16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7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07293" y="108787"/>
            <a:ext cx="6148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Сыртқы тарату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тораптарының схемалары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69765" y="4717098"/>
            <a:ext cx="105160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6-20 кВ </a:t>
            </a:r>
            <a:r>
              <a:rPr lang="ru-RU" sz="1600" dirty="0" err="1" smtClean="0">
                <a:solidFill>
                  <a:srgbClr val="2F5597"/>
                </a:solidFill>
              </a:rPr>
              <a:t>және </a:t>
            </a:r>
            <a:r>
              <a:rPr lang="ru-RU" sz="1600" dirty="0" smtClean="0">
                <a:solidFill>
                  <a:srgbClr val="2F5597"/>
                </a:solidFill>
              </a:rPr>
              <a:t>380 В </a:t>
            </a:r>
            <a:r>
              <a:rPr lang="ru-RU" sz="1600" dirty="0" err="1" smtClean="0">
                <a:solidFill>
                  <a:srgbClr val="2F5597"/>
                </a:solidFill>
              </a:rPr>
              <a:t>сыртқы таратушы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желілерінің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желілері</a:t>
            </a:r>
            <a:r>
              <a:rPr lang="ru-RU" sz="1600" dirty="0" smtClean="0">
                <a:solidFill>
                  <a:srgbClr val="2F5597"/>
                </a:solidFill>
              </a:rPr>
              <a:t> мен </a:t>
            </a:r>
            <a:r>
              <a:rPr lang="ru-RU" sz="1600" dirty="0" err="1" smtClean="0">
                <a:solidFill>
                  <a:srgbClr val="2F5597"/>
                </a:solidFill>
              </a:rPr>
              <a:t>трансформаторлардың резервсіз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схемалары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а – схема </a:t>
            </a:r>
            <a:r>
              <a:rPr lang="ru-RU" sz="1600" dirty="0">
                <a:solidFill>
                  <a:srgbClr val="2F5597"/>
                </a:solidFill>
              </a:rPr>
              <a:t>сети в целом; </a:t>
            </a:r>
            <a:r>
              <a:rPr lang="ru-RU" sz="1600" dirty="0" smtClean="0">
                <a:solidFill>
                  <a:srgbClr val="2F5597"/>
                </a:solidFill>
              </a:rPr>
              <a:t>б – </a:t>
            </a:r>
            <a:r>
              <a:rPr lang="ru-RU" sz="1600" dirty="0">
                <a:solidFill>
                  <a:srgbClr val="2F5597"/>
                </a:solidFill>
              </a:rPr>
              <a:t>трансформаторная подстанция; </a:t>
            </a:r>
            <a:r>
              <a:rPr lang="ru-RU" sz="1600" dirty="0" smtClean="0">
                <a:solidFill>
                  <a:srgbClr val="2F5597"/>
                </a:solidFill>
              </a:rPr>
              <a:t>в – </a:t>
            </a:r>
            <a:r>
              <a:rPr lang="ru-RU" sz="1600" dirty="0">
                <a:solidFill>
                  <a:srgbClr val="2F5597"/>
                </a:solidFill>
              </a:rPr>
              <a:t>вводное распределительное</a:t>
            </a: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устройство  в  здании  (ВРУ);  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ВЛ  –  </a:t>
            </a:r>
            <a:r>
              <a:rPr lang="ru-RU" sz="1600" dirty="0">
                <a:solidFill>
                  <a:srgbClr val="2F5597"/>
                </a:solidFill>
              </a:rPr>
              <a:t>воздушные  линии;  ИП  </a:t>
            </a:r>
            <a:r>
              <a:rPr lang="ru-RU" sz="1600" dirty="0" smtClean="0">
                <a:solidFill>
                  <a:srgbClr val="2F5597"/>
                </a:solidFill>
              </a:rPr>
              <a:t>–  </a:t>
            </a:r>
            <a:r>
              <a:rPr lang="ru-RU" sz="1600" dirty="0">
                <a:solidFill>
                  <a:srgbClr val="2F5597"/>
                </a:solidFill>
              </a:rPr>
              <a:t>источник  питания;  РЗ </a:t>
            </a:r>
            <a:r>
              <a:rPr lang="ru-RU" sz="1600" dirty="0" smtClean="0">
                <a:solidFill>
                  <a:srgbClr val="2F5597"/>
                </a:solidFill>
              </a:rPr>
              <a:t>– разъединитель</a:t>
            </a:r>
            <a:r>
              <a:rPr lang="ru-RU" sz="1600" dirty="0">
                <a:solidFill>
                  <a:srgbClr val="2F5597"/>
                </a:solidFill>
              </a:rPr>
              <a:t>; РБ </a:t>
            </a:r>
            <a:r>
              <a:rPr lang="ru-RU" sz="1600" dirty="0" smtClean="0">
                <a:solidFill>
                  <a:srgbClr val="2F5597"/>
                </a:solidFill>
              </a:rPr>
              <a:t>– </a:t>
            </a:r>
            <a:r>
              <a:rPr lang="ru-RU" sz="1600" dirty="0">
                <a:solidFill>
                  <a:srgbClr val="2F5597"/>
                </a:solidFill>
              </a:rPr>
              <a:t>рубильник; ПВ, ПН </a:t>
            </a:r>
            <a:r>
              <a:rPr lang="ru-RU" sz="1600" dirty="0" smtClean="0">
                <a:solidFill>
                  <a:srgbClr val="2F5597"/>
                </a:solidFill>
              </a:rPr>
              <a:t>– </a:t>
            </a:r>
            <a:r>
              <a:rPr lang="ru-RU" sz="1600" dirty="0">
                <a:solidFill>
                  <a:srgbClr val="2F5597"/>
                </a:solidFill>
              </a:rPr>
              <a:t>соответственно плавкие предохранители </a:t>
            </a:r>
            <a:r>
              <a:rPr lang="ru-RU" sz="1600" dirty="0" smtClean="0">
                <a:solidFill>
                  <a:srgbClr val="2F5597"/>
                </a:solidFill>
              </a:rPr>
              <a:t>6–20 кВ и </a:t>
            </a:r>
            <a:r>
              <a:rPr lang="ru-RU" sz="1600" dirty="0">
                <a:solidFill>
                  <a:srgbClr val="2F5597"/>
                </a:solidFill>
              </a:rPr>
              <a:t>380 В; ТП </a:t>
            </a:r>
            <a:r>
              <a:rPr lang="ru-RU" sz="1600" dirty="0" smtClean="0">
                <a:solidFill>
                  <a:srgbClr val="2F5597"/>
                </a:solidFill>
              </a:rPr>
              <a:t>– </a:t>
            </a:r>
            <a:r>
              <a:rPr lang="ru-RU" sz="1600" dirty="0">
                <a:solidFill>
                  <a:srgbClr val="2F5597"/>
                </a:solidFill>
              </a:rPr>
              <a:t>трансформаторная подстанция; АВ </a:t>
            </a:r>
            <a:r>
              <a:rPr lang="ru-RU" sz="1600" dirty="0" smtClean="0">
                <a:solidFill>
                  <a:srgbClr val="2F5597"/>
                </a:solidFill>
              </a:rPr>
              <a:t>– </a:t>
            </a:r>
            <a:r>
              <a:rPr lang="ru-RU" sz="1600" dirty="0">
                <a:solidFill>
                  <a:srgbClr val="2F5597"/>
                </a:solidFill>
              </a:rPr>
              <a:t>автоматический выключатель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5730" y="717016"/>
            <a:ext cx="9964139" cy="390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74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8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07293" y="108787"/>
            <a:ext cx="6148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Сыртқы тарату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тораптарының схемалары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69764" y="5021898"/>
            <a:ext cx="105160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6-20 кВ </a:t>
            </a:r>
            <a:r>
              <a:rPr lang="ru-RU" sz="1600" dirty="0" err="1" smtClean="0">
                <a:solidFill>
                  <a:srgbClr val="2F5597"/>
                </a:solidFill>
              </a:rPr>
              <a:t>және </a:t>
            </a:r>
            <a:r>
              <a:rPr lang="ru-RU" sz="1600" dirty="0" smtClean="0">
                <a:solidFill>
                  <a:srgbClr val="2F5597"/>
                </a:solidFill>
              </a:rPr>
              <a:t>380 В </a:t>
            </a:r>
            <a:r>
              <a:rPr lang="ru-RU" sz="1600" dirty="0" err="1" smtClean="0">
                <a:solidFill>
                  <a:srgbClr val="2F5597"/>
                </a:solidFill>
              </a:rPr>
              <a:t>сыртқы контурлы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желілерінің принципиалды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сұлбалары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а - </a:t>
            </a:r>
            <a:r>
              <a:rPr lang="ru-RU" sz="1600" dirty="0" err="1" smtClean="0">
                <a:solidFill>
                  <a:srgbClr val="2F5597"/>
                </a:solidFill>
              </a:rPr>
              <a:t>тұтастай желінің диаграммасы</a:t>
            </a:r>
            <a:r>
              <a:rPr lang="ru-RU" sz="1600" dirty="0" smtClean="0">
                <a:solidFill>
                  <a:srgbClr val="2F5597"/>
                </a:solidFill>
              </a:rPr>
              <a:t>; б - </a:t>
            </a:r>
            <a:r>
              <a:rPr lang="ru-RU" sz="1600" dirty="0" err="1" smtClean="0">
                <a:solidFill>
                  <a:srgbClr val="2F5597"/>
                </a:solidFill>
              </a:rPr>
              <a:t>трансформаторлық қосалқы </a:t>
            </a:r>
            <a:r>
              <a:rPr lang="ru-RU" sz="1600" dirty="0" smtClean="0">
                <a:solidFill>
                  <a:srgbClr val="2F5597"/>
                </a:solidFill>
              </a:rPr>
              <a:t>станция; в — </a:t>
            </a:r>
            <a:r>
              <a:rPr lang="ru-RU" sz="1600" dirty="0" err="1" smtClean="0">
                <a:solidFill>
                  <a:srgbClr val="2F5597"/>
                </a:solidFill>
              </a:rPr>
              <a:t>кіріспе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тарату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ctr"/>
            <a:r>
              <a:rPr lang="ru-RU" sz="1600" dirty="0" err="1" smtClean="0">
                <a:solidFill>
                  <a:srgbClr val="2F5597"/>
                </a:solidFill>
              </a:rPr>
              <a:t>ғимаратқа (шеберханаға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орналастыру</a:t>
            </a:r>
            <a:r>
              <a:rPr lang="ru-RU" sz="1600" dirty="0" smtClean="0">
                <a:solidFill>
                  <a:srgbClr val="2F5597"/>
                </a:solidFill>
              </a:rPr>
              <a:t>; </a:t>
            </a:r>
            <a:r>
              <a:rPr lang="ru-RU" sz="1600" dirty="0" err="1" smtClean="0">
                <a:solidFill>
                  <a:srgbClr val="2F5597"/>
                </a:solidFill>
              </a:rPr>
              <a:t>нүктелі сызық </a:t>
            </a:r>
            <a:r>
              <a:rPr lang="ru-RU" sz="1600" dirty="0" smtClean="0">
                <a:solidFill>
                  <a:srgbClr val="2F5597"/>
                </a:solidFill>
              </a:rPr>
              <a:t>- </a:t>
            </a:r>
            <a:r>
              <a:rPr lang="ru-RU" sz="1600" dirty="0" err="1" smtClean="0">
                <a:solidFill>
                  <a:srgbClr val="2F5597"/>
                </a:solidFill>
              </a:rPr>
              <a:t>қалыпты режимде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өшірілген сызықтар.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4531" y="753876"/>
            <a:ext cx="6362700" cy="2057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39141" y="753876"/>
            <a:ext cx="1962150" cy="35242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855801" y="796738"/>
            <a:ext cx="165735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84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9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07293" y="108787"/>
            <a:ext cx="6148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Сыртқы тарату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тораптарының схемалары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63108" y="5689205"/>
            <a:ext cx="114499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2F5597"/>
                </a:solidFill>
              </a:rPr>
              <a:t>6-20 кВ </a:t>
            </a:r>
            <a:r>
              <a:rPr lang="ru-RU" sz="1400" dirty="0" err="1" smtClean="0">
                <a:solidFill>
                  <a:srgbClr val="2F5597"/>
                </a:solidFill>
              </a:rPr>
              <a:t>және </a:t>
            </a:r>
            <a:r>
              <a:rPr lang="ru-RU" sz="1400" dirty="0" smtClean="0">
                <a:solidFill>
                  <a:srgbClr val="2F5597"/>
                </a:solidFill>
              </a:rPr>
              <a:t>380 В </a:t>
            </a:r>
            <a:r>
              <a:rPr lang="ru-RU" sz="1400" dirty="0" err="1" smtClean="0">
                <a:solidFill>
                  <a:srgbClr val="2F5597"/>
                </a:solidFill>
              </a:rPr>
              <a:t>сыртқы екі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негізгі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автоматтандырылған электр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тарату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желілерінің схемалық схемалары</a:t>
            </a:r>
            <a:r>
              <a:rPr lang="ru-RU" sz="1400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en-GB" sz="1400" dirty="0" smtClean="0">
                <a:solidFill>
                  <a:srgbClr val="2F5597"/>
                </a:solidFill>
              </a:rPr>
              <a:t>a – </a:t>
            </a:r>
            <a:r>
              <a:rPr lang="ru-RU" sz="1400" dirty="0" err="1" smtClean="0">
                <a:solidFill>
                  <a:srgbClr val="2F5597"/>
                </a:solidFill>
              </a:rPr>
              <a:t>жалпы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желілік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диаграммалардың опциялары</a:t>
            </a:r>
            <a:r>
              <a:rPr lang="ru-RU" sz="1400" dirty="0" smtClean="0">
                <a:solidFill>
                  <a:srgbClr val="2F5597"/>
                </a:solidFill>
              </a:rPr>
              <a:t>; </a:t>
            </a:r>
            <a:r>
              <a:rPr lang="en-GB" sz="1400" dirty="0" smtClean="0">
                <a:solidFill>
                  <a:srgbClr val="2F5597"/>
                </a:solidFill>
              </a:rPr>
              <a:t>b – </a:t>
            </a:r>
            <a:r>
              <a:rPr lang="ru-RU" sz="1400" dirty="0" err="1" smtClean="0">
                <a:solidFill>
                  <a:srgbClr val="2F5597"/>
                </a:solidFill>
              </a:rPr>
              <a:t>трансформаторлық қосалқы </a:t>
            </a:r>
            <a:r>
              <a:rPr lang="ru-RU" sz="1400" dirty="0" smtClean="0">
                <a:solidFill>
                  <a:srgbClr val="2F5597"/>
                </a:solidFill>
              </a:rPr>
              <a:t>станция; в – </a:t>
            </a:r>
            <a:r>
              <a:rPr lang="ru-RU" sz="1400" dirty="0" err="1" smtClean="0">
                <a:solidFill>
                  <a:srgbClr val="2F5597"/>
                </a:solidFill>
              </a:rPr>
              <a:t>цехқа </a:t>
            </a:r>
            <a:r>
              <a:rPr lang="ru-RU" sz="1400" dirty="0" smtClean="0">
                <a:solidFill>
                  <a:srgbClr val="2F5597"/>
                </a:solidFill>
              </a:rPr>
              <a:t>(</a:t>
            </a:r>
            <a:r>
              <a:rPr lang="ru-RU" sz="1400" dirty="0" err="1" smtClean="0">
                <a:solidFill>
                  <a:srgbClr val="2F5597"/>
                </a:solidFill>
              </a:rPr>
              <a:t>ғимаратқа</a:t>
            </a:r>
            <a:r>
              <a:rPr lang="ru-RU" sz="1400" dirty="0" smtClean="0">
                <a:solidFill>
                  <a:srgbClr val="2F5597"/>
                </a:solidFill>
              </a:rPr>
              <a:t>) </a:t>
            </a:r>
            <a:r>
              <a:rPr lang="ru-RU" sz="1400" dirty="0" err="1" smtClean="0">
                <a:solidFill>
                  <a:srgbClr val="2F5597"/>
                </a:solidFill>
              </a:rPr>
              <a:t>индукциялық құрылғы</a:t>
            </a:r>
            <a:r>
              <a:rPr lang="ru-RU" sz="1400" dirty="0" smtClean="0">
                <a:solidFill>
                  <a:srgbClr val="2F5597"/>
                </a:solidFill>
              </a:rPr>
              <a:t>; КТ - </a:t>
            </a:r>
            <a:r>
              <a:rPr lang="ru-RU" sz="1400" dirty="0" err="1" smtClean="0">
                <a:solidFill>
                  <a:srgbClr val="2F5597"/>
                </a:solidFill>
              </a:rPr>
              <a:t>контакторлар</a:t>
            </a:r>
            <a:r>
              <a:rPr lang="ru-RU" sz="1400" dirty="0" smtClean="0">
                <a:solidFill>
                  <a:srgbClr val="2F5597"/>
                </a:solidFill>
              </a:rPr>
              <a:t> (630 </a:t>
            </a:r>
            <a:r>
              <a:rPr lang="ru-RU" sz="1400" dirty="0" err="1" smtClean="0">
                <a:solidFill>
                  <a:srgbClr val="2F5597"/>
                </a:solidFill>
              </a:rPr>
              <a:t>кВА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дейінгі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трансформаторлар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үшін</a:t>
            </a:r>
            <a:r>
              <a:rPr lang="ru-RU" sz="1400" dirty="0" smtClean="0">
                <a:solidFill>
                  <a:srgbClr val="2F5597"/>
                </a:solidFill>
              </a:rPr>
              <a:t>); </a:t>
            </a:r>
            <a:r>
              <a:rPr lang="en-GB" sz="1400" dirty="0" smtClean="0">
                <a:solidFill>
                  <a:srgbClr val="2F5597"/>
                </a:solidFill>
              </a:rPr>
              <a:t>AB - </a:t>
            </a:r>
            <a:r>
              <a:rPr lang="ru-RU" sz="1400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ажыратқыштар (қуаты </a:t>
            </a:r>
            <a:r>
              <a:rPr lang="ru-RU" sz="1400" dirty="0" smtClean="0">
                <a:solidFill>
                  <a:srgbClr val="2F5597"/>
                </a:solidFill>
              </a:rPr>
              <a:t>1000 </a:t>
            </a:r>
            <a:r>
              <a:rPr lang="ru-RU" sz="1400" dirty="0" err="1" smtClean="0">
                <a:solidFill>
                  <a:srgbClr val="2F5597"/>
                </a:solidFill>
              </a:rPr>
              <a:t>кВА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және одан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жоғары трансформаторлық тізбектерде</a:t>
            </a:r>
            <a:r>
              <a:rPr lang="ru-RU" sz="1400" dirty="0" smtClean="0">
                <a:solidFill>
                  <a:srgbClr val="2F5597"/>
                </a:solidFill>
              </a:rPr>
              <a:t>); </a:t>
            </a:r>
            <a:r>
              <a:rPr lang="en-GB" sz="1400" dirty="0" err="1" smtClean="0">
                <a:solidFill>
                  <a:srgbClr val="2F5597"/>
                </a:solidFill>
              </a:rPr>
              <a:t>Ik</a:t>
            </a:r>
            <a:r>
              <a:rPr lang="en-GB" sz="1400" dirty="0" smtClean="0">
                <a:solidFill>
                  <a:srgbClr val="2F5597"/>
                </a:solidFill>
              </a:rPr>
              <a:t>, </a:t>
            </a:r>
            <a:r>
              <a:rPr lang="en-GB" sz="1400" dirty="0" err="1" smtClean="0">
                <a:solidFill>
                  <a:srgbClr val="2F5597"/>
                </a:solidFill>
              </a:rPr>
              <a:t>IIk</a:t>
            </a:r>
            <a:r>
              <a:rPr lang="en-GB" sz="1400" dirty="0" smtClean="0">
                <a:solidFill>
                  <a:srgbClr val="2F5597"/>
                </a:solidFill>
              </a:rPr>
              <a:t>, </a:t>
            </a:r>
            <a:r>
              <a:rPr lang="en-GB" sz="1400" dirty="0" err="1" smtClean="0">
                <a:solidFill>
                  <a:srgbClr val="2F5597"/>
                </a:solidFill>
              </a:rPr>
              <a:t>IIIk</a:t>
            </a:r>
            <a:r>
              <a:rPr lang="en-GB" sz="1400" dirty="0" smtClean="0">
                <a:solidFill>
                  <a:srgbClr val="2F5597"/>
                </a:solidFill>
              </a:rPr>
              <a:t> - </a:t>
            </a:r>
            <a:r>
              <a:rPr lang="ru-RU" sz="14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жабдықтау сенімділігі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талаптарына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сәйкес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en-GB" sz="1400" dirty="0" smtClean="0">
                <a:solidFill>
                  <a:srgbClr val="2F5597"/>
                </a:solidFill>
              </a:rPr>
              <a:t>PE </a:t>
            </a:r>
            <a:r>
              <a:rPr lang="ru-RU" sz="1400" dirty="0" err="1" smtClean="0">
                <a:solidFill>
                  <a:srgbClr val="2F5597"/>
                </a:solidFill>
              </a:rPr>
              <a:t>санаттары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  <a:endParaRPr lang="ru-RU" sz="1400" dirty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3108" y="652463"/>
            <a:ext cx="7163894" cy="332641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65698" y="570083"/>
            <a:ext cx="3724346" cy="422948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46298" y="3341746"/>
            <a:ext cx="28194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77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2824</TotalTime>
  <Words>1492</Words>
  <Application>Microsoft Office PowerPoint</Application>
  <PresentationFormat>Произвольный</PresentationFormat>
  <Paragraphs>116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Пән: Заманауи электр энергетикасы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149</cp:revision>
  <dcterms:created xsi:type="dcterms:W3CDTF">2018-10-03T09:58:56Z</dcterms:created>
  <dcterms:modified xsi:type="dcterms:W3CDTF">2025-11-11T09:40:12Z</dcterms:modified>
</cp:coreProperties>
</file>