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21"/>
  </p:notesMasterIdLst>
  <p:handoutMasterIdLst>
    <p:handoutMasterId r:id="rId22"/>
  </p:handoutMasterIdLst>
  <p:sldIdLst>
    <p:sldId id="317" r:id="rId2"/>
    <p:sldId id="318" r:id="rId3"/>
    <p:sldId id="302" r:id="rId4"/>
    <p:sldId id="303" r:id="rId5"/>
    <p:sldId id="304" r:id="rId6"/>
    <p:sldId id="258" r:id="rId7"/>
    <p:sldId id="310" r:id="rId8"/>
    <p:sldId id="309" r:id="rId9"/>
    <p:sldId id="311" r:id="rId10"/>
    <p:sldId id="308" r:id="rId11"/>
    <p:sldId id="307" r:id="rId12"/>
    <p:sldId id="306" r:id="rId13"/>
    <p:sldId id="305" r:id="rId14"/>
    <p:sldId id="314" r:id="rId15"/>
    <p:sldId id="313" r:id="rId16"/>
    <p:sldId id="312" r:id="rId17"/>
    <p:sldId id="315" r:id="rId18"/>
    <p:sldId id="316" r:id="rId19"/>
    <p:sldId id="272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140CBA"/>
    <a:srgbClr val="460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114" d="100"/>
          <a:sy n="114" d="100"/>
        </p:scale>
        <p:origin x="-32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3DCA7-2732-477D-A235-B9F0E92A98F4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EEDAE-A5B7-46CB-B97E-BDE44F104D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92118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7A677-706E-4788-A34D-C532DB8AA2CB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BDF38-7E8B-40DF-B8C1-0422AC5FE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8729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11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959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70D9-EA58-42C8-9723-0AABB1BB87D9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280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DDF-8D7B-4F82-8B9E-56C81BE0247A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39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683-3389-4C6E-B918-2802EED957B7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43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AC-A521-4294-AA20-3BAD712ED9C0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8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730D-3EB3-4A8C-B6C0-05F8CA0BA06D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90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A220-4738-48BE-AF02-66A936476EF0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23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449C-62ED-4F3B-9AB6-54EE48C6985F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24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5096-80AF-4A21-BE47-2F19421163F5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47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7E7B-5D0B-4984-8940-150B7781F639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86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6A29-63F2-4DB1-B1A2-377CDC47F701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56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26F3-99DF-4B7D-9107-30ECDA0FA724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532BE-F669-44E1-A8DF-BD1B6C0E4B6F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50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970005" y="2316163"/>
            <a:ext cx="9953367" cy="962969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CCEC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24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Тақырыбы: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ЭҚЖ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де электр энергияның сапасын қамтамасыз ету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82201" y="1412404"/>
            <a:ext cx="64008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000" dirty="0" smtClean="0">
                <a:solidFill>
                  <a:schemeClr val="accent1">
                    <a:lumMod val="75000"/>
                  </a:schemeClr>
                </a:solidFill>
              </a:rPr>
              <a:t>№ 5-</a:t>
            </a:r>
            <a:r>
              <a:rPr lang="kk-KZ" altLang="ru-RU" sz="2000" dirty="0" smtClean="0">
                <a:solidFill>
                  <a:schemeClr val="accent1">
                    <a:lumMod val="75000"/>
                  </a:schemeClr>
                </a:solidFill>
              </a:rPr>
              <a:t>дәріс</a:t>
            </a:r>
            <a:endParaRPr lang="ru-RU" alt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Заголовок 3"/>
          <p:cNvSpPr>
            <a:spLocks noGrp="1"/>
          </p:cNvSpPr>
          <p:nvPr>
            <p:ph type="ctrTitle"/>
          </p:nvPr>
        </p:nvSpPr>
        <p:spPr>
          <a:xfrm>
            <a:off x="1573427" y="581003"/>
            <a:ext cx="9144000" cy="46854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algn="ctr" fontAlgn="base">
              <a:spcAft>
                <a:spcPct val="0"/>
              </a:spcAft>
            </a:pP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энергетикасы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97984" y="56781"/>
            <a:ext cx="6367292" cy="40013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kk-KZ" sz="1200" dirty="0" smtClean="0"/>
              <a:t>Ә. Бүркітбаев атындағы Энергетика және машина жасау институты</a:t>
            </a:r>
            <a:endParaRPr lang="kk-KZ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9797143" y="92362"/>
            <a:ext cx="2287765" cy="3909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defPPr>
              <a:defRPr lang="ru-RU"/>
            </a:defPPr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12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 smtClean="0"/>
              <a:t>«</a:t>
            </a:r>
            <a:r>
              <a:rPr lang="ru-RU" dirty="0"/>
              <a:t>Энергетика</a:t>
            </a:r>
            <a:r>
              <a:rPr lang="ru-RU" dirty="0" smtClean="0"/>
              <a:t>» </a:t>
            </a:r>
            <a:r>
              <a:rPr lang="ru-RU" dirty="0" err="1" smtClean="0"/>
              <a:t>кафедрасы</a:t>
            </a:r>
            <a:endParaRPr lang="ru-RU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746288" y="4316137"/>
            <a:ext cx="640080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Лектор:  Сарсенбаев Е.А.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1400" kern="0" dirty="0">
                <a:solidFill>
                  <a:schemeClr val="accent1">
                    <a:lumMod val="75000"/>
                  </a:schemeClr>
                </a:solidFill>
              </a:rPr>
              <a:t>Энергетика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кафедрасының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қауымдастырылған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профессоры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kk-KZ" sz="14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E-mail</a:t>
            </a:r>
            <a:r>
              <a:rPr lang="ru-RU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: 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.sarsenbayev@satbayev.university</a:t>
            </a:r>
            <a:endParaRPr lang="ru-RU" sz="28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605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10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79423" y="478119"/>
            <a:ext cx="28571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solidFill>
                  <a:srgbClr val="2F5597"/>
                </a:solidFill>
              </a:rPr>
              <a:t>Кернеудің тербелісі</a:t>
            </a:r>
            <a:r>
              <a:rPr lang="ru-RU" b="1" dirty="0" smtClean="0">
                <a:solidFill>
                  <a:srgbClr val="2F5597"/>
                </a:solidFill>
              </a:rPr>
              <a:t>.</a:t>
            </a:r>
            <a:endParaRPr lang="ru-RU" b="1" dirty="0">
              <a:solidFill>
                <a:srgbClr val="2F5597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9514" y="847451"/>
            <a:ext cx="115950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>
                <a:solidFill>
                  <a:srgbClr val="2F5597"/>
                </a:solidFill>
              </a:rPr>
              <a:t>Кернеудің ауытқуы жүктеме кестесімен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анықталған жүктеменің салыстырмалы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түрде баяу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өзгеруімен жасалса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жүктеменің жылдам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өзгеруі кернеудің ауытқуын тудырады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тербелістері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тиімді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немесе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амплитудалық мәндерінің конвертімен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анықталады және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l-GR" sz="1600" dirty="0" smtClean="0">
                <a:solidFill>
                  <a:srgbClr val="2F5597"/>
                </a:solidFill>
              </a:rPr>
              <a:t>δ</a:t>
            </a:r>
            <a:r>
              <a:rPr lang="en-GB" sz="1600" dirty="0" err="1" smtClean="0">
                <a:solidFill>
                  <a:srgbClr val="2F5597"/>
                </a:solidFill>
              </a:rPr>
              <a:t>Ut</a:t>
            </a:r>
            <a:r>
              <a:rPr lang="en-GB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диапазондарымен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және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GB" sz="1600" dirty="0" smtClean="0">
                <a:solidFill>
                  <a:srgbClr val="2F5597"/>
                </a:solidFill>
              </a:rPr>
              <a:t>F</a:t>
            </a:r>
            <a:r>
              <a:rPr lang="el-GR" sz="1600" dirty="0" smtClean="0">
                <a:solidFill>
                  <a:srgbClr val="2F5597"/>
                </a:solidFill>
              </a:rPr>
              <a:t>δ</a:t>
            </a:r>
            <a:r>
              <a:rPr lang="en-GB" sz="1600" dirty="0" err="1" smtClean="0">
                <a:solidFill>
                  <a:srgbClr val="2F5597"/>
                </a:solidFill>
              </a:rPr>
              <a:t>Ut</a:t>
            </a:r>
            <a:r>
              <a:rPr lang="en-GB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өзгерістерінің қайталану жиілігімен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немесе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өзгеруі арасындағы интервалдармен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сипатталады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  <a:endParaRPr lang="ru-RU" sz="1600" dirty="0">
              <a:solidFill>
                <a:srgbClr val="2F5597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27222" y="1924669"/>
            <a:ext cx="4637902" cy="271397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29514" y="4800855"/>
            <a:ext cx="62699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2F5597"/>
                </a:solidFill>
              </a:rPr>
              <a:t>Колебания напряжения размахом </a:t>
            </a:r>
            <a:r>
              <a:rPr lang="ru-RU" sz="1600" dirty="0" err="1" smtClean="0">
                <a:solidFill>
                  <a:srgbClr val="2F5597"/>
                </a:solidFill>
              </a:rPr>
              <a:t>δU</a:t>
            </a:r>
            <a:r>
              <a:rPr lang="ru-RU" sz="1600" baseline="-25000" dirty="0" err="1" smtClean="0">
                <a:solidFill>
                  <a:srgbClr val="2F5597"/>
                </a:solidFill>
              </a:rPr>
              <a:t>t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, длительностью </a:t>
            </a:r>
            <a:r>
              <a:rPr lang="ru-RU" sz="1600" dirty="0" err="1" smtClean="0">
                <a:solidFill>
                  <a:srgbClr val="2F5597"/>
                </a:solidFill>
              </a:rPr>
              <a:t>Δt</a:t>
            </a:r>
            <a:r>
              <a:rPr lang="ru-RU" sz="1600" baseline="-25000" dirty="0" err="1" smtClean="0">
                <a:solidFill>
                  <a:srgbClr val="2F5597"/>
                </a:solidFill>
              </a:rPr>
              <a:t>i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и интервалом </a:t>
            </a:r>
            <a:r>
              <a:rPr lang="ru-RU" sz="1600" dirty="0" smtClean="0">
                <a:solidFill>
                  <a:srgbClr val="2F5597"/>
                </a:solidFill>
              </a:rPr>
              <a:t>между изменениями </a:t>
            </a:r>
            <a:r>
              <a:rPr lang="ru-RU" sz="1600" dirty="0" err="1" smtClean="0">
                <a:solidFill>
                  <a:srgbClr val="2F5597"/>
                </a:solidFill>
              </a:rPr>
              <a:t>t</a:t>
            </a:r>
            <a:r>
              <a:rPr lang="ru-RU" sz="1600" baseline="-25000" dirty="0" err="1" smtClean="0">
                <a:solidFill>
                  <a:srgbClr val="2F5597"/>
                </a:solidFill>
              </a:rPr>
              <a:t>i</a:t>
            </a:r>
            <a:r>
              <a:rPr lang="ru-RU" sz="1600" baseline="-25000" dirty="0" smtClean="0">
                <a:solidFill>
                  <a:srgbClr val="2F5597"/>
                </a:solidFill>
              </a:rPr>
              <a:t> </a:t>
            </a:r>
            <a:r>
              <a:rPr lang="ru-RU" sz="1600" baseline="-25000" dirty="0">
                <a:solidFill>
                  <a:srgbClr val="2F5597"/>
                </a:solidFill>
              </a:rPr>
              <a:t>+ </a:t>
            </a:r>
            <a:r>
              <a:rPr lang="ru-RU" sz="1600" baseline="-25000" dirty="0" smtClean="0">
                <a:solidFill>
                  <a:srgbClr val="2F5597"/>
                </a:solidFill>
              </a:rPr>
              <a:t>2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– </a:t>
            </a:r>
            <a:r>
              <a:rPr lang="ru-RU" sz="1600" dirty="0" err="1" smtClean="0">
                <a:solidFill>
                  <a:srgbClr val="2F5597"/>
                </a:solidFill>
              </a:rPr>
              <a:t>t</a:t>
            </a:r>
            <a:r>
              <a:rPr lang="ru-RU" sz="1600" baseline="-25000" dirty="0" err="1" smtClean="0">
                <a:solidFill>
                  <a:srgbClr val="2F5597"/>
                </a:solidFill>
              </a:rPr>
              <a:t>i</a:t>
            </a:r>
            <a:r>
              <a:rPr lang="ru-RU" sz="1600" baseline="-25000" dirty="0" smtClean="0">
                <a:solidFill>
                  <a:srgbClr val="2F5597"/>
                </a:solidFill>
              </a:rPr>
              <a:t> </a:t>
            </a:r>
            <a:r>
              <a:rPr lang="ru-RU" sz="1600" baseline="-25000" dirty="0">
                <a:solidFill>
                  <a:srgbClr val="2F5597"/>
                </a:solidFill>
              </a:rPr>
              <a:t>+ 1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03923" y="2326603"/>
            <a:ext cx="2171700" cy="74295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791200" y="3237122"/>
            <a:ext cx="61086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2F5597"/>
                </a:solidFill>
              </a:rPr>
              <a:t>где </a:t>
            </a:r>
            <a:r>
              <a:rPr lang="ru-RU" sz="1600" dirty="0" smtClean="0">
                <a:solidFill>
                  <a:srgbClr val="2F5597"/>
                </a:solidFill>
              </a:rPr>
              <a:t>U</a:t>
            </a:r>
            <a:r>
              <a:rPr lang="ru-RU" sz="1600" baseline="-25000" dirty="0" smtClean="0">
                <a:solidFill>
                  <a:srgbClr val="2F5597"/>
                </a:solidFill>
              </a:rPr>
              <a:t>i2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и </a:t>
            </a:r>
            <a:r>
              <a:rPr lang="ru-RU" sz="1600" dirty="0" smtClean="0">
                <a:solidFill>
                  <a:srgbClr val="2F5597"/>
                </a:solidFill>
              </a:rPr>
              <a:t>U</a:t>
            </a:r>
            <a:r>
              <a:rPr lang="ru-RU" sz="1600" baseline="-25000" dirty="0" smtClean="0">
                <a:solidFill>
                  <a:srgbClr val="2F5597"/>
                </a:solidFill>
              </a:rPr>
              <a:t>i1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— значения  следующих  один  за  другим экстремумов </a:t>
            </a:r>
            <a:r>
              <a:rPr lang="ru-RU" sz="1600" dirty="0" smtClean="0">
                <a:solidFill>
                  <a:srgbClr val="2F5597"/>
                </a:solidFill>
              </a:rPr>
              <a:t>или экстремума </a:t>
            </a:r>
            <a:r>
              <a:rPr lang="ru-RU" sz="1600" dirty="0">
                <a:solidFill>
                  <a:srgbClr val="2F5597"/>
                </a:solidFill>
              </a:rPr>
              <a:t>и </a:t>
            </a:r>
            <a:r>
              <a:rPr lang="ru-RU" sz="1600" dirty="0" smtClean="0">
                <a:solidFill>
                  <a:srgbClr val="2F5597"/>
                </a:solidFill>
              </a:rPr>
              <a:t>горизонтального </a:t>
            </a:r>
            <a:r>
              <a:rPr lang="ru-RU" sz="1600" dirty="0">
                <a:solidFill>
                  <a:srgbClr val="2F5597"/>
                </a:solidFill>
              </a:rPr>
              <a:t>участка.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9514" y="5547839"/>
            <a:ext cx="115703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2F5597"/>
                </a:solidFill>
              </a:rPr>
              <a:t>Еще одной характеристикой колебаний напряжения является </a:t>
            </a:r>
            <a:r>
              <a:rPr lang="ru-RU" sz="1600" i="1" dirty="0">
                <a:solidFill>
                  <a:srgbClr val="2F5597"/>
                </a:solidFill>
              </a:rPr>
              <a:t>доза  </a:t>
            </a:r>
            <a:r>
              <a:rPr lang="ru-RU" sz="1600" i="1" dirty="0" smtClean="0">
                <a:solidFill>
                  <a:srgbClr val="2F5597"/>
                </a:solidFill>
              </a:rPr>
              <a:t>фликера</a:t>
            </a:r>
            <a:r>
              <a:rPr lang="ru-RU" sz="1600" dirty="0">
                <a:solidFill>
                  <a:srgbClr val="2F5597"/>
                </a:solidFill>
              </a:rPr>
              <a:t>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700922" y="108787"/>
            <a:ext cx="4930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энергияның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көрсеткіштері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11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3304" y="539548"/>
            <a:ext cx="45541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2F5597"/>
                </a:solidFill>
              </a:rPr>
              <a:t>       </a:t>
            </a:r>
            <a:r>
              <a:rPr lang="ru-RU" b="1" dirty="0" err="1" smtClean="0">
                <a:solidFill>
                  <a:srgbClr val="2F5597"/>
                </a:solidFill>
              </a:rPr>
              <a:t>Кернеудің синусоидалды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b="1" dirty="0" err="1" smtClean="0">
                <a:solidFill>
                  <a:srgbClr val="2F5597"/>
                </a:solidFill>
              </a:rPr>
              <a:t>еместігі</a:t>
            </a:r>
            <a:r>
              <a:rPr lang="ru-RU" b="1" dirty="0" smtClean="0">
                <a:solidFill>
                  <a:srgbClr val="2F5597"/>
                </a:solidFill>
              </a:rPr>
              <a:t>. </a:t>
            </a:r>
            <a:endParaRPr lang="ru-RU" b="1" dirty="0">
              <a:solidFill>
                <a:srgbClr val="2F5597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15134" y="908880"/>
            <a:ext cx="3433943" cy="359317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1746" y="831307"/>
            <a:ext cx="2663500" cy="244735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167000" y="805003"/>
            <a:ext cx="2367033" cy="247365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69668" y="4561124"/>
            <a:ext cx="50642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2F5597"/>
                </a:solidFill>
              </a:rPr>
              <a:t>Искажение синусоидальной формы кривой напряжения </a:t>
            </a:r>
            <a:r>
              <a:rPr lang="ru-RU" sz="1600" dirty="0" smtClean="0">
                <a:solidFill>
                  <a:srgbClr val="2F5597"/>
                </a:solidFill>
              </a:rPr>
              <a:t>u</a:t>
            </a:r>
            <a:r>
              <a:rPr lang="ru-RU" sz="1600" baseline="-25000" dirty="0" smtClean="0">
                <a:solidFill>
                  <a:srgbClr val="2F5597"/>
                </a:solidFill>
              </a:rPr>
              <a:t>(1) </a:t>
            </a:r>
            <a:r>
              <a:rPr lang="ru-RU" sz="1600" dirty="0" smtClean="0">
                <a:solidFill>
                  <a:srgbClr val="2F5597"/>
                </a:solidFill>
              </a:rPr>
              <a:t>гармониками</a:t>
            </a:r>
            <a:r>
              <a:rPr lang="ru-RU" sz="1600" dirty="0">
                <a:solidFill>
                  <a:srgbClr val="2F5597"/>
                </a:solidFill>
              </a:rPr>
              <a:t>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496149" y="3442046"/>
            <a:ext cx="24282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2F5597"/>
                </a:solidFill>
              </a:rPr>
              <a:t>Схемы преобразователей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814609" y="554937"/>
            <a:ext cx="11366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2F5597"/>
                </a:solidFill>
              </a:rPr>
              <a:t>6-пульсная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514432" y="554937"/>
            <a:ext cx="124085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2F5597"/>
                </a:solidFill>
              </a:rPr>
              <a:t>12-пульсная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438033" y="3885152"/>
            <a:ext cx="64618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2F5597"/>
                </a:solidFill>
              </a:rPr>
              <a:t>Гармонический состав кривой </a:t>
            </a:r>
            <a:r>
              <a:rPr lang="ru-RU" sz="1600" dirty="0">
                <a:solidFill>
                  <a:srgbClr val="2F5597"/>
                </a:solidFill>
              </a:rPr>
              <a:t>напряжения характеризуют коэффициентом n-й  </a:t>
            </a:r>
            <a:r>
              <a:rPr lang="ru-RU" sz="1600" dirty="0" smtClean="0">
                <a:solidFill>
                  <a:srgbClr val="2F5597"/>
                </a:solidFill>
              </a:rPr>
              <a:t>гармонической составляющей </a:t>
            </a:r>
            <a:r>
              <a:rPr lang="ru-RU" sz="1600" dirty="0">
                <a:solidFill>
                  <a:srgbClr val="2F5597"/>
                </a:solidFill>
              </a:rPr>
              <a:t>напряжения </a:t>
            </a:r>
            <a:r>
              <a:rPr lang="ru-RU" sz="1600" dirty="0" smtClean="0">
                <a:solidFill>
                  <a:srgbClr val="2F5597"/>
                </a:solidFill>
              </a:rPr>
              <a:t>K</a:t>
            </a:r>
            <a:r>
              <a:rPr lang="ru-RU" sz="1600" baseline="-25000" dirty="0" smtClean="0">
                <a:solidFill>
                  <a:srgbClr val="2F5597"/>
                </a:solidFill>
              </a:rPr>
              <a:t>U(n)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>
                <a:solidFill>
                  <a:srgbClr val="2F5597"/>
                </a:solidFill>
              </a:rPr>
              <a:t>%: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25974" y="4561124"/>
            <a:ext cx="1885950" cy="72390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5443412" y="5222332"/>
            <a:ext cx="66705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</a:rPr>
              <a:t>где </a:t>
            </a:r>
            <a:r>
              <a:rPr lang="ru-RU" sz="1400" dirty="0" smtClean="0">
                <a:solidFill>
                  <a:srgbClr val="2F5597"/>
                </a:solidFill>
              </a:rPr>
              <a:t>U</a:t>
            </a:r>
            <a:r>
              <a:rPr lang="ru-RU" sz="1400" baseline="-25000" dirty="0" smtClean="0">
                <a:solidFill>
                  <a:srgbClr val="2F5597"/>
                </a:solidFill>
              </a:rPr>
              <a:t>(n)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— амплитуда n-й гармоники, В; </a:t>
            </a:r>
            <a:r>
              <a:rPr lang="ru-RU" sz="1400" dirty="0" smtClean="0">
                <a:solidFill>
                  <a:srgbClr val="2F5597"/>
                </a:solidFill>
              </a:rPr>
              <a:t>U</a:t>
            </a:r>
            <a:r>
              <a:rPr lang="ru-RU" sz="1400" baseline="-25000" dirty="0" smtClean="0">
                <a:solidFill>
                  <a:srgbClr val="2F5597"/>
                </a:solidFill>
              </a:rPr>
              <a:t>(1)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— амплитуда 1-й гармоники, В.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938522" y="5530109"/>
            <a:ext cx="2472407" cy="1221994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5486552" y="5698780"/>
            <a:ext cx="26561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2F5597"/>
                </a:solidFill>
              </a:rPr>
              <a:t>Коэффициент </a:t>
            </a:r>
            <a:r>
              <a:rPr lang="ru-RU" sz="1600" dirty="0">
                <a:solidFill>
                  <a:srgbClr val="2F5597"/>
                </a:solidFill>
              </a:rPr>
              <a:t>искажения синусоидальной формы кривой </a:t>
            </a:r>
            <a:r>
              <a:rPr lang="ru-RU" sz="1600" dirty="0" smtClean="0">
                <a:solidFill>
                  <a:srgbClr val="2F5597"/>
                </a:solidFill>
              </a:rPr>
              <a:t>напряжения</a:t>
            </a:r>
            <a:endParaRPr lang="ru-RU" sz="1600" dirty="0">
              <a:solidFill>
                <a:srgbClr val="2F5597"/>
              </a:solidFill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8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81374" y="5282114"/>
            <a:ext cx="3463897" cy="1447599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3700922" y="108787"/>
            <a:ext cx="4930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энергияның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көрсеткіштері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12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0925" y="506827"/>
            <a:ext cx="3884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2F5597"/>
                </a:solidFill>
              </a:rPr>
              <a:t>       </a:t>
            </a:r>
            <a:r>
              <a:rPr lang="ru-RU" b="1" dirty="0" err="1" smtClean="0">
                <a:solidFill>
                  <a:srgbClr val="2F5597"/>
                </a:solidFill>
              </a:rPr>
              <a:t>Кернеудің бейсимметриялығы.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endParaRPr lang="ru-RU" b="1" dirty="0">
              <a:solidFill>
                <a:srgbClr val="2F5597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65303" y="978626"/>
            <a:ext cx="2635620" cy="15278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46191" y="2608989"/>
            <a:ext cx="4604334" cy="27377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60051" y="506827"/>
            <a:ext cx="6143675" cy="252925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7062" y="3333090"/>
            <a:ext cx="6509669" cy="2565729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46190" y="3036085"/>
            <a:ext cx="57278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solidFill>
                  <a:srgbClr val="2F5597"/>
                </a:solidFill>
              </a:rPr>
              <a:t>Кернеудің асимметриясы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GB" sz="1600" dirty="0" smtClean="0">
                <a:solidFill>
                  <a:srgbClr val="2F5597"/>
                </a:solidFill>
              </a:rPr>
              <a:t>K2U </a:t>
            </a:r>
            <a:r>
              <a:rPr lang="ru-RU" sz="1600" dirty="0" err="1" smtClean="0">
                <a:solidFill>
                  <a:srgbClr val="2F5597"/>
                </a:solidFill>
              </a:rPr>
              <a:t>теріс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тізбегіндегі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және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GB" sz="1600" dirty="0" smtClean="0">
                <a:solidFill>
                  <a:srgbClr val="2F5597"/>
                </a:solidFill>
              </a:rPr>
              <a:t>K0U </a:t>
            </a:r>
            <a:r>
              <a:rPr lang="ru-RU" sz="1600" dirty="0" err="1" smtClean="0">
                <a:solidFill>
                  <a:srgbClr val="2F5597"/>
                </a:solidFill>
              </a:rPr>
              <a:t>нөлдік тізбегіндегі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негізгі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жиіліктің 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ассиметриясының коэффициентімен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сипатталады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  <a:endParaRPr lang="ru-RU" sz="1600" dirty="0">
              <a:solidFill>
                <a:srgbClr val="2F5597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89134" y="3947868"/>
            <a:ext cx="3282365" cy="63758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330925" y="5035780"/>
            <a:ext cx="494646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</a:rPr>
              <a:t>где </a:t>
            </a:r>
            <a:r>
              <a:rPr lang="ru-RU" sz="1400" dirty="0" smtClean="0">
                <a:solidFill>
                  <a:srgbClr val="2F5597"/>
                </a:solidFill>
              </a:rPr>
              <a:t>U</a:t>
            </a:r>
            <a:r>
              <a:rPr lang="ru-RU" sz="1400" baseline="-25000" dirty="0" smtClean="0">
                <a:solidFill>
                  <a:srgbClr val="2F5597"/>
                </a:solidFill>
              </a:rPr>
              <a:t>1(1)</a:t>
            </a:r>
            <a:r>
              <a:rPr lang="ru-RU" sz="1400" dirty="0" smtClean="0">
                <a:solidFill>
                  <a:srgbClr val="2F5597"/>
                </a:solidFill>
              </a:rPr>
              <a:t>, U</a:t>
            </a:r>
            <a:r>
              <a:rPr lang="ru-RU" sz="1400" baseline="-25000" dirty="0" smtClean="0">
                <a:solidFill>
                  <a:srgbClr val="2F5597"/>
                </a:solidFill>
              </a:rPr>
              <a:t>2(1)</a:t>
            </a:r>
            <a:r>
              <a:rPr lang="ru-RU" sz="1400" dirty="0" smtClean="0">
                <a:solidFill>
                  <a:srgbClr val="2F5597"/>
                </a:solidFill>
              </a:rPr>
              <a:t>, U</a:t>
            </a:r>
            <a:r>
              <a:rPr lang="ru-RU" sz="1400" baseline="-25000" dirty="0" smtClean="0">
                <a:solidFill>
                  <a:srgbClr val="2F5597"/>
                </a:solidFill>
              </a:rPr>
              <a:t>0(1)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— действующие значения напряжения основной </a:t>
            </a:r>
            <a:r>
              <a:rPr lang="ru-RU" sz="1400" dirty="0" smtClean="0">
                <a:solidFill>
                  <a:srgbClr val="2F5597"/>
                </a:solidFill>
              </a:rPr>
              <a:t>частоты </a:t>
            </a:r>
            <a:r>
              <a:rPr lang="ru-RU" sz="1400" dirty="0">
                <a:solidFill>
                  <a:srgbClr val="2F5597"/>
                </a:solidFill>
              </a:rPr>
              <a:t>прямой, обратной и нулевой последовательностей, В.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30925" y="5774444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>
                <a:solidFill>
                  <a:srgbClr val="2F5597"/>
                </a:solidFill>
              </a:rPr>
              <a:t>Нормально допустимые значения </a:t>
            </a:r>
            <a:r>
              <a:rPr lang="ru-RU" sz="1600" b="1" dirty="0" smtClean="0">
                <a:solidFill>
                  <a:srgbClr val="2F5597"/>
                </a:solidFill>
              </a:rPr>
              <a:t>K</a:t>
            </a:r>
            <a:r>
              <a:rPr lang="ru-RU" sz="1600" b="1" baseline="-25000" dirty="0" smtClean="0">
                <a:solidFill>
                  <a:srgbClr val="2F5597"/>
                </a:solidFill>
              </a:rPr>
              <a:t>2U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>
                <a:solidFill>
                  <a:srgbClr val="2F5597"/>
                </a:solidFill>
              </a:rPr>
              <a:t>= 2 % и </a:t>
            </a:r>
            <a:r>
              <a:rPr lang="ru-RU" sz="1600" b="1" dirty="0" smtClean="0">
                <a:solidFill>
                  <a:srgbClr val="2F5597"/>
                </a:solidFill>
              </a:rPr>
              <a:t>K</a:t>
            </a:r>
            <a:r>
              <a:rPr lang="ru-RU" sz="1600" b="1" baseline="-25000" dirty="0" smtClean="0">
                <a:solidFill>
                  <a:srgbClr val="2F5597"/>
                </a:solidFill>
              </a:rPr>
              <a:t>0U</a:t>
            </a:r>
            <a:r>
              <a:rPr lang="ru-RU" sz="1600" b="1" dirty="0" smtClean="0">
                <a:solidFill>
                  <a:srgbClr val="2F5597"/>
                </a:solidFill>
              </a:rPr>
              <a:t> </a:t>
            </a:r>
            <a:r>
              <a:rPr lang="ru-RU" sz="1600" b="1" dirty="0">
                <a:solidFill>
                  <a:srgbClr val="2F5597"/>
                </a:solidFill>
              </a:rPr>
              <a:t>= 2 %</a:t>
            </a:r>
          </a:p>
          <a:p>
            <a:r>
              <a:rPr lang="ru-RU" sz="1600" dirty="0" smtClean="0">
                <a:solidFill>
                  <a:srgbClr val="2F5597"/>
                </a:solidFill>
              </a:rPr>
              <a:t>Предельно допустимые значения — </a:t>
            </a:r>
            <a:r>
              <a:rPr lang="ru-RU" sz="1600" b="1" dirty="0">
                <a:solidFill>
                  <a:srgbClr val="2F5597"/>
                </a:solidFill>
              </a:rPr>
              <a:t>4 %.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700922" y="108787"/>
            <a:ext cx="4930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энергияның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көрсеткіштері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13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6719" y="559083"/>
            <a:ext cx="11569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2F5597"/>
                </a:solidFill>
              </a:rPr>
              <a:t>       </a:t>
            </a:r>
            <a:r>
              <a:rPr lang="ru-RU" b="1" dirty="0" err="1" smtClean="0">
                <a:solidFill>
                  <a:srgbClr val="2F5597"/>
                </a:solidFill>
              </a:rPr>
              <a:t>Кернеудің құлауы.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endParaRPr lang="ru-RU" b="1" dirty="0">
              <a:solidFill>
                <a:srgbClr val="2F5597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6191" y="1009379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600" dirty="0" err="1" smtClean="0">
                <a:solidFill>
                  <a:srgbClr val="2F5597"/>
                </a:solidFill>
              </a:rPr>
              <a:t>Кернеудің төмендеуіне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желісіндегі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бір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нүктедегі кернеудің кенеттен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айтарлықтай төмендеуін </a:t>
            </a:r>
            <a:r>
              <a:rPr lang="ru-RU" sz="1600" dirty="0" smtClean="0">
                <a:solidFill>
                  <a:srgbClr val="2F5597"/>
                </a:solidFill>
              </a:rPr>
              <a:t>(10% </a:t>
            </a:r>
            <a:r>
              <a:rPr lang="ru-RU" sz="1600" dirty="0" err="1" smtClean="0">
                <a:solidFill>
                  <a:srgbClr val="2F5597"/>
                </a:solidFill>
              </a:rPr>
              <a:t>уномға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қамтиды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содан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кейін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бірнеше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кезеңнен бірнеше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кезеңге дейінгі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уақыт кезеңінен кейін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бастапқы немесе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оған жақын деңгейге дейін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қалпына келуі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ондаған </a:t>
            </a:r>
            <a:r>
              <a:rPr lang="ru-RU" sz="1600" dirty="0" smtClean="0">
                <a:solidFill>
                  <a:srgbClr val="2F5597"/>
                </a:solidFill>
              </a:rPr>
              <a:t>секунд.</a:t>
            </a:r>
            <a:endParaRPr lang="ru-RU" sz="1600" dirty="0">
              <a:solidFill>
                <a:srgbClr val="2F5597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18663" y="678300"/>
            <a:ext cx="4612634" cy="252562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18663" y="3201503"/>
            <a:ext cx="49837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2F5597"/>
                </a:solidFill>
              </a:rPr>
              <a:t>Провал напряжения глубиной </a:t>
            </a:r>
            <a:r>
              <a:rPr lang="ru-RU" sz="1600" dirty="0" err="1" smtClean="0">
                <a:solidFill>
                  <a:srgbClr val="2F5597"/>
                </a:solidFill>
              </a:rPr>
              <a:t>δU</a:t>
            </a:r>
            <a:r>
              <a:rPr lang="ru-RU" sz="1600" baseline="-25000" dirty="0" err="1" smtClean="0">
                <a:solidFill>
                  <a:srgbClr val="2F5597"/>
                </a:solidFill>
              </a:rPr>
              <a:t>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и длительностью </a:t>
            </a:r>
            <a:r>
              <a:rPr lang="ru-RU" sz="1600" dirty="0" err="1" smtClean="0">
                <a:solidFill>
                  <a:srgbClr val="2F5597"/>
                </a:solidFill>
              </a:rPr>
              <a:t>Δt</a:t>
            </a:r>
            <a:r>
              <a:rPr lang="ru-RU" sz="1600" baseline="-25000" dirty="0" err="1" smtClean="0">
                <a:solidFill>
                  <a:srgbClr val="2F5597"/>
                </a:solidFill>
              </a:rPr>
              <a:t>п</a:t>
            </a:r>
            <a:endParaRPr lang="ru-RU" sz="1600" baseline="-25000" dirty="0">
              <a:solidFill>
                <a:srgbClr val="2F5597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8581" y="2548387"/>
            <a:ext cx="6301405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 err="1" smtClean="0">
                <a:solidFill>
                  <a:srgbClr val="2F5597"/>
                </a:solidFill>
              </a:rPr>
              <a:t>Кернеудің төмендеуінің тереңдігі </a:t>
            </a:r>
            <a:r>
              <a:rPr lang="ru-RU" sz="1600" dirty="0" smtClean="0">
                <a:solidFill>
                  <a:srgbClr val="2F5597"/>
                </a:solidFill>
              </a:rPr>
              <a:t>формула </a:t>
            </a:r>
            <a:r>
              <a:rPr lang="ru-RU" sz="1600" dirty="0" err="1" smtClean="0">
                <a:solidFill>
                  <a:srgbClr val="2F5597"/>
                </a:solidFill>
              </a:rPr>
              <a:t>арқылы есептеледі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>
                <a:solidFill>
                  <a:srgbClr val="2F5597"/>
                </a:solidFill>
              </a:rPr>
              <a:t>%: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176326" y="2903253"/>
            <a:ext cx="2047331" cy="616482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372382" y="3527013"/>
            <a:ext cx="32359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err="1" smtClean="0">
                <a:solidFill>
                  <a:srgbClr val="2F5597"/>
                </a:solidFill>
              </a:rPr>
              <a:t>Кернеудің төмендеуінің ұзақтығы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US" sz="1600" dirty="0" smtClean="0">
                <a:solidFill>
                  <a:srgbClr val="2F5597"/>
                </a:solidFill>
              </a:rPr>
              <a:t>:</a:t>
            </a:r>
            <a:endParaRPr lang="ru-RU" sz="1600" dirty="0">
              <a:solidFill>
                <a:srgbClr val="2F5597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12289" y="3797474"/>
            <a:ext cx="20076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rgbClr val="2F5597"/>
                </a:solidFill>
              </a:rPr>
              <a:t>Δt</a:t>
            </a:r>
            <a:r>
              <a:rPr lang="ru-RU" baseline="-25000" dirty="0" err="1" smtClean="0">
                <a:solidFill>
                  <a:srgbClr val="2F5597"/>
                </a:solidFill>
              </a:rPr>
              <a:t>п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= </a:t>
            </a:r>
            <a:r>
              <a:rPr lang="ru-RU" dirty="0" err="1" smtClean="0">
                <a:solidFill>
                  <a:srgbClr val="2F5597"/>
                </a:solidFill>
              </a:rPr>
              <a:t>t</a:t>
            </a:r>
            <a:r>
              <a:rPr lang="ru-RU" baseline="-25000" dirty="0" err="1" smtClean="0">
                <a:solidFill>
                  <a:srgbClr val="2F5597"/>
                </a:solidFill>
              </a:rPr>
              <a:t>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>
                <a:solidFill>
                  <a:srgbClr val="2F5597"/>
                </a:solidFill>
              </a:rPr>
              <a:t>– </a:t>
            </a:r>
            <a:r>
              <a:rPr lang="ru-RU" dirty="0" err="1" smtClean="0">
                <a:solidFill>
                  <a:srgbClr val="2F5597"/>
                </a:solidFill>
              </a:rPr>
              <a:t>t</a:t>
            </a:r>
            <a:r>
              <a:rPr lang="ru-RU" baseline="-25000" dirty="0" err="1" smtClean="0">
                <a:solidFill>
                  <a:srgbClr val="2F5597"/>
                </a:solidFill>
              </a:rPr>
              <a:t>н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32259" y="4024397"/>
            <a:ext cx="7117640" cy="227126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37002" y="4211227"/>
            <a:ext cx="50388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2F5597"/>
                </a:solidFill>
              </a:rPr>
              <a:t>Частость появления провалов напряжения </a:t>
            </a:r>
            <a:r>
              <a:rPr lang="ru-RU" sz="1600" dirty="0" err="1" smtClean="0">
                <a:solidFill>
                  <a:srgbClr val="2F5597"/>
                </a:solidFill>
              </a:rPr>
              <a:t>F</a:t>
            </a:r>
            <a:r>
              <a:rPr lang="ru-RU" sz="1600" baseline="-25000" dirty="0" err="1" smtClean="0">
                <a:solidFill>
                  <a:srgbClr val="2F5597"/>
                </a:solidFill>
              </a:rPr>
              <a:t>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вычисляется по формуле, %: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026364" y="4857254"/>
            <a:ext cx="2041504" cy="568816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28869" y="5426070"/>
            <a:ext cx="49181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</a:rPr>
              <a:t>где  </a:t>
            </a:r>
            <a:r>
              <a:rPr lang="ru-RU" sz="1400" dirty="0" smtClean="0">
                <a:solidFill>
                  <a:srgbClr val="2F5597"/>
                </a:solidFill>
              </a:rPr>
              <a:t>m(</a:t>
            </a:r>
            <a:r>
              <a:rPr lang="ru-RU" sz="1400" dirty="0" err="1" smtClean="0">
                <a:solidFill>
                  <a:srgbClr val="2F5597"/>
                </a:solidFill>
              </a:rPr>
              <a:t>δU</a:t>
            </a:r>
            <a:r>
              <a:rPr lang="ru-RU" sz="1400" baseline="-25000" dirty="0" err="1" smtClean="0">
                <a:solidFill>
                  <a:srgbClr val="2F5597"/>
                </a:solidFill>
              </a:rPr>
              <a:t>п</a:t>
            </a:r>
            <a:r>
              <a:rPr lang="ru-RU" sz="1400" dirty="0" smtClean="0">
                <a:solidFill>
                  <a:srgbClr val="2F5597"/>
                </a:solidFill>
              </a:rPr>
              <a:t>, </a:t>
            </a:r>
            <a:r>
              <a:rPr lang="ru-RU" sz="1400" dirty="0" err="1" smtClean="0">
                <a:solidFill>
                  <a:srgbClr val="2F5597"/>
                </a:solidFill>
              </a:rPr>
              <a:t>Δt</a:t>
            </a:r>
            <a:r>
              <a:rPr lang="ru-RU" sz="1400" baseline="-25000" dirty="0" err="1" smtClean="0">
                <a:solidFill>
                  <a:srgbClr val="2F5597"/>
                </a:solidFill>
              </a:rPr>
              <a:t>п</a:t>
            </a:r>
            <a:r>
              <a:rPr lang="ru-RU" sz="1400" dirty="0" smtClean="0">
                <a:solidFill>
                  <a:srgbClr val="2F5597"/>
                </a:solidFill>
              </a:rPr>
              <a:t>)  </a:t>
            </a:r>
            <a:r>
              <a:rPr lang="ru-RU" sz="1400" dirty="0">
                <a:solidFill>
                  <a:srgbClr val="2F5597"/>
                </a:solidFill>
              </a:rPr>
              <a:t>—  число  провалов  определенной  глубины  </a:t>
            </a:r>
            <a:r>
              <a:rPr lang="ru-RU" sz="1400" dirty="0" err="1" smtClean="0">
                <a:solidFill>
                  <a:srgbClr val="2F5597"/>
                </a:solidFill>
              </a:rPr>
              <a:t>δU</a:t>
            </a:r>
            <a:r>
              <a:rPr lang="ru-RU" sz="1400" baseline="-25000" dirty="0" err="1" smtClean="0">
                <a:solidFill>
                  <a:srgbClr val="2F5597"/>
                </a:solidFill>
              </a:rPr>
              <a:t>п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и </a:t>
            </a:r>
            <a:r>
              <a:rPr lang="ru-RU" sz="1400" dirty="0" smtClean="0">
                <a:solidFill>
                  <a:srgbClr val="2F5597"/>
                </a:solidFill>
              </a:rPr>
              <a:t>длительности </a:t>
            </a:r>
            <a:r>
              <a:rPr lang="ru-RU" sz="1400" dirty="0" err="1" smtClean="0">
                <a:solidFill>
                  <a:srgbClr val="2F5597"/>
                </a:solidFill>
              </a:rPr>
              <a:t>Δt</a:t>
            </a:r>
            <a:r>
              <a:rPr lang="ru-RU" sz="1400" baseline="-25000" dirty="0" err="1" smtClean="0">
                <a:solidFill>
                  <a:srgbClr val="2F5597"/>
                </a:solidFill>
              </a:rPr>
              <a:t>п</a:t>
            </a:r>
            <a:r>
              <a:rPr lang="ru-RU" sz="1400" dirty="0" smtClean="0">
                <a:solidFill>
                  <a:srgbClr val="2F5597"/>
                </a:solidFill>
              </a:rPr>
              <a:t>  </a:t>
            </a:r>
            <a:r>
              <a:rPr lang="ru-RU" sz="1400" dirty="0">
                <a:solidFill>
                  <a:srgbClr val="2F5597"/>
                </a:solidFill>
              </a:rPr>
              <a:t>за  рассматриваемый интервал наблюдения;  M — </a:t>
            </a:r>
            <a:r>
              <a:rPr lang="ru-RU" sz="1400" dirty="0" smtClean="0">
                <a:solidFill>
                  <a:srgbClr val="2F5597"/>
                </a:solidFill>
              </a:rPr>
              <a:t>суммарное </a:t>
            </a:r>
            <a:r>
              <a:rPr lang="ru-RU" sz="1400" dirty="0">
                <a:solidFill>
                  <a:srgbClr val="2F5597"/>
                </a:solidFill>
              </a:rPr>
              <a:t>число провалов напряжения за тот же интервал времени.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700922" y="108787"/>
            <a:ext cx="4930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энергияның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көрсеткіштері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14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6719" y="478119"/>
            <a:ext cx="11569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2F5597"/>
                </a:solidFill>
              </a:rPr>
              <a:t>       </a:t>
            </a:r>
            <a:r>
              <a:rPr lang="ru-RU" b="1" dirty="0" err="1" smtClean="0">
                <a:solidFill>
                  <a:srgbClr val="2F5597"/>
                </a:solidFill>
              </a:rPr>
              <a:t>Уақытша асқын кернеу</a:t>
            </a:r>
            <a:r>
              <a:rPr lang="ru-RU" b="1" dirty="0" smtClean="0">
                <a:solidFill>
                  <a:srgbClr val="2F5597"/>
                </a:solidFill>
              </a:rPr>
              <a:t>. </a:t>
            </a:r>
            <a:endParaRPr lang="ru-RU" b="1" dirty="0">
              <a:solidFill>
                <a:srgbClr val="2F5597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72025" y="801607"/>
            <a:ext cx="5733382" cy="316744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74171" y="847451"/>
            <a:ext cx="581732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 smtClean="0">
                <a:solidFill>
                  <a:srgbClr val="2F5597"/>
                </a:solidFill>
              </a:rPr>
              <a:t>      </a:t>
            </a:r>
            <a:r>
              <a:rPr lang="ru-RU" sz="1600" dirty="0" err="1" smtClean="0">
                <a:solidFill>
                  <a:srgbClr val="2F5597"/>
                </a:solidFill>
              </a:rPr>
              <a:t>Анықтау бойынша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уақытша асқын 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желісіндегі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нүктеде кернеудің </a:t>
            </a:r>
            <a:r>
              <a:rPr lang="ru-RU" sz="1600" dirty="0" smtClean="0">
                <a:solidFill>
                  <a:srgbClr val="2F5597"/>
                </a:solidFill>
              </a:rPr>
              <a:t>10 </a:t>
            </a:r>
            <a:r>
              <a:rPr lang="ru-RU" sz="1600" dirty="0" err="1" smtClean="0">
                <a:solidFill>
                  <a:srgbClr val="2F5597"/>
                </a:solidFill>
              </a:rPr>
              <a:t>мс-ден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астам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ұзақтығына </a:t>
            </a:r>
            <a:r>
              <a:rPr lang="ru-RU" sz="1600" dirty="0" smtClean="0">
                <a:solidFill>
                  <a:srgbClr val="2F5597"/>
                </a:solidFill>
              </a:rPr>
              <a:t>1,1</a:t>
            </a:r>
            <a:r>
              <a:rPr lang="en-GB" sz="1600" dirty="0" err="1" smtClean="0">
                <a:solidFill>
                  <a:srgbClr val="2F5597"/>
                </a:solidFill>
              </a:rPr>
              <a:t>Unom</a:t>
            </a:r>
            <a:r>
              <a:rPr lang="en-GB" sz="1600" dirty="0" smtClean="0">
                <a:solidFill>
                  <a:srgbClr val="2F5597"/>
                </a:solidFill>
              </a:rPr>
              <a:t>-</a:t>
            </a:r>
            <a:r>
              <a:rPr lang="ru-RU" sz="1600" dirty="0" smtClean="0">
                <a:solidFill>
                  <a:srgbClr val="2F5597"/>
                </a:solidFill>
              </a:rPr>
              <a:t>дан </a:t>
            </a:r>
            <a:r>
              <a:rPr lang="ru-RU" sz="1600" dirty="0" err="1" smtClean="0">
                <a:solidFill>
                  <a:srgbClr val="2F5597"/>
                </a:solidFill>
              </a:rPr>
              <a:t>жоғары көтерілуі болып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табылады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ол</a:t>
            </a:r>
            <a:r>
              <a:rPr lang="ru-RU" sz="1600" dirty="0" smtClean="0">
                <a:solidFill>
                  <a:srgbClr val="2F5597"/>
                </a:solidFill>
              </a:rPr>
              <a:t> коммутация </a:t>
            </a:r>
            <a:r>
              <a:rPr lang="ru-RU" sz="1600" dirty="0" err="1" smtClean="0">
                <a:solidFill>
                  <a:srgbClr val="2F5597"/>
                </a:solidFill>
              </a:rPr>
              <a:t>немесе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қысқа тұйықталу кезінде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 жүйелерінде пайда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болады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Қысқа мерзімді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асқын кернеулердің себептері</a:t>
            </a:r>
            <a:r>
              <a:rPr lang="ru-RU" sz="1600" dirty="0" smtClean="0">
                <a:solidFill>
                  <a:srgbClr val="2F5597"/>
                </a:solidFill>
              </a:rPr>
              <a:t> - </a:t>
            </a:r>
            <a:r>
              <a:rPr lang="ru-RU" sz="1600" dirty="0" err="1" smtClean="0">
                <a:solidFill>
                  <a:srgbClr val="2F5597"/>
                </a:solidFill>
              </a:rPr>
              <a:t>жүктемесіз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желілерін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конденсаторлық банктерді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немесе</a:t>
            </a:r>
            <a:r>
              <a:rPr lang="ru-RU" sz="1600" dirty="0" smtClean="0">
                <a:solidFill>
                  <a:srgbClr val="2F5597"/>
                </a:solidFill>
              </a:rPr>
              <a:t> аз </a:t>
            </a:r>
            <a:r>
              <a:rPr lang="ru-RU" sz="1600" dirty="0" err="1" smtClean="0">
                <a:solidFill>
                  <a:srgbClr val="2F5597"/>
                </a:solidFill>
              </a:rPr>
              <a:t>жүктелген трансформаторларды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ауыстыру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үлкен жүктемені қосу немесе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ажырату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2F5597"/>
                </a:solidFill>
              </a:rPr>
              <a:t>        </a:t>
            </a:r>
            <a:r>
              <a:rPr lang="ru-RU" sz="1600" dirty="0" err="1" smtClean="0">
                <a:solidFill>
                  <a:srgbClr val="2F5597"/>
                </a:solidFill>
              </a:rPr>
              <a:t>Артық кернеулер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мерзімді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немесе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кезеңдік сипатта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болуы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мүмкін.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Оларды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қысқа мерзімді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ұзақ мерзімді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(периодтық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және импульстік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(апериодтық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деп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бөлуге болады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  <a:endParaRPr lang="ru-RU" sz="1600" dirty="0">
              <a:solidFill>
                <a:srgbClr val="2F5597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4171" y="3995939"/>
            <a:ext cx="58173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 smtClean="0">
                <a:solidFill>
                  <a:srgbClr val="2F5597"/>
                </a:solidFill>
              </a:rPr>
              <a:t>      </a:t>
            </a:r>
            <a:r>
              <a:rPr lang="en-US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Уақытша асқын 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коэффициенті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стандартталмаған және </a:t>
            </a:r>
            <a:r>
              <a:rPr lang="ru-RU" sz="1600" dirty="0" smtClean="0">
                <a:solidFill>
                  <a:srgbClr val="2F5597"/>
                </a:solidFill>
              </a:rPr>
              <a:t>формула </a:t>
            </a:r>
            <a:r>
              <a:rPr lang="ru-RU" sz="1600" dirty="0" err="1" smtClean="0">
                <a:solidFill>
                  <a:srgbClr val="2F5597"/>
                </a:solidFill>
              </a:rPr>
              <a:t>арқылы есептеледі</a:t>
            </a:r>
            <a:r>
              <a:rPr lang="ru-RU" sz="1600" dirty="0" smtClean="0">
                <a:solidFill>
                  <a:srgbClr val="2F5597"/>
                </a:solidFill>
              </a:rPr>
              <a:t>, с.б.:</a:t>
            </a:r>
            <a:endParaRPr lang="ru-RU" sz="1600" dirty="0">
              <a:solidFill>
                <a:srgbClr val="2F5597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29316" y="4103655"/>
            <a:ext cx="56667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2F5597"/>
                </a:solidFill>
              </a:rPr>
              <a:t>Временное перенапряжение </a:t>
            </a:r>
            <a:r>
              <a:rPr lang="ru-RU" sz="1600" dirty="0" err="1" smtClean="0">
                <a:solidFill>
                  <a:srgbClr val="2F5597"/>
                </a:solidFill>
              </a:rPr>
              <a:t>K</a:t>
            </a:r>
            <a:r>
              <a:rPr lang="ru-RU" sz="1600" baseline="-25000" dirty="0" err="1" smtClean="0">
                <a:solidFill>
                  <a:srgbClr val="2F5597"/>
                </a:solidFill>
              </a:rPr>
              <a:t>перU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= 1,15 длительностью </a:t>
            </a:r>
            <a:r>
              <a:rPr lang="ru-RU" sz="1600" dirty="0" err="1" smtClean="0">
                <a:solidFill>
                  <a:srgbClr val="2F5597"/>
                </a:solidFill>
              </a:rPr>
              <a:t>Δt</a:t>
            </a:r>
            <a:r>
              <a:rPr lang="ru-RU" sz="1600" baseline="-25000" dirty="0" err="1" smtClean="0">
                <a:solidFill>
                  <a:srgbClr val="2F5597"/>
                </a:solidFill>
              </a:rPr>
              <a:t>перU</a:t>
            </a:r>
            <a:endParaRPr lang="ru-RU" sz="1600" baseline="-25000" dirty="0">
              <a:solidFill>
                <a:srgbClr val="2F5597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91556" y="4550036"/>
            <a:ext cx="1924050" cy="87630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74171" y="5394783"/>
            <a:ext cx="60392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srgbClr val="2F5597"/>
                </a:solidFill>
              </a:rPr>
              <a:t>ал  </a:t>
            </a:r>
            <a:r>
              <a:rPr lang="ru-RU" sz="1600" dirty="0" err="1" smtClean="0">
                <a:solidFill>
                  <a:srgbClr val="2F5597"/>
                </a:solidFill>
              </a:rPr>
              <a:t>келесі</a:t>
            </a:r>
            <a:r>
              <a:rPr lang="ru-RU" sz="1600" dirty="0" smtClean="0">
                <a:solidFill>
                  <a:srgbClr val="2F5597"/>
                </a:solidFill>
              </a:rPr>
              <a:t> формула </a:t>
            </a:r>
            <a:r>
              <a:rPr lang="ru-RU" sz="1600" dirty="0" err="1" smtClean="0">
                <a:solidFill>
                  <a:srgbClr val="2F5597"/>
                </a:solidFill>
              </a:rPr>
              <a:t>бойынша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уақытша асқын кернеудің ұзақтығы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>
                <a:solidFill>
                  <a:srgbClr val="2F5597"/>
                </a:solidFill>
              </a:rPr>
              <a:t>с: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781546" y="5733337"/>
            <a:ext cx="2619375" cy="47625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74171" y="6206493"/>
            <a:ext cx="110510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2F5597"/>
                </a:solidFill>
              </a:rPr>
              <a:t>где  </a:t>
            </a:r>
            <a:r>
              <a:rPr lang="ru-RU" sz="1400" dirty="0" err="1" smtClean="0">
                <a:solidFill>
                  <a:srgbClr val="2F5597"/>
                </a:solidFill>
              </a:rPr>
              <a:t>Uаmax</a:t>
            </a:r>
            <a:r>
              <a:rPr lang="en-US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 smtClean="0">
                <a:solidFill>
                  <a:srgbClr val="2F5597"/>
                </a:solidFill>
              </a:rPr>
              <a:t>— амплитудное  </a:t>
            </a:r>
            <a:r>
              <a:rPr lang="ru-RU" sz="1400" dirty="0">
                <a:solidFill>
                  <a:srgbClr val="2F5597"/>
                </a:solidFill>
              </a:rPr>
              <a:t>значение  напряжения  основной  частоты,  </a:t>
            </a:r>
            <a:r>
              <a:rPr lang="ru-RU" sz="1400" dirty="0" smtClean="0">
                <a:solidFill>
                  <a:srgbClr val="2F5597"/>
                </a:solidFill>
              </a:rPr>
              <a:t>В;</a:t>
            </a:r>
            <a:endParaRPr lang="en-US" sz="1400" dirty="0" smtClean="0">
              <a:solidFill>
                <a:srgbClr val="2F5597"/>
              </a:solidFill>
            </a:endParaRPr>
          </a:p>
          <a:p>
            <a:r>
              <a:rPr lang="ru-RU" sz="1400" dirty="0" err="1" smtClean="0">
                <a:solidFill>
                  <a:srgbClr val="2F5597"/>
                </a:solidFill>
              </a:rPr>
              <a:t>tк.пер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и </a:t>
            </a:r>
            <a:r>
              <a:rPr lang="ru-RU" sz="1400" dirty="0" err="1" smtClean="0">
                <a:solidFill>
                  <a:srgbClr val="2F5597"/>
                </a:solidFill>
              </a:rPr>
              <a:t>tн.пер</a:t>
            </a:r>
            <a:r>
              <a:rPr lang="ru-RU" sz="1400" dirty="0" smtClean="0">
                <a:solidFill>
                  <a:srgbClr val="2F5597"/>
                </a:solidFill>
              </a:rPr>
              <a:t> </a:t>
            </a:r>
            <a:r>
              <a:rPr lang="ru-RU" sz="1400" dirty="0">
                <a:solidFill>
                  <a:srgbClr val="2F5597"/>
                </a:solidFill>
              </a:rPr>
              <a:t>— момент (конечный и начальный) превышения уровня </a:t>
            </a:r>
            <a:r>
              <a:rPr lang="ru-RU" sz="1400" dirty="0" smtClean="0">
                <a:solidFill>
                  <a:srgbClr val="2F5597"/>
                </a:solidFill>
              </a:rPr>
              <a:t>действующих </a:t>
            </a:r>
            <a:r>
              <a:rPr lang="ru-RU" sz="1400" dirty="0">
                <a:solidFill>
                  <a:srgbClr val="2F5597"/>
                </a:solidFill>
              </a:rPr>
              <a:t>значений напряжения, равного </a:t>
            </a:r>
            <a:r>
              <a:rPr lang="ru-RU" sz="1400" dirty="0" smtClean="0">
                <a:solidFill>
                  <a:srgbClr val="2F5597"/>
                </a:solidFill>
              </a:rPr>
              <a:t>1,1Uном.</a:t>
            </a:r>
            <a:endParaRPr lang="ru-RU" sz="1400" dirty="0">
              <a:solidFill>
                <a:srgbClr val="2F5597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4352" y="5426336"/>
            <a:ext cx="3857625" cy="74295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211388" y="4739575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>
                <a:solidFill>
                  <a:srgbClr val="2F5597"/>
                </a:solidFill>
              </a:rPr>
              <a:t>Вероятные значения </a:t>
            </a:r>
            <a:r>
              <a:rPr lang="ru-RU" sz="1600" dirty="0" smtClean="0">
                <a:solidFill>
                  <a:srgbClr val="2F5597"/>
                </a:solidFill>
              </a:rPr>
              <a:t>при </a:t>
            </a:r>
            <a:r>
              <a:rPr lang="ru-RU" sz="1600" dirty="0">
                <a:solidFill>
                  <a:srgbClr val="2F5597"/>
                </a:solidFill>
              </a:rPr>
              <a:t>кратковременных </a:t>
            </a:r>
            <a:r>
              <a:rPr lang="ru-RU" sz="1600" dirty="0" smtClean="0">
                <a:solidFill>
                  <a:srgbClr val="2F5597"/>
                </a:solidFill>
              </a:rPr>
              <a:t>перенапряжениях </a:t>
            </a:r>
            <a:r>
              <a:rPr lang="ru-RU" sz="1600" dirty="0">
                <a:solidFill>
                  <a:srgbClr val="2F5597"/>
                </a:solidFill>
              </a:rPr>
              <a:t>по ГОСТ 13109—97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700922" y="108787"/>
            <a:ext cx="4930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энергияның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көрсеткіштері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59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15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6719" y="541667"/>
            <a:ext cx="11569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2F5597"/>
                </a:solidFill>
              </a:rPr>
              <a:t>       Импульсті </a:t>
            </a:r>
            <a:r>
              <a:rPr lang="ru-RU" b="1" dirty="0" err="1" smtClean="0">
                <a:solidFill>
                  <a:srgbClr val="2F5597"/>
                </a:solidFill>
              </a:rPr>
              <a:t>кернеу</a:t>
            </a:r>
            <a:r>
              <a:rPr lang="ru-RU" b="1" dirty="0" smtClean="0">
                <a:solidFill>
                  <a:srgbClr val="2F5597"/>
                </a:solidFill>
              </a:rPr>
              <a:t>. </a:t>
            </a:r>
            <a:endParaRPr lang="ru-RU" b="1" dirty="0">
              <a:solidFill>
                <a:srgbClr val="2F5597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87403" y="575743"/>
            <a:ext cx="4057650" cy="19907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872853" y="3127157"/>
            <a:ext cx="4229100" cy="24669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922491" y="3100000"/>
            <a:ext cx="3162300" cy="215265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7431118" y="2477480"/>
            <a:ext cx="47608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solidFill>
                  <a:srgbClr val="2F5597"/>
                </a:solidFill>
              </a:rPr>
              <a:t>Импульстік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осциллограммасы</a:t>
            </a:r>
            <a:endParaRPr lang="ru-RU" sz="1600" dirty="0">
              <a:solidFill>
                <a:srgbClr val="2F5597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78179" y="5735978"/>
            <a:ext cx="30667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err="1" smtClean="0">
                <a:solidFill>
                  <a:srgbClr val="2F5597"/>
                </a:solidFill>
              </a:rPr>
              <a:t>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импульсінің сипаттамасы</a:t>
            </a:r>
            <a:endParaRPr lang="ru-RU" sz="1600" dirty="0">
              <a:solidFill>
                <a:srgbClr val="2F5597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6719" y="910253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1600" dirty="0" smtClean="0">
                <a:solidFill>
                  <a:srgbClr val="2F5597"/>
                </a:solidFill>
              </a:rPr>
              <a:t>       </a:t>
            </a:r>
            <a:r>
              <a:rPr lang="ru-RU" sz="1600" dirty="0" err="1" smtClean="0">
                <a:solidFill>
                  <a:srgbClr val="2F5597"/>
                </a:solidFill>
              </a:rPr>
              <a:t>Импульстік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кернеулер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найзағай құбылыстарынан, сондай-ақ электрмен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 жүйесіндегі </a:t>
            </a:r>
            <a:r>
              <a:rPr lang="ru-RU" sz="1600" dirty="0" smtClean="0">
                <a:solidFill>
                  <a:srgbClr val="2F5597"/>
                </a:solidFill>
              </a:rPr>
              <a:t>коммутация </a:t>
            </a:r>
            <a:r>
              <a:rPr lang="ru-RU" sz="1600" dirty="0" err="1" smtClean="0">
                <a:solidFill>
                  <a:srgbClr val="2F5597"/>
                </a:solidFill>
              </a:rPr>
              <a:t>кезінде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өтпелі процестерден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туындайды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Осыған байланысты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найзағай </a:t>
            </a:r>
            <a:r>
              <a:rPr lang="ru-RU" sz="1600" dirty="0" smtClean="0">
                <a:solidFill>
                  <a:srgbClr val="2F5597"/>
                </a:solidFill>
              </a:rPr>
              <a:t>мен </a:t>
            </a:r>
            <a:r>
              <a:rPr lang="ru-RU" sz="1600" dirty="0" err="1" smtClean="0">
                <a:solidFill>
                  <a:srgbClr val="2F5597"/>
                </a:solidFill>
              </a:rPr>
              <a:t>коммутациялық 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импульстары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арасында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айырмашылықтар жасалады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олар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сипаттамалары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пішіні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бойынша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айтарлықтай ерекшеленеді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2F5597"/>
                </a:solidFill>
              </a:rPr>
              <a:t>       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асқын кернеуі</a:t>
            </a:r>
            <a:r>
              <a:rPr lang="ru-RU" sz="1600" dirty="0" smtClean="0">
                <a:solidFill>
                  <a:srgbClr val="2F5597"/>
                </a:solidFill>
              </a:rPr>
              <a:t> –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желісіндегі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нүктедегі кернеудің кенеттен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өзгеруі, содан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кейін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бірнеше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миллисекундқа дейінгі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уақыт аралығында кернеудің бастапқы күйіне немесе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бастапқы деңгейіне жақын қалпына келуі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  <a:endParaRPr lang="ru-RU" sz="1600" dirty="0">
              <a:solidFill>
                <a:srgbClr val="2F5597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6719" y="4704460"/>
            <a:ext cx="41524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2F5597"/>
                </a:solidFill>
              </a:rPr>
              <a:t>0,5 импульс </a:t>
            </a:r>
            <a:r>
              <a:rPr lang="ru-RU" sz="1600" dirty="0" err="1" smtClean="0">
                <a:solidFill>
                  <a:srgbClr val="2F5597"/>
                </a:solidFill>
              </a:rPr>
              <a:t>амплитудасы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деңгейінде ұзақтығы </a:t>
            </a:r>
            <a:r>
              <a:rPr lang="ru-RU" sz="1600" dirty="0" smtClean="0">
                <a:solidFill>
                  <a:srgbClr val="2F5597"/>
                </a:solidFill>
              </a:rPr>
              <a:t>1-5 мс </a:t>
            </a:r>
            <a:r>
              <a:rPr lang="ru-RU" sz="1600" dirty="0" err="1" smtClean="0">
                <a:solidFill>
                  <a:srgbClr val="2F5597"/>
                </a:solidFill>
              </a:rPr>
              <a:t>тең болатын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импульстерінің ауысу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мәндері</a:t>
            </a:r>
            <a:endParaRPr lang="ru-RU" sz="1600" dirty="0">
              <a:solidFill>
                <a:srgbClr val="2F5597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88936" y="5629471"/>
            <a:ext cx="6138745" cy="103944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700922" y="108787"/>
            <a:ext cx="4930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энергияның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көрсеткіштері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028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16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27454" y="108787"/>
            <a:ext cx="7162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ЭЭ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сапасының техникалық құралдардың жұмысына әсері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0925" y="654878"/>
            <a:ext cx="1156933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2F5597"/>
                </a:solidFill>
              </a:rPr>
              <a:t>       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Жиіліктердің ауытқуы ең алдымен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жүйе жүктемесіндегі үлесі </a:t>
            </a:r>
            <a:r>
              <a:rPr lang="ru-RU" sz="1600" dirty="0" smtClean="0">
                <a:solidFill>
                  <a:srgbClr val="2F5597"/>
                </a:solidFill>
              </a:rPr>
              <a:t>50-60% </a:t>
            </a:r>
            <a:r>
              <a:rPr lang="ru-RU" sz="1600" dirty="0" err="1" smtClean="0">
                <a:solidFill>
                  <a:srgbClr val="2F5597"/>
                </a:solidFill>
              </a:rPr>
              <a:t>болатын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айналмалы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машиналардың жұмысына әсер етеді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Жиіліктің төмендеуі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қозғалтқыштарының айналу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жылдамдығының және олар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айналатын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механизмдердің өнімділігінің төмендеуіне әкеледі.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Тұтынылатын белсенді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қуаттың төмендеуімен бір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мезгілде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тұтынылатын реактивті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қуаттың ұлғаюы байқалады, бұл электрмен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 жүйесінің түйіндеріндегі кернеуді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төмендетуге көмектеседі.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Статикалық құрылғыларда, мысалы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трансформаторларда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азайған сайын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магниттелетін</a:t>
            </a:r>
            <a:r>
              <a:rPr lang="ru-RU" sz="1600" dirty="0" smtClean="0">
                <a:solidFill>
                  <a:srgbClr val="2F5597"/>
                </a:solidFill>
              </a:rPr>
              <a:t> ток </a:t>
            </a:r>
            <a:r>
              <a:rPr lang="ru-RU" sz="1600" dirty="0" err="1" smtClean="0">
                <a:solidFill>
                  <a:srgbClr val="2F5597"/>
                </a:solidFill>
              </a:rPr>
              <a:t>күшейеді және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тиісінше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болат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шығындары артады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Егер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төмендетілген жиілік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шектеулі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белсенді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қуат қорының нәтижесінде сақталса, онда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жүктеменің күрт және айтарлықтай ұлғаюымен қалыпты жұмыс үшін қолайлы шектерде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жиілікті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қалпына келтіру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үшін жүйені апаттық түсіруді қажет ететін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төтенше жағдай туындауы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мүмкін.</a:t>
            </a:r>
            <a:r>
              <a:rPr lang="ru-RU" sz="1600" dirty="0" smtClean="0">
                <a:solidFill>
                  <a:srgbClr val="2F5597"/>
                </a:solidFill>
              </a:rPr>
              <a:t> . </a:t>
            </a:r>
            <a:r>
              <a:rPr lang="ru-RU" sz="1600" dirty="0" err="1" smtClean="0">
                <a:solidFill>
                  <a:srgbClr val="2F5597"/>
                </a:solidFill>
              </a:rPr>
              <a:t>Бұл </a:t>
            </a:r>
            <a:r>
              <a:rPr lang="ru-RU" sz="1600" dirty="0" smtClean="0">
                <a:solidFill>
                  <a:srgbClr val="2F5597"/>
                </a:solidFill>
              </a:rPr>
              <a:t>операция </a:t>
            </a:r>
            <a:r>
              <a:rPr lang="ru-RU" sz="1600" dirty="0" err="1" smtClean="0">
                <a:solidFill>
                  <a:srgbClr val="2F5597"/>
                </a:solidFill>
              </a:rPr>
              <a:t>автоматты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жиілікті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түсіру </a:t>
            </a:r>
            <a:r>
              <a:rPr lang="ru-RU" sz="1600" dirty="0" smtClean="0">
                <a:solidFill>
                  <a:srgbClr val="2F5597"/>
                </a:solidFill>
              </a:rPr>
              <a:t>(</a:t>
            </a:r>
            <a:r>
              <a:rPr lang="en-GB" sz="1600" dirty="0" smtClean="0">
                <a:solidFill>
                  <a:srgbClr val="2F5597"/>
                </a:solidFill>
              </a:rPr>
              <a:t>AFS) </a:t>
            </a:r>
            <a:r>
              <a:rPr lang="ru-RU" sz="1600" dirty="0" err="1" smtClean="0">
                <a:solidFill>
                  <a:srgbClr val="2F5597"/>
                </a:solidFill>
              </a:rPr>
              <a:t>арқылы жүзеге асырылады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Белсенді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қуат теңгерімсіздігінің шекті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жағдайы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энергетикалық жүйеге кіретін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станцияларының синхронизмінің жоғалуы немесе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тұтастай алғанда жүйенің тұрақты жұмысының бұзылуы болып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табылады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2F5597"/>
                </a:solidFill>
              </a:rPr>
              <a:t>        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ауытқуларына келетін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болсақ, олар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бірінші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кезекте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энергиясы</a:t>
            </a:r>
            <a:r>
              <a:rPr lang="ru-RU" sz="1600" dirty="0" smtClean="0">
                <a:solidFill>
                  <a:srgbClr val="2F5597"/>
                </a:solidFill>
              </a:rPr>
              <a:t> мен </a:t>
            </a:r>
            <a:r>
              <a:rPr lang="ru-RU" sz="1600" dirty="0" err="1" smtClean="0">
                <a:solidFill>
                  <a:srgbClr val="2F5597"/>
                </a:solidFill>
              </a:rPr>
              <a:t>қуаттың жоғалуына әсер етеді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Бұл шығындар берілген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квадратына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пропорционал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Осылайша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олардың өсу бағытында рұқсат етілген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ауытқуларынан асып</a:t>
            </a:r>
            <a:r>
              <a:rPr lang="ru-RU" sz="1600" dirty="0" smtClean="0">
                <a:solidFill>
                  <a:srgbClr val="2F5597"/>
                </a:solidFill>
              </a:rPr>
              <a:t> кету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қабылдағышты қосымша қыздыруға және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тиісінше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оның қызмет ету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мерзімін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қысқартуға әкеледі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төмендеуі </a:t>
            </a:r>
            <a:r>
              <a:rPr lang="ru-RU" sz="1600" dirty="0" smtClean="0">
                <a:solidFill>
                  <a:srgbClr val="2F5597"/>
                </a:solidFill>
              </a:rPr>
              <a:t>ЭД </a:t>
            </a:r>
            <a:r>
              <a:rPr lang="ru-RU" sz="1600" dirty="0" err="1" smtClean="0">
                <a:solidFill>
                  <a:srgbClr val="2F5597"/>
                </a:solidFill>
              </a:rPr>
              <a:t>жұмысының бұзылуына әкелуі мүмкін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Барлық электрондық құрылғылар кернеудің төмендеуіне сезімтал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Осылайша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асинхронды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қозғалтқыштар </a:t>
            </a:r>
            <a:r>
              <a:rPr lang="ru-RU" sz="1600" dirty="0" smtClean="0">
                <a:solidFill>
                  <a:srgbClr val="2F5597"/>
                </a:solidFill>
              </a:rPr>
              <a:t>(</a:t>
            </a:r>
            <a:r>
              <a:rPr lang="en-GB" sz="1600" dirty="0" smtClean="0">
                <a:solidFill>
                  <a:srgbClr val="2F5597"/>
                </a:solidFill>
              </a:rPr>
              <a:t>IM) </a:t>
            </a:r>
            <a:r>
              <a:rPr lang="ru-RU" sz="1600" dirty="0" err="1" smtClean="0">
                <a:solidFill>
                  <a:srgbClr val="2F5597"/>
                </a:solidFill>
              </a:rPr>
              <a:t>үшін салдарлар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тізбегі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электромагниттік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моменттің төмендеуінен басталады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бұл сырғудың жоғарылауына (жылдамдықтың төмендеуі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және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GB" sz="1600" dirty="0" smtClean="0">
                <a:solidFill>
                  <a:srgbClr val="2F5597"/>
                </a:solidFill>
              </a:rPr>
              <a:t>IM </a:t>
            </a:r>
            <a:r>
              <a:rPr lang="ru-RU" sz="1600" dirty="0" err="1" smtClean="0">
                <a:solidFill>
                  <a:srgbClr val="2F5597"/>
                </a:solidFill>
              </a:rPr>
              <a:t>қосымша қыздыруымен бірге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өнімділіктің төмендеуіне әкеледі.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айтарлықтай төмендеуі кезінде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ИМ-ді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іске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қосу шарттары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қиындай түседі, іске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қосу тогы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артады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және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GB" sz="1600" dirty="0" smtClean="0">
                <a:solidFill>
                  <a:srgbClr val="2F5597"/>
                </a:solidFill>
              </a:rPr>
              <a:t>IM-</a:t>
            </a:r>
            <a:r>
              <a:rPr lang="ru-RU" sz="1600" dirty="0" err="1" smtClean="0">
                <a:solidFill>
                  <a:srgbClr val="2F5597"/>
                </a:solidFill>
              </a:rPr>
              <a:t>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номиналды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жылдамдыққа айналдыруға кететін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уақыт артады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бұл өз кезегінде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қосымша төмендеуіне ықпал етеді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2F5597"/>
                </a:solidFill>
              </a:rPr>
              <a:t>       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</a:t>
            </a:r>
            <a:r>
              <a:rPr lang="ru-RU" sz="1600" dirty="0" smtClean="0">
                <a:solidFill>
                  <a:srgbClr val="2F5597"/>
                </a:solidFill>
              </a:rPr>
              <a:t> пен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ауытқуы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энергиясын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өндіру </a:t>
            </a:r>
            <a:r>
              <a:rPr lang="ru-RU" sz="1600" dirty="0" smtClean="0">
                <a:solidFill>
                  <a:srgbClr val="2F5597"/>
                </a:solidFill>
              </a:rPr>
              <a:t>мен </a:t>
            </a:r>
            <a:r>
              <a:rPr lang="ru-RU" sz="1600" dirty="0" err="1" smtClean="0">
                <a:solidFill>
                  <a:srgbClr val="2F5597"/>
                </a:solidFill>
              </a:rPr>
              <a:t>берудің бір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процесінің нәтижесі болғанына қарамастан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оларды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рұқсат етілген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шектерде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ұстау 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жиілікті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реттеу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құралдары </a:t>
            </a:r>
            <a:r>
              <a:rPr lang="ru-RU" sz="1600" dirty="0" smtClean="0">
                <a:solidFill>
                  <a:srgbClr val="2F5597"/>
                </a:solidFill>
              </a:rPr>
              <a:t>бар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жабдықтаушы ұйымның міндеті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болып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табылады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  <a:endParaRPr lang="ru-RU" sz="1600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52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17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83477" y="108787"/>
            <a:ext cx="6025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</a:t>
            </a:r>
            <a:r>
              <a:rPr lang="kk-KZ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 сапасын басқарудың т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ехникалық құралдары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69765" y="922338"/>
            <a:ext cx="1077780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 ГОСТ 13109-97 </a:t>
            </a:r>
            <a:r>
              <a:rPr lang="ru-RU" dirty="0" err="1" smtClean="0">
                <a:solidFill>
                  <a:srgbClr val="2F5597"/>
                </a:solidFill>
              </a:rPr>
              <a:t>бойынша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өлшеулер </a:t>
            </a:r>
            <a:r>
              <a:rPr lang="ru-RU" dirty="0" smtClean="0">
                <a:solidFill>
                  <a:srgbClr val="2F5597"/>
                </a:solidFill>
              </a:rPr>
              <a:t>24 </a:t>
            </a:r>
            <a:r>
              <a:rPr lang="ru-RU" dirty="0" err="1" smtClean="0">
                <a:solidFill>
                  <a:srgbClr val="2F5597"/>
                </a:solidFill>
              </a:rPr>
              <a:t>сағат үздіксіз жүргізілуі керек</a:t>
            </a:r>
            <a:r>
              <a:rPr lang="ru-RU" dirty="0" smtClean="0">
                <a:solidFill>
                  <a:srgbClr val="2F5597"/>
                </a:solidFill>
              </a:rPr>
              <a:t>, ал </a:t>
            </a:r>
            <a:r>
              <a:rPr lang="en-GB" dirty="0" smtClean="0">
                <a:solidFill>
                  <a:srgbClr val="2F5597"/>
                </a:solidFill>
              </a:rPr>
              <a:t>FE </a:t>
            </a:r>
            <a:r>
              <a:rPr lang="ru-RU" dirty="0" err="1" smtClean="0">
                <a:solidFill>
                  <a:srgbClr val="2F5597"/>
                </a:solidFill>
              </a:rPr>
              <a:t>бағалауы статистикалық өңделген өлшемдердің нәтижелері бойынша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жүргізіледі.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Тәулік ішінде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құрылғы кернеудің ауытқуын </a:t>
            </a:r>
            <a:r>
              <a:rPr lang="ru-RU" dirty="0" smtClean="0">
                <a:solidFill>
                  <a:srgbClr val="2F5597"/>
                </a:solidFill>
              </a:rPr>
              <a:t>1440 </a:t>
            </a:r>
            <a:r>
              <a:rPr lang="ru-RU" dirty="0" err="1" smtClean="0">
                <a:solidFill>
                  <a:srgbClr val="2F5597"/>
                </a:solidFill>
              </a:rPr>
              <a:t>өлшеуді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жиілік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ауытқуын </a:t>
            </a:r>
            <a:r>
              <a:rPr lang="ru-RU" dirty="0" smtClean="0">
                <a:solidFill>
                  <a:srgbClr val="2F5597"/>
                </a:solidFill>
              </a:rPr>
              <a:t>4320 </a:t>
            </a:r>
            <a:r>
              <a:rPr lang="ru-RU" dirty="0" err="1" smtClean="0">
                <a:solidFill>
                  <a:srgbClr val="2F5597"/>
                </a:solidFill>
              </a:rPr>
              <a:t>өлшеуді және басқа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PQE-</a:t>
            </a:r>
            <a:r>
              <a:rPr lang="ru-RU" dirty="0" err="1" smtClean="0">
                <a:solidFill>
                  <a:srgbClr val="2F5597"/>
                </a:solidFill>
              </a:rPr>
              <a:t>ді</a:t>
            </a:r>
            <a:r>
              <a:rPr lang="ru-RU" dirty="0" smtClean="0">
                <a:solidFill>
                  <a:srgbClr val="2F5597"/>
                </a:solidFill>
              </a:rPr>
              <a:t> 28 800 </a:t>
            </a:r>
            <a:r>
              <a:rPr lang="ru-RU" dirty="0" err="1" smtClean="0">
                <a:solidFill>
                  <a:srgbClr val="2F5597"/>
                </a:solidFill>
              </a:rPr>
              <a:t>өлшеуді </a:t>
            </a:r>
            <a:r>
              <a:rPr lang="ru-RU" dirty="0" smtClean="0">
                <a:solidFill>
                  <a:srgbClr val="2F5597"/>
                </a:solidFill>
              </a:rPr>
              <a:t>(10 </a:t>
            </a:r>
            <a:r>
              <a:rPr lang="ru-RU" dirty="0" err="1" smtClean="0">
                <a:solidFill>
                  <a:srgbClr val="2F5597"/>
                </a:solidFill>
              </a:rPr>
              <a:t>минуттық интервалмен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бағаланатын кернеудің ауытқуын қоспағанда</a:t>
            </a:r>
            <a:r>
              <a:rPr lang="ru-RU" dirty="0" smtClean="0">
                <a:solidFill>
                  <a:srgbClr val="2F5597"/>
                </a:solidFill>
              </a:rPr>
              <a:t>) </a:t>
            </a:r>
            <a:r>
              <a:rPr lang="ru-RU" dirty="0" err="1" smtClean="0">
                <a:solidFill>
                  <a:srgbClr val="2F5597"/>
                </a:solidFill>
              </a:rPr>
              <a:t>орындауы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керек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Өлшемдердің бұл </a:t>
            </a:r>
            <a:r>
              <a:rPr lang="ru-RU" dirty="0" smtClean="0">
                <a:solidFill>
                  <a:srgbClr val="2F5597"/>
                </a:solidFill>
              </a:rPr>
              <a:t>саны </a:t>
            </a:r>
            <a:r>
              <a:rPr lang="ru-RU" dirty="0" err="1" smtClean="0">
                <a:solidFill>
                  <a:srgbClr val="2F5597"/>
                </a:solidFill>
              </a:rPr>
              <a:t>статистикалық өңдеуге жатады</a:t>
            </a:r>
            <a:r>
              <a:rPr lang="ru-RU" dirty="0" smtClean="0">
                <a:solidFill>
                  <a:srgbClr val="2F5597"/>
                </a:solidFill>
              </a:rPr>
              <a:t>, ал </a:t>
            </a:r>
            <a:r>
              <a:rPr lang="ru-RU" dirty="0" err="1" smtClean="0">
                <a:solidFill>
                  <a:srgbClr val="2F5597"/>
                </a:solidFill>
              </a:rPr>
              <a:t>олардың интегралдық мәндері өлшеулердің әрбір күні үшін қалыпты және ең жоғары рұқсат етілген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мәндермен салыстыруға жатады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Әлбетте, мұндай өлшеулер автоматтандырылған болуы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керек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бұл микропроцессорлық бағдарламаланатын өлшеу құралдарын қолдану арқылы жүзеге асырылады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 </a:t>
            </a:r>
            <a:r>
              <a:rPr lang="ru-RU" dirty="0" err="1" smtClean="0">
                <a:solidFill>
                  <a:srgbClr val="2F5597"/>
                </a:solidFill>
              </a:rPr>
              <a:t>Заманауи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құрылғылар нақты уақыт режимінде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өлшеуге және кернеу</a:t>
            </a:r>
            <a:r>
              <a:rPr lang="ru-RU" dirty="0" smtClean="0">
                <a:solidFill>
                  <a:srgbClr val="2F5597"/>
                </a:solidFill>
              </a:rPr>
              <a:t> мен </a:t>
            </a:r>
            <a:r>
              <a:rPr lang="ru-RU" dirty="0" err="1" smtClean="0">
                <a:solidFill>
                  <a:srgbClr val="2F5597"/>
                </a:solidFill>
              </a:rPr>
              <a:t>токқа арналған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PCE-</a:t>
            </a:r>
            <a:r>
              <a:rPr lang="ru-RU" dirty="0" err="1" smtClean="0">
                <a:solidFill>
                  <a:srgbClr val="2F5597"/>
                </a:solidFill>
              </a:rPr>
              <a:t>ді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сондай-ақ жоғары гармоникалар</a:t>
            </a:r>
            <a:r>
              <a:rPr lang="ru-RU" dirty="0" smtClean="0">
                <a:solidFill>
                  <a:srgbClr val="2F5597"/>
                </a:solidFill>
              </a:rPr>
              <a:t> мен </a:t>
            </a:r>
            <a:r>
              <a:rPr lang="ru-RU" dirty="0" err="1" smtClean="0">
                <a:solidFill>
                  <a:srgbClr val="2F5597"/>
                </a:solidFill>
              </a:rPr>
              <a:t>теріс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тізбектерге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арналған қуатты тұрақты жадқа жазуға қабілетті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Олар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кернеуі</a:t>
            </a:r>
            <a:r>
              <a:rPr lang="ru-RU" dirty="0" smtClean="0">
                <a:solidFill>
                  <a:srgbClr val="2F5597"/>
                </a:solidFill>
              </a:rPr>
              <a:t> 0,38 </a:t>
            </a:r>
            <a:r>
              <a:rPr lang="ru-RU" dirty="0" err="1" smtClean="0">
                <a:solidFill>
                  <a:srgbClr val="2F5597"/>
                </a:solidFill>
              </a:rPr>
              <a:t>болатын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үш фазалы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желілерде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өлшеуге арналған</a:t>
            </a:r>
            <a:r>
              <a:rPr lang="ru-RU" dirty="0" smtClean="0">
                <a:solidFill>
                  <a:srgbClr val="2F5597"/>
                </a:solidFill>
              </a:rPr>
              <a:t>; 6, 10, 35 </a:t>
            </a:r>
            <a:r>
              <a:rPr lang="ru-RU" dirty="0" err="1" smtClean="0">
                <a:solidFill>
                  <a:srgbClr val="2F5597"/>
                </a:solidFill>
              </a:rPr>
              <a:t>және </a:t>
            </a:r>
            <a:r>
              <a:rPr lang="ru-RU" dirty="0" smtClean="0">
                <a:solidFill>
                  <a:srgbClr val="2F5597"/>
                </a:solidFill>
              </a:rPr>
              <a:t>110 кВ </a:t>
            </a:r>
            <a:r>
              <a:rPr lang="ru-RU" dirty="0" err="1" smtClean="0">
                <a:solidFill>
                  <a:srgbClr val="2F5597"/>
                </a:solidFill>
              </a:rPr>
              <a:t>және одан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жоғары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Құрылғыларды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FE </a:t>
            </a:r>
            <a:r>
              <a:rPr lang="ru-RU" dirty="0" err="1" smtClean="0">
                <a:solidFill>
                  <a:srgbClr val="2F5597"/>
                </a:solidFill>
              </a:rPr>
              <a:t>бақылау үшін </a:t>
            </a:r>
            <a:r>
              <a:rPr lang="ru-RU" dirty="0" smtClean="0">
                <a:solidFill>
                  <a:srgbClr val="2F5597"/>
                </a:solidFill>
              </a:rPr>
              <a:t>де, </a:t>
            </a:r>
            <a:r>
              <a:rPr lang="ru-RU" dirty="0" err="1" smtClean="0">
                <a:solidFill>
                  <a:srgbClr val="2F5597"/>
                </a:solidFill>
              </a:rPr>
              <a:t>бұрмалау көзін және оның кернеудің бұрмалануына қосқан үлесін анықтау үшін </a:t>
            </a:r>
            <a:r>
              <a:rPr lang="ru-RU" dirty="0" smtClean="0">
                <a:solidFill>
                  <a:srgbClr val="2F5597"/>
                </a:solidFill>
              </a:rPr>
              <a:t>де </a:t>
            </a:r>
            <a:r>
              <a:rPr lang="ru-RU" dirty="0" err="1" smtClean="0">
                <a:solidFill>
                  <a:srgbClr val="2F5597"/>
                </a:solidFill>
              </a:rPr>
              <a:t>пайдалануға болады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олардың шуға төзімділігі жоғары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  <a:endParaRPr lang="ru-RU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51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18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35876" y="108787"/>
            <a:ext cx="37202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ЭЭ</a:t>
            </a:r>
            <a:r>
              <a:rPr lang="kk-KZ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сапасын қамтамасыз ету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48342" y="600039"/>
            <a:ext cx="1155152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2F5597"/>
                </a:solidFill>
              </a:rPr>
              <a:t>         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жабдықтаушы ұйым тұтынушыны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желісіне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қосудың техникалық шарттарын</a:t>
            </a:r>
            <a:r>
              <a:rPr lang="ru-RU" sz="1600" dirty="0" smtClean="0">
                <a:solidFill>
                  <a:srgbClr val="2F5597"/>
                </a:solidFill>
              </a:rPr>
              <a:t> (ТҚ) </a:t>
            </a:r>
            <a:r>
              <a:rPr lang="ru-RU" sz="1600" dirty="0" err="1" smtClean="0">
                <a:solidFill>
                  <a:srgbClr val="2F5597"/>
                </a:solidFill>
              </a:rPr>
              <a:t>анықтайды және бақылайды.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Техникалық спецификациялар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барлық реттелетін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GB" sz="1600" dirty="0" smtClean="0">
                <a:solidFill>
                  <a:srgbClr val="2F5597"/>
                </a:solidFill>
              </a:rPr>
              <a:t>PKE </a:t>
            </a:r>
            <a:r>
              <a:rPr lang="ru-RU" sz="1600" dirty="0" err="1" smtClean="0">
                <a:solidFill>
                  <a:srgbClr val="2F5597"/>
                </a:solidFill>
              </a:rPr>
              <a:t>сәйкес қосылған тұтынушы қосылу нүктесінде енгізе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алатын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кедергілердің рұқсат етілген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деңгейіне қойылатын талаптарды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нақты анықтайды.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Бұл рұқсат етілген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тұтыну жарнасы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әрқашан </a:t>
            </a:r>
            <a:r>
              <a:rPr lang="ru-RU" sz="1600" dirty="0" smtClean="0">
                <a:solidFill>
                  <a:srgbClr val="2F5597"/>
                </a:solidFill>
              </a:rPr>
              <a:t>ГОСТ 13109-97 </a:t>
            </a:r>
            <a:r>
              <a:rPr lang="ru-RU" sz="1600" dirty="0" err="1" smtClean="0">
                <a:solidFill>
                  <a:srgbClr val="2F5597"/>
                </a:solidFill>
              </a:rPr>
              <a:t>белгіленген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стандартты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GB" sz="1600" dirty="0" smtClean="0">
                <a:solidFill>
                  <a:srgbClr val="2F5597"/>
                </a:solidFill>
              </a:rPr>
              <a:t>PKE </a:t>
            </a:r>
            <a:r>
              <a:rPr lang="ru-RU" sz="1600" dirty="0" err="1" smtClean="0">
                <a:solidFill>
                  <a:srgbClr val="2F5597"/>
                </a:solidFill>
              </a:rPr>
              <a:t>мәнінен төмен.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Бұл шарттың орындалуын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бақылау өлшеу құралдарының көмегімен жүзеге асырылуы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керек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2F5597"/>
                </a:solidFill>
              </a:rPr>
              <a:t>        </a:t>
            </a:r>
            <a:r>
              <a:rPr lang="ru-RU" sz="1600" dirty="0" err="1" smtClean="0">
                <a:solidFill>
                  <a:srgbClr val="2F5597"/>
                </a:solidFill>
              </a:rPr>
              <a:t>Болашақта осындай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талаптар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жабдықтаушы ұйым </a:t>
            </a:r>
            <a:r>
              <a:rPr lang="ru-RU" sz="1600" dirty="0" smtClean="0">
                <a:solidFill>
                  <a:srgbClr val="2F5597"/>
                </a:solidFill>
              </a:rPr>
              <a:t>мен </a:t>
            </a:r>
            <a:r>
              <a:rPr lang="ru-RU" sz="1600" dirty="0" err="1" smtClean="0">
                <a:solidFill>
                  <a:srgbClr val="2F5597"/>
                </a:solidFill>
              </a:rPr>
              <a:t>тұтынушы арасындағы шартқа </a:t>
            </a:r>
            <a:r>
              <a:rPr lang="ru-RU" sz="1600" dirty="0" smtClean="0">
                <a:solidFill>
                  <a:srgbClr val="2F5597"/>
                </a:solidFill>
              </a:rPr>
              <a:t>да </a:t>
            </a:r>
            <a:r>
              <a:rPr lang="ru-RU" sz="1600" dirty="0" err="1" smtClean="0">
                <a:solidFill>
                  <a:srgbClr val="2F5597"/>
                </a:solidFill>
              </a:rPr>
              <a:t>ауысады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Келісімшартта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бірінші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тарап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екінші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тарап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қолайлы жарна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талаптарын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орындаған жағдайда, ПҚЕ-ны </a:t>
            </a:r>
            <a:r>
              <a:rPr lang="ru-RU" sz="1600" dirty="0" smtClean="0">
                <a:solidFill>
                  <a:srgbClr val="2F5597"/>
                </a:solidFill>
              </a:rPr>
              <a:t>ГОСТ 13109-97 </a:t>
            </a:r>
            <a:r>
              <a:rPr lang="ru-RU" sz="1600" dirty="0" err="1" smtClean="0">
                <a:solidFill>
                  <a:srgbClr val="2F5597"/>
                </a:solidFill>
              </a:rPr>
              <a:t>сәйкес деңгейде ұстауға міндеттенеді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Сонымен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қатар, жиілік</a:t>
            </a:r>
            <a:r>
              <a:rPr lang="ru-RU" sz="1600" dirty="0" smtClean="0">
                <a:solidFill>
                  <a:srgbClr val="2F5597"/>
                </a:solidFill>
              </a:rPr>
              <a:t> пен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ауытқуларына қатысты энергиямен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жабдықтаушы ұйым толық жауапкершілікті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өз мойнына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алады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және тұтынушыға </a:t>
            </a:r>
            <a:r>
              <a:rPr lang="ru-RU" sz="1600" dirty="0" smtClean="0">
                <a:solidFill>
                  <a:srgbClr val="2F5597"/>
                </a:solidFill>
              </a:rPr>
              <a:t>СЕ </a:t>
            </a:r>
            <a:r>
              <a:rPr lang="ru-RU" sz="1600" dirty="0" err="1" smtClean="0">
                <a:solidFill>
                  <a:srgbClr val="2F5597"/>
                </a:solidFill>
              </a:rPr>
              <a:t>шектеулерін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қоймайды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Тұтынушы синусоидалық емес</a:t>
            </a:r>
            <a:r>
              <a:rPr lang="ru-RU" sz="1600" dirty="0" smtClean="0">
                <a:solidFill>
                  <a:srgbClr val="2F5597"/>
                </a:solidFill>
              </a:rPr>
              <a:t>, асимметрия </a:t>
            </a:r>
            <a:r>
              <a:rPr lang="ru-RU" sz="1600" dirty="0" err="1" smtClean="0">
                <a:solidFill>
                  <a:srgbClr val="2F5597"/>
                </a:solidFill>
              </a:rPr>
              <a:t>және кернеудің ауытқуы салдарынан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ол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үшін белгіленген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рұқсат етілген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жарнадан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асатын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бұрмалауларды енгізуге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құқығы жоқ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2F5597"/>
                </a:solidFill>
              </a:rPr>
              <a:t>        </a:t>
            </a:r>
            <a:r>
              <a:rPr lang="ru-RU" sz="1600" dirty="0" err="1" smtClean="0">
                <a:solidFill>
                  <a:srgbClr val="2F5597"/>
                </a:solidFill>
              </a:rPr>
              <a:t>Егер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бұл шарттар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орындалмаса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яғни.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егер</a:t>
            </a:r>
            <a:r>
              <a:rPr lang="ru-RU" sz="1600" dirty="0" smtClean="0">
                <a:solidFill>
                  <a:srgbClr val="2F5597"/>
                </a:solidFill>
              </a:rPr>
              <a:t> ГОСТ 13109-97 </a:t>
            </a:r>
            <a:r>
              <a:rPr lang="ru-RU" sz="1600" dirty="0" err="1" smtClean="0">
                <a:solidFill>
                  <a:srgbClr val="2F5597"/>
                </a:solidFill>
              </a:rPr>
              <a:t>талаптары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бұзылса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 шартында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қарастырылған болса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кінәлі тарап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жауапты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болады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Бұл тұтынушының қосылу нүктесіндегі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GB" sz="1600" dirty="0" smtClean="0">
                <a:solidFill>
                  <a:srgbClr val="2F5597"/>
                </a:solidFill>
              </a:rPr>
              <a:t>CE </a:t>
            </a:r>
            <a:r>
              <a:rPr lang="ru-RU" sz="1600" dirty="0" err="1" smtClean="0">
                <a:solidFill>
                  <a:srgbClr val="2F5597"/>
                </a:solidFill>
              </a:rPr>
              <a:t>мониторингі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және оның рұқсат етілген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үлесімен салыстырғанда тұтынушының нақты үлесін өлшеу арқылы ғана жүзеге асырылуы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мүмкін.</a:t>
            </a:r>
            <a:endParaRPr lang="ru-RU" sz="1600" dirty="0" smtClean="0">
              <a:solidFill>
                <a:srgbClr val="2F5597"/>
              </a:solidFill>
            </a:endParaRPr>
          </a:p>
          <a:p>
            <a:pPr algn="just"/>
            <a:r>
              <a:rPr lang="ru-RU" sz="1600" dirty="0" smtClean="0">
                <a:solidFill>
                  <a:srgbClr val="2F5597"/>
                </a:solidFill>
              </a:rPr>
              <a:t>        </a:t>
            </a:r>
            <a:r>
              <a:rPr lang="ru-RU" sz="1600" dirty="0" err="1" smtClean="0">
                <a:solidFill>
                  <a:srgbClr val="2F5597"/>
                </a:solidFill>
              </a:rPr>
              <a:t>Техникалық тұрғыдан алғанда, энергиямен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жабдықтаушы ұйымның белсенді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қуат резерві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реттеу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құралдары болған жағдайда,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желісі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жабдығына белгіленген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талаптарға сәйкес қызмет көрсету және </a:t>
            </a:r>
            <a:r>
              <a:rPr lang="ru-RU" sz="1600" dirty="0" smtClean="0">
                <a:solidFill>
                  <a:srgbClr val="2F5597"/>
                </a:solidFill>
              </a:rPr>
              <a:t>СЭ </a:t>
            </a:r>
            <a:r>
              <a:rPr lang="ru-RU" sz="1600" dirty="0" err="1" smtClean="0">
                <a:solidFill>
                  <a:srgbClr val="2F5597"/>
                </a:solidFill>
              </a:rPr>
              <a:t>жүйелі түрде бақылау жағдайында </a:t>
            </a:r>
            <a:r>
              <a:rPr lang="ru-RU" sz="1600" dirty="0" smtClean="0">
                <a:solidFill>
                  <a:srgbClr val="2F5597"/>
                </a:solidFill>
              </a:rPr>
              <a:t>КЭ </a:t>
            </a:r>
            <a:r>
              <a:rPr lang="ru-RU" sz="1600" dirty="0" err="1" smtClean="0">
                <a:solidFill>
                  <a:srgbClr val="2F5597"/>
                </a:solidFill>
              </a:rPr>
              <a:t>қамтамасыз етілуі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мүмкін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2F5597"/>
                </a:solidFill>
              </a:rPr>
              <a:t>        </a:t>
            </a:r>
            <a:r>
              <a:rPr lang="ru-RU" sz="1600" dirty="0" err="1" smtClean="0">
                <a:solidFill>
                  <a:srgbClr val="2F5597"/>
                </a:solidFill>
              </a:rPr>
              <a:t>Тұтынушы қызмет көрсетілетін жабдықты және аспаптарды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өзі енгізген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кедергінің нормаланған деңгейі </a:t>
            </a:r>
            <a:r>
              <a:rPr lang="ru-RU" sz="1600" dirty="0" smtClean="0">
                <a:solidFill>
                  <a:srgbClr val="2F5597"/>
                </a:solidFill>
              </a:rPr>
              <a:t>бар </a:t>
            </a:r>
            <a:r>
              <a:rPr lang="ru-RU" sz="1600" dirty="0" err="1" smtClean="0">
                <a:solidFill>
                  <a:srgbClr val="2F5597"/>
                </a:solidFill>
              </a:rPr>
              <a:t>жабдықты пайдалануы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немесе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енгізілген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кедергіні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шектеу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үшін арнайы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құралдарды пайдалануы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керек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осылайша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қосылу орнында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оның СЭ-ге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әсерін шектейді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  <a:endParaRPr lang="ru-RU" sz="1600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65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19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704056" y="108787"/>
            <a:ext cx="2736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kk-KZ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Бақылау сұрақтары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84886" y="756548"/>
            <a:ext cx="1130231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solidFill>
                  <a:srgbClr val="2F5597"/>
                </a:solidFill>
              </a:rPr>
              <a:t>Келесі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сұрақтарға жауап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беріңіз: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2F5597"/>
                </a:solidFill>
              </a:rPr>
              <a:t>Электр </a:t>
            </a:r>
            <a:r>
              <a:rPr lang="ru-RU" sz="1600" dirty="0" err="1" smtClean="0">
                <a:solidFill>
                  <a:srgbClr val="2F5597"/>
                </a:solidFill>
              </a:rPr>
              <a:t>желісіне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қосылған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жабдығының электромагниттік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үйлесімділігін қандай жағдайларда қамтамасыз етуге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болатынын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түсіндіріңіз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2F5597"/>
                </a:solidFill>
              </a:rPr>
              <a:t>ГОСТ 13109-97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энергиясының сапасына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қандай шектеулер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қояды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2F5597"/>
                </a:solidFill>
              </a:rPr>
              <a:t>ГОСТ 13109-97 </a:t>
            </a:r>
            <a:r>
              <a:rPr lang="ru-RU" sz="1600" dirty="0" err="1" smtClean="0">
                <a:solidFill>
                  <a:srgbClr val="2F5597"/>
                </a:solidFill>
              </a:rPr>
              <a:t>сәйкес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желісінің қандай нүктелері үшін кернеудің ауытқу нормалары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белгіленеді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Тұрақты күйдегі кернеудің ауытқуы көрсетілген талаптарға сай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болуы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қандай құралдармен қамтамасыз етіледі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2F5597"/>
                </a:solidFill>
              </a:rPr>
              <a:t>Режим </a:t>
            </a:r>
            <a:r>
              <a:rPr lang="ru-RU" sz="1600" dirty="0" err="1" smtClean="0">
                <a:solidFill>
                  <a:srgbClr val="2F5597"/>
                </a:solidFill>
              </a:rPr>
              <a:t>параметрлерінің қандай өзгерістері кернеу</a:t>
            </a:r>
            <a:r>
              <a:rPr lang="ru-RU" sz="1600" dirty="0" smtClean="0">
                <a:solidFill>
                  <a:srgbClr val="2F5597"/>
                </a:solidFill>
              </a:rPr>
              <a:t> мен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жиіліктің жоғарылауына </a:t>
            </a:r>
            <a:r>
              <a:rPr lang="ru-RU" sz="1600" dirty="0" smtClean="0">
                <a:solidFill>
                  <a:srgbClr val="2F5597"/>
                </a:solidFill>
              </a:rPr>
              <a:t>(</a:t>
            </a:r>
            <a:r>
              <a:rPr lang="ru-RU" sz="1600" dirty="0" err="1" smtClean="0">
                <a:solidFill>
                  <a:srgbClr val="2F5597"/>
                </a:solidFill>
              </a:rPr>
              <a:t>төмендетуіне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әкелуі мүмкін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2F5597"/>
                </a:solidFill>
              </a:rPr>
              <a:t>ГОСТ 13109-97 </a:t>
            </a:r>
            <a:r>
              <a:rPr lang="ru-RU" sz="1600" dirty="0" err="1" smtClean="0">
                <a:solidFill>
                  <a:srgbClr val="2F5597"/>
                </a:solidFill>
              </a:rPr>
              <a:t>талаптарына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сәйкес жиілікті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реттеу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және оның сақталуы қандай құралдармен қамтамасыз етіледі</a:t>
            </a:r>
            <a:r>
              <a:rPr lang="ru-RU" sz="1600" dirty="0" smtClean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Синусоидалық емес</a:t>
            </a:r>
            <a:r>
              <a:rPr lang="ru-RU" sz="1600" dirty="0" smtClean="0">
                <a:solidFill>
                  <a:srgbClr val="2F5597"/>
                </a:solidFill>
              </a:rPr>
              <a:t> (</a:t>
            </a:r>
            <a:r>
              <a:rPr lang="ru-RU" sz="1600" dirty="0" err="1" smtClean="0">
                <a:solidFill>
                  <a:srgbClr val="2F5597"/>
                </a:solidFill>
              </a:rPr>
              <a:t>ассиметрия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салдарынан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кернеудің бұрмалануына қандай 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жабдығы әсер ететінін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түсіндіріңіз.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Толқынның синусоидалы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толқын пішінінің бұрмалану коэффициенттерінің және кернеудің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n-GB" sz="1600" dirty="0" smtClean="0">
                <a:solidFill>
                  <a:srgbClr val="2F5597"/>
                </a:solidFill>
              </a:rPr>
              <a:t>n-</a:t>
            </a:r>
            <a:r>
              <a:rPr lang="ru-RU" sz="1600" dirty="0" err="1" smtClean="0">
                <a:solidFill>
                  <a:srgbClr val="2F5597"/>
                </a:solidFill>
              </a:rPr>
              <a:t>ші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гармоникалық құрамдас бөлігінің (кернеудің асимметриялық коэффициенттері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нормативтері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номиналды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желі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кернеуіне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байланысты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қалай өзгереді?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Желінің берілген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нүктесінде ақаудан қашықтығымен кернеудің түсу тереңдігі қалай өзгереді?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2F5597"/>
                </a:solidFill>
              </a:rPr>
              <a:t>Энергия </a:t>
            </a:r>
            <a:r>
              <a:rPr lang="ru-RU" sz="1600" dirty="0" err="1" smtClean="0">
                <a:solidFill>
                  <a:srgbClr val="2F5597"/>
                </a:solidFill>
              </a:rPr>
              <a:t>сапасының стандартталмаған көрсеткіштерін тізіп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қысқаша сипаттаңыз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rgbClr val="2F5597"/>
                </a:solidFill>
              </a:rPr>
              <a:t>Қуат сапасының көрсеткіштерін бақылау кезінде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оларды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өлшеу шарттарын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атаңыз.</a:t>
            </a:r>
            <a:endParaRPr lang="ru-RU" sz="1600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en-GB" sz="1600" dirty="0" smtClean="0">
                <a:solidFill>
                  <a:srgbClr val="2F5597"/>
                </a:solidFill>
              </a:rPr>
              <a:t>FE </a:t>
            </a:r>
            <a:r>
              <a:rPr lang="ru-RU" sz="1600" dirty="0" err="1" smtClean="0">
                <a:solidFill>
                  <a:srgbClr val="2F5597"/>
                </a:solidFill>
              </a:rPr>
              <a:t>мониторингінің нәтижелері бойынша</a:t>
            </a:r>
            <a:r>
              <a:rPr lang="ru-RU" sz="1600" dirty="0" smtClean="0">
                <a:solidFill>
                  <a:srgbClr val="2F5597"/>
                </a:solidFill>
              </a:rPr>
              <a:t> ГОСТ 13109-97 </a:t>
            </a:r>
            <a:r>
              <a:rPr lang="ru-RU" sz="1600" dirty="0" err="1" smtClean="0">
                <a:solidFill>
                  <a:srgbClr val="2F5597"/>
                </a:solidFill>
              </a:rPr>
              <a:t>талаптарына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сәйкестік </a:t>
            </a:r>
            <a:r>
              <a:rPr lang="ru-RU" sz="1600" dirty="0" smtClean="0">
                <a:solidFill>
                  <a:srgbClr val="2F5597"/>
                </a:solidFill>
              </a:rPr>
              <a:t>(</a:t>
            </a:r>
            <a:r>
              <a:rPr lang="ru-RU" sz="1600" dirty="0" err="1" smtClean="0">
                <a:solidFill>
                  <a:srgbClr val="2F5597"/>
                </a:solidFill>
              </a:rPr>
              <a:t>сәйкессіздік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белгіленуі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мүмкін жағдайларды көрсетіңіз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49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55650" y="620713"/>
            <a:ext cx="9978253" cy="5688012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ru-RU" sz="32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ДӘРІС ЖОСПАРЫ</a:t>
            </a:r>
            <a:r>
              <a:rPr lang="ru-RU" sz="32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32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ru-RU" sz="3200" b="1" dirty="0" smtClean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Жалпы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түсініктер 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мен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анықтамалар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энергияның 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көрсеткіштері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сапасының техникалық құралдардың жұмысына әсері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kk-KZ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 сапасын басқарудың т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ехникалық құралдары;</a:t>
            </a:r>
            <a:endParaRPr lang="ru-RU" sz="2400" b="1" dirty="0" smtClean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ЭЭ</a:t>
            </a:r>
            <a:r>
              <a:rPr lang="kk-KZ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сапасын қамтамасыз ету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Бақылау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сұрақтары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  <a:endParaRPr lang="ru-RU" sz="1600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35265" y="6414016"/>
            <a:ext cx="504568" cy="365125"/>
          </a:xfrm>
        </p:spPr>
        <p:txBody>
          <a:bodyPr/>
          <a:lstStyle/>
          <a:p>
            <a:fld id="{D2EA82CD-B67C-4103-AA33-40713CF7E9BC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9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3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13260" y="108787"/>
            <a:ext cx="45654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Жалпы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түсініктер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анықтамалар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0925" y="654878"/>
            <a:ext cx="115693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>
                <a:solidFill>
                  <a:srgbClr val="2F5597"/>
                </a:solidFill>
              </a:rPr>
              <a:t>        Электр </a:t>
            </a:r>
            <a:r>
              <a:rPr lang="ru-RU" i="1" dirty="0" err="1" smtClean="0">
                <a:solidFill>
                  <a:srgbClr val="2F5597"/>
                </a:solidFill>
              </a:rPr>
              <a:t>энергиясының сапасы</a:t>
            </a:r>
            <a:r>
              <a:rPr lang="ru-RU" i="1" dirty="0" smtClean="0">
                <a:solidFill>
                  <a:srgbClr val="2F5597"/>
                </a:solidFill>
              </a:rPr>
              <a:t> –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энергиясының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жабдықтарына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құрылғыларына және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желісіне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қосылған құрылғыларға әсерін анықтайтын</a:t>
            </a:r>
            <a:r>
              <a:rPr lang="ru-RU" dirty="0" smtClean="0">
                <a:solidFill>
                  <a:srgbClr val="2F5597"/>
                </a:solidFill>
              </a:rPr>
              <a:t>, осы ПҚЭ </a:t>
            </a:r>
            <a:r>
              <a:rPr lang="ru-RU" dirty="0" err="1" smtClean="0">
                <a:solidFill>
                  <a:srgbClr val="2F5597"/>
                </a:solidFill>
              </a:rPr>
              <a:t>белгіленген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талаптарға сәйкестігімен бағаланатын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қуат сапасының көрсеткіштері деп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аталатын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оның жиілік</a:t>
            </a:r>
            <a:r>
              <a:rPr lang="ru-RU" dirty="0" smtClean="0">
                <a:solidFill>
                  <a:srgbClr val="2F5597"/>
                </a:solidFill>
              </a:rPr>
              <a:t> пен </a:t>
            </a:r>
            <a:r>
              <a:rPr lang="ru-RU" dirty="0" err="1" smtClean="0">
                <a:solidFill>
                  <a:srgbClr val="2F5597"/>
                </a:solidFill>
              </a:rPr>
              <a:t>кернеудегі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сипаттамаларының жиынтығы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Электромагниттік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үйлесімділік тұрғысынан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PCE -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энергиясын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өндірудің, берудің, бөлудің және тұтынудың біртұтас және ажырамас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процесінде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желісінде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өткізгіш түрде жасалған электромагниттік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кедергі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деңгейі.</a:t>
            </a:r>
            <a:endParaRPr lang="ru-RU" dirty="0" smtClean="0">
              <a:solidFill>
                <a:srgbClr val="2F5597"/>
              </a:solidFill>
            </a:endParaRPr>
          </a:p>
          <a:p>
            <a:pPr algn="just"/>
            <a:r>
              <a:rPr lang="ru-RU" i="1" dirty="0" smtClean="0">
                <a:solidFill>
                  <a:srgbClr val="2F5597"/>
                </a:solidFill>
              </a:rPr>
              <a:t>        </a:t>
            </a:r>
            <a:r>
              <a:rPr lang="ru-RU" i="1" dirty="0" err="1" smtClean="0">
                <a:solidFill>
                  <a:srgbClr val="2F5597"/>
                </a:solidFill>
              </a:rPr>
              <a:t>Электромагниттік</a:t>
            </a:r>
            <a:r>
              <a:rPr lang="ru-RU" i="1" dirty="0" smtClean="0">
                <a:solidFill>
                  <a:srgbClr val="2F5597"/>
                </a:solidFill>
              </a:rPr>
              <a:t> </a:t>
            </a:r>
            <a:r>
              <a:rPr lang="ru-RU" i="1" dirty="0" err="1" smtClean="0">
                <a:solidFill>
                  <a:srgbClr val="2F5597"/>
                </a:solidFill>
              </a:rPr>
              <a:t>үйлесімділік </a:t>
            </a:r>
            <a:r>
              <a:rPr lang="ru-RU" i="1" dirty="0" smtClean="0">
                <a:solidFill>
                  <a:srgbClr val="2F5597"/>
                </a:solidFill>
              </a:rPr>
              <a:t>(ЭМҮ) –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құрылғылары, аппараттары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жабдықтары </a:t>
            </a:r>
            <a:r>
              <a:rPr lang="ru-RU" dirty="0" smtClean="0">
                <a:solidFill>
                  <a:srgbClr val="2F5597"/>
                </a:solidFill>
              </a:rPr>
              <a:t>мен </a:t>
            </a:r>
            <a:r>
              <a:rPr lang="ru-RU" dirty="0" err="1" smtClean="0">
                <a:solidFill>
                  <a:srgbClr val="2F5597"/>
                </a:solidFill>
              </a:rPr>
              <a:t>электромагниттік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ортаның өзара әрекеттесуін ғана емес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сонымен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бірге</a:t>
            </a:r>
            <a:r>
              <a:rPr lang="ru-RU" dirty="0" smtClean="0">
                <a:solidFill>
                  <a:srgbClr val="2F5597"/>
                </a:solidFill>
              </a:rPr>
              <a:t> осы </a:t>
            </a:r>
            <a:r>
              <a:rPr lang="ru-RU" dirty="0" err="1" smtClean="0">
                <a:solidFill>
                  <a:srgbClr val="2F5597"/>
                </a:solidFill>
              </a:rPr>
              <a:t>техникалық құралдардың бір-бірімен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әрекеттесуін сипаттайды</a:t>
            </a:r>
            <a:r>
              <a:rPr lang="ru-RU" dirty="0" smtClean="0">
                <a:solidFill>
                  <a:srgbClr val="2F5597"/>
                </a:solidFill>
              </a:rPr>
              <a:t>. ЭМҮ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жабдығының немесе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олардың элементтерінің берілген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электромагниттік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ортада</a:t>
            </a:r>
            <a:r>
              <a:rPr lang="ru-RU" dirty="0" smtClean="0">
                <a:solidFill>
                  <a:srgbClr val="2F5597"/>
                </a:solidFill>
              </a:rPr>
              <a:t> (</a:t>
            </a:r>
            <a:r>
              <a:rPr lang="ru-RU" dirty="0" err="1" smtClean="0">
                <a:solidFill>
                  <a:srgbClr val="2F5597"/>
                </a:solidFill>
              </a:rPr>
              <a:t>ортада</a:t>
            </a:r>
            <a:r>
              <a:rPr lang="ru-RU" dirty="0" smtClean="0">
                <a:solidFill>
                  <a:srgbClr val="2F5597"/>
                </a:solidFill>
              </a:rPr>
              <a:t>) </a:t>
            </a:r>
            <a:r>
              <a:rPr lang="ru-RU" dirty="0" err="1" smtClean="0">
                <a:solidFill>
                  <a:srgbClr val="2F5597"/>
                </a:solidFill>
              </a:rPr>
              <a:t>қалыпты жұмыс істеу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қабілетін, </a:t>
            </a:r>
            <a:r>
              <a:rPr lang="ru-RU" dirty="0" smtClean="0">
                <a:solidFill>
                  <a:srgbClr val="2F5597"/>
                </a:solidFill>
              </a:rPr>
              <a:t>осы </a:t>
            </a:r>
            <a:r>
              <a:rPr lang="ru-RU" dirty="0" err="1" smtClean="0">
                <a:solidFill>
                  <a:srgbClr val="2F5597"/>
                </a:solidFill>
              </a:rPr>
              <a:t>ортаға жол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берілмейтін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электромагниттік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кедергілерді</a:t>
            </a:r>
            <a:r>
              <a:rPr lang="ru-RU" dirty="0" smtClean="0">
                <a:solidFill>
                  <a:srgbClr val="2F5597"/>
                </a:solidFill>
              </a:rPr>
              <a:t> (</a:t>
            </a:r>
            <a:r>
              <a:rPr lang="en-GB" dirty="0" smtClean="0">
                <a:solidFill>
                  <a:srgbClr val="2F5597"/>
                </a:solidFill>
              </a:rPr>
              <a:t>EMI) </a:t>
            </a:r>
            <a:r>
              <a:rPr lang="ru-RU" dirty="0" err="1" smtClean="0">
                <a:solidFill>
                  <a:srgbClr val="2F5597"/>
                </a:solidFill>
              </a:rPr>
              <a:t>енгізбестен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</a:t>
            </a:r>
            <a:r>
              <a:rPr lang="ru-RU" dirty="0" smtClean="0">
                <a:solidFill>
                  <a:srgbClr val="2F5597"/>
                </a:solidFill>
              </a:rPr>
              <a:t>оны </a:t>
            </a:r>
            <a:r>
              <a:rPr lang="ru-RU" dirty="0" err="1" smtClean="0">
                <a:solidFill>
                  <a:srgbClr val="2F5597"/>
                </a:solidFill>
              </a:rPr>
              <a:t>сезінбестен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түсінеді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3508" y="3784619"/>
            <a:ext cx="115736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</a:t>
            </a:r>
            <a:r>
              <a:rPr lang="en-GB" dirty="0" smtClean="0">
                <a:solidFill>
                  <a:srgbClr val="2F5597"/>
                </a:solidFill>
              </a:rPr>
              <a:t>EMC </a:t>
            </a:r>
            <a:r>
              <a:rPr lang="ru-RU" dirty="0" err="1" smtClean="0">
                <a:solidFill>
                  <a:srgbClr val="2F5597"/>
                </a:solidFill>
              </a:rPr>
              <a:t>қамтамасыз етілмесе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келесі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факторлар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үшін жағдайлар жасалады</a:t>
            </a:r>
            <a:r>
              <a:rPr lang="ru-RU" dirty="0" smtClean="0">
                <a:solidFill>
                  <a:srgbClr val="2F5597"/>
                </a:solidFill>
              </a:rPr>
              <a:t>: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- </a:t>
            </a:r>
            <a:r>
              <a:rPr lang="ru-RU" dirty="0" err="1" smtClean="0">
                <a:solidFill>
                  <a:srgbClr val="2F5597"/>
                </a:solidFill>
              </a:rPr>
              <a:t>істен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шығумен, жабдықтың қызмет ету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мерзімінің қысқаруымен және істен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шығуымен, өнімнің ақауларымен, авариялармен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қорғаныс </a:t>
            </a:r>
            <a:r>
              <a:rPr lang="ru-RU" dirty="0" smtClean="0">
                <a:solidFill>
                  <a:srgbClr val="2F5597"/>
                </a:solidFill>
              </a:rPr>
              <a:t>пен </a:t>
            </a:r>
            <a:r>
              <a:rPr lang="ru-RU" dirty="0" err="1" smtClean="0">
                <a:solidFill>
                  <a:srgbClr val="2F5597"/>
                </a:solidFill>
              </a:rPr>
              <a:t>автоматиканың жалған дабылдарымен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</a:t>
            </a:r>
            <a:r>
              <a:rPr lang="ru-RU" dirty="0" smtClean="0">
                <a:solidFill>
                  <a:srgbClr val="2F5597"/>
                </a:solidFill>
              </a:rPr>
              <a:t>т.б. </a:t>
            </a:r>
            <a:r>
              <a:rPr lang="ru-RU" dirty="0" err="1" smtClean="0">
                <a:solidFill>
                  <a:srgbClr val="2F5597"/>
                </a:solidFill>
              </a:rPr>
              <a:t>байланысты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үлкен немесе</a:t>
            </a:r>
            <a:r>
              <a:rPr lang="ru-RU" dirty="0" smtClean="0">
                <a:solidFill>
                  <a:srgbClr val="2F5597"/>
                </a:solidFill>
              </a:rPr>
              <a:t> аз </a:t>
            </a:r>
            <a:r>
              <a:rPr lang="ru-RU" dirty="0" err="1" smtClean="0">
                <a:solidFill>
                  <a:srgbClr val="2F5597"/>
                </a:solidFill>
              </a:rPr>
              <a:t>зардаптары</a:t>
            </a:r>
            <a:r>
              <a:rPr lang="ru-RU" dirty="0" smtClean="0">
                <a:solidFill>
                  <a:srgbClr val="2F5597"/>
                </a:solidFill>
              </a:rPr>
              <a:t> бар </a:t>
            </a:r>
            <a:r>
              <a:rPr lang="ru-RU" dirty="0" err="1" smtClean="0">
                <a:solidFill>
                  <a:srgbClr val="2F5597"/>
                </a:solidFill>
              </a:rPr>
              <a:t>функционалдық бұзушылықтар</a:t>
            </a:r>
            <a:r>
              <a:rPr lang="ru-RU" dirty="0" smtClean="0">
                <a:solidFill>
                  <a:srgbClr val="2F5597"/>
                </a:solidFill>
              </a:rPr>
              <a:t>;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- </a:t>
            </a:r>
            <a:r>
              <a:rPr lang="ru-RU" dirty="0" err="1" smtClean="0">
                <a:solidFill>
                  <a:srgbClr val="2F5597"/>
                </a:solidFill>
              </a:rPr>
              <a:t>жеке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қорғаныс құралдарының зақымдануы және қауіпсіздік;</a:t>
            </a:r>
            <a:endParaRPr lang="ru-RU" dirty="0" smtClean="0">
              <a:solidFill>
                <a:srgbClr val="2F5597"/>
              </a:solidFill>
            </a:endParaRP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- </a:t>
            </a:r>
            <a:r>
              <a:rPr lang="ru-RU" dirty="0" err="1" smtClean="0">
                <a:solidFill>
                  <a:srgbClr val="2F5597"/>
                </a:solidFill>
              </a:rPr>
              <a:t>қуат сапасының нашарлауы</a:t>
            </a:r>
            <a:r>
              <a:rPr lang="ru-RU" dirty="0" smtClean="0">
                <a:solidFill>
                  <a:srgbClr val="2F5597"/>
                </a:solidFill>
              </a:rPr>
              <a:t>;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- </a:t>
            </a:r>
            <a:r>
              <a:rPr lang="ru-RU" dirty="0" err="1" smtClean="0">
                <a:solidFill>
                  <a:srgbClr val="2F5597"/>
                </a:solidFill>
              </a:rPr>
              <a:t>қоршаған кеңістіктегі электромагниттік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ортаның нашарлауы</a:t>
            </a:r>
            <a:r>
              <a:rPr lang="ru-RU" dirty="0" smtClean="0">
                <a:solidFill>
                  <a:srgbClr val="2F5597"/>
                </a:solidFill>
              </a:rPr>
              <a:t>;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- </a:t>
            </a:r>
            <a:r>
              <a:rPr lang="ru-RU" dirty="0" err="1" smtClean="0">
                <a:solidFill>
                  <a:srgbClr val="2F5597"/>
                </a:solidFill>
              </a:rPr>
              <a:t>қызмет көрсету персоналының жарақаттары.</a:t>
            </a:r>
            <a:endParaRPr lang="ru-RU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4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0925" y="654878"/>
            <a:ext cx="115693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</a:t>
            </a:r>
            <a:r>
              <a:rPr lang="ru-RU" i="1" dirty="0" smtClean="0">
                <a:solidFill>
                  <a:srgbClr val="2F5597"/>
                </a:solidFill>
              </a:rPr>
              <a:t>Электр </a:t>
            </a:r>
            <a:r>
              <a:rPr lang="ru-RU" i="1" dirty="0" err="1" smtClean="0">
                <a:solidFill>
                  <a:srgbClr val="2F5597"/>
                </a:solidFill>
              </a:rPr>
              <a:t>магниттік</a:t>
            </a:r>
            <a:r>
              <a:rPr lang="ru-RU" i="1" dirty="0" smtClean="0">
                <a:solidFill>
                  <a:srgbClr val="2F5597"/>
                </a:solidFill>
              </a:rPr>
              <a:t> </a:t>
            </a:r>
            <a:r>
              <a:rPr lang="ru-RU" i="1" dirty="0" err="1" smtClean="0">
                <a:solidFill>
                  <a:srgbClr val="2F5597"/>
                </a:solidFill>
              </a:rPr>
              <a:t>шу</a:t>
            </a:r>
            <a:r>
              <a:rPr lang="ru-RU" i="1" dirty="0" smtClean="0">
                <a:solidFill>
                  <a:srgbClr val="2F5597"/>
                </a:solidFill>
              </a:rPr>
              <a:t> </a:t>
            </a:r>
            <a:r>
              <a:rPr lang="ru-RU" dirty="0" smtClean="0">
                <a:solidFill>
                  <a:srgbClr val="2F5597"/>
                </a:solidFill>
              </a:rPr>
              <a:t>– б</a:t>
            </a:r>
            <a:r>
              <a:rPr lang="kk-KZ" dirty="0" smtClean="0">
                <a:solidFill>
                  <a:srgbClr val="2F5597"/>
                </a:solidFill>
              </a:rPr>
              <a:t>ұл </a:t>
            </a:r>
            <a:r>
              <a:rPr lang="ru-RU" dirty="0" err="1" smtClean="0">
                <a:solidFill>
                  <a:srgbClr val="2F5597"/>
                </a:solidFill>
              </a:rPr>
              <a:t>электрлік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құрылғының ақаулығына, істен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шығуына немесе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бұзылуына әкелетін кездейсоқ электромагниттік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әсер.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Кедергілер</a:t>
            </a:r>
            <a:r>
              <a:rPr lang="ru-RU" dirty="0" smtClean="0">
                <a:solidFill>
                  <a:srgbClr val="2F5597"/>
                </a:solidFill>
              </a:rPr>
              <a:t> ток, </a:t>
            </a:r>
            <a:r>
              <a:rPr lang="ru-RU" dirty="0" err="1" smtClean="0">
                <a:solidFill>
                  <a:srgbClr val="2F5597"/>
                </a:solidFill>
              </a:rPr>
              <a:t>кернеу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немесе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электромагниттік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өріс ретінде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көрінуі мүмкін.</a:t>
            </a:r>
            <a:r>
              <a:rPr lang="ru-RU" i="1" dirty="0" smtClean="0">
                <a:solidFill>
                  <a:srgbClr val="2F5597"/>
                </a:solidFill>
              </a:rPr>
              <a:t>        </a:t>
            </a:r>
            <a:r>
              <a:rPr lang="ru-RU" i="1" dirty="0" err="1" smtClean="0">
                <a:solidFill>
                  <a:srgbClr val="2F5597"/>
                </a:solidFill>
              </a:rPr>
              <a:t>Кондуктивті</a:t>
            </a:r>
            <a:r>
              <a:rPr lang="ru-RU" i="1" dirty="0" smtClean="0">
                <a:solidFill>
                  <a:srgbClr val="2F5597"/>
                </a:solidFill>
              </a:rPr>
              <a:t> ЭМШ </a:t>
            </a:r>
            <a:r>
              <a:rPr lang="ru-RU" dirty="0" smtClean="0">
                <a:solidFill>
                  <a:srgbClr val="2F5597"/>
                </a:solidFill>
              </a:rPr>
              <a:t>– помехи, распространяющиеся по проводам, в частности по электрической сети. </a:t>
            </a:r>
          </a:p>
          <a:p>
            <a:pPr algn="just"/>
            <a:r>
              <a:rPr lang="ru-RU" i="1" dirty="0" smtClean="0">
                <a:solidFill>
                  <a:srgbClr val="2F5597"/>
                </a:solidFill>
              </a:rPr>
              <a:t>        </a:t>
            </a:r>
            <a:r>
              <a:rPr lang="ru-RU" i="1" dirty="0" err="1" smtClean="0">
                <a:solidFill>
                  <a:srgbClr val="2F5597"/>
                </a:solidFill>
              </a:rPr>
              <a:t>Өрістік </a:t>
            </a:r>
            <a:r>
              <a:rPr lang="ru-RU" i="1" dirty="0" smtClean="0">
                <a:solidFill>
                  <a:srgbClr val="2F5597"/>
                </a:solidFill>
              </a:rPr>
              <a:t>ЭМШ </a:t>
            </a:r>
            <a:r>
              <a:rPr lang="ru-RU" dirty="0" smtClean="0">
                <a:solidFill>
                  <a:srgbClr val="2F5597"/>
                </a:solidFill>
              </a:rPr>
              <a:t>– </a:t>
            </a:r>
            <a:r>
              <a:rPr lang="ru-RU" dirty="0" err="1" smtClean="0">
                <a:solidFill>
                  <a:srgbClr val="2F5597"/>
                </a:solidFill>
              </a:rPr>
              <a:t>қоршаған кеңістікке таралатын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кедергі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 </a:t>
            </a:r>
            <a:r>
              <a:rPr lang="ru-RU" dirty="0" err="1" smtClean="0">
                <a:solidFill>
                  <a:srgbClr val="2F5597"/>
                </a:solidFill>
              </a:rPr>
              <a:t>Кедергілер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кедергі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көздерімен жасалады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олар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жабдықтары </a:t>
            </a:r>
            <a:r>
              <a:rPr lang="ru-RU" dirty="0" smtClean="0">
                <a:solidFill>
                  <a:srgbClr val="2F5597"/>
                </a:solidFill>
              </a:rPr>
              <a:t>да, </a:t>
            </a:r>
            <a:r>
              <a:rPr lang="ru-RU" dirty="0" err="1" smtClean="0">
                <a:solidFill>
                  <a:srgbClr val="2F5597"/>
                </a:solidFill>
              </a:rPr>
              <a:t>электрлік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процестер</a:t>
            </a:r>
            <a:r>
              <a:rPr lang="ru-RU" dirty="0" smtClean="0">
                <a:solidFill>
                  <a:srgbClr val="2F5597"/>
                </a:solidFill>
              </a:rPr>
              <a:t> де </a:t>
            </a:r>
            <a:r>
              <a:rPr lang="ru-RU" dirty="0" err="1" smtClean="0">
                <a:solidFill>
                  <a:srgbClr val="2F5597"/>
                </a:solidFill>
              </a:rPr>
              <a:t>болуы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мүмкін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 </a:t>
            </a:r>
            <a:r>
              <a:rPr lang="ru-RU" dirty="0" err="1" smtClean="0">
                <a:solidFill>
                  <a:srgbClr val="2F5597"/>
                </a:solidFill>
              </a:rPr>
              <a:t>Электромагниттік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ортаның маңызды сипаттамасы</a:t>
            </a:r>
            <a:r>
              <a:rPr lang="ru-RU" dirty="0" smtClean="0">
                <a:solidFill>
                  <a:srgbClr val="2F5597"/>
                </a:solidFill>
              </a:rPr>
              <a:t> ЭМҮ </a:t>
            </a:r>
            <a:r>
              <a:rPr lang="ru-RU" dirty="0" err="1" smtClean="0">
                <a:solidFill>
                  <a:srgbClr val="2F5597"/>
                </a:solidFill>
              </a:rPr>
              <a:t>деңгейі </a:t>
            </a:r>
            <a:r>
              <a:rPr lang="ru-RU" dirty="0" smtClean="0">
                <a:solidFill>
                  <a:srgbClr val="2F5597"/>
                </a:solidFill>
              </a:rPr>
              <a:t>– </a:t>
            </a:r>
            <a:r>
              <a:rPr lang="ru-RU" dirty="0" err="1" smtClean="0">
                <a:solidFill>
                  <a:srgbClr val="2F5597"/>
                </a:solidFill>
              </a:rPr>
              <a:t>белгіленген</a:t>
            </a:r>
            <a:r>
              <a:rPr lang="ru-RU" dirty="0" smtClean="0">
                <a:solidFill>
                  <a:srgbClr val="2F5597"/>
                </a:solidFill>
              </a:rPr>
              <a:t> ЭҚК </a:t>
            </a:r>
            <a:r>
              <a:rPr lang="ru-RU" dirty="0" err="1" smtClean="0">
                <a:solidFill>
                  <a:srgbClr val="2F5597"/>
                </a:solidFill>
              </a:rPr>
              <a:t>мәні болып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табылады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онда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кедергі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көзі болып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табылатын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барлық техникалық құралдардың </a:t>
            </a:r>
            <a:r>
              <a:rPr lang="ru-RU" dirty="0" smtClean="0">
                <a:solidFill>
                  <a:srgbClr val="2F5597"/>
                </a:solidFill>
              </a:rPr>
              <a:t>да, осы </a:t>
            </a:r>
            <a:r>
              <a:rPr lang="ru-RU" dirty="0" err="1" smtClean="0">
                <a:solidFill>
                  <a:srgbClr val="2F5597"/>
                </a:solidFill>
              </a:rPr>
              <a:t>кедергіге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сезімтал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құралдардың </a:t>
            </a:r>
            <a:r>
              <a:rPr lang="ru-RU" dirty="0" smtClean="0">
                <a:solidFill>
                  <a:srgbClr val="2F5597"/>
                </a:solidFill>
              </a:rPr>
              <a:t>да </a:t>
            </a:r>
            <a:r>
              <a:rPr lang="ru-RU" dirty="0" err="1" smtClean="0">
                <a:solidFill>
                  <a:srgbClr val="2F5597"/>
                </a:solidFill>
              </a:rPr>
              <a:t>қалыпты әрекеттесуіне </a:t>
            </a:r>
            <a:r>
              <a:rPr lang="ru-RU" dirty="0" smtClean="0">
                <a:solidFill>
                  <a:srgbClr val="2F5597"/>
                </a:solidFill>
              </a:rPr>
              <a:t>(</a:t>
            </a:r>
            <a:r>
              <a:rPr lang="ru-RU" dirty="0" err="1" smtClean="0">
                <a:solidFill>
                  <a:srgbClr val="2F5597"/>
                </a:solidFill>
              </a:rPr>
              <a:t>жұмыс істеуіне</a:t>
            </a:r>
            <a:r>
              <a:rPr lang="ru-RU" dirty="0" smtClean="0">
                <a:solidFill>
                  <a:srgbClr val="2F5597"/>
                </a:solidFill>
              </a:rPr>
              <a:t>) </a:t>
            </a:r>
            <a:r>
              <a:rPr lang="ru-RU" dirty="0" err="1" smtClean="0">
                <a:solidFill>
                  <a:srgbClr val="2F5597"/>
                </a:solidFill>
              </a:rPr>
              <a:t>кепілдік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беріледі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 </a:t>
            </a:r>
            <a:r>
              <a:rPr lang="ru-RU" dirty="0" err="1" smtClean="0">
                <a:solidFill>
                  <a:srgbClr val="2F5597"/>
                </a:solidFill>
              </a:rPr>
              <a:t>Осылайша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рұқсат етілген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PCE </a:t>
            </a:r>
            <a:r>
              <a:rPr lang="ru-RU" dirty="0" err="1" smtClean="0">
                <a:solidFill>
                  <a:srgbClr val="2F5597"/>
                </a:solidFill>
              </a:rPr>
              <a:t>мәндері </a:t>
            </a:r>
            <a:r>
              <a:rPr lang="ru-RU" dirty="0" smtClean="0">
                <a:solidFill>
                  <a:srgbClr val="2F5597"/>
                </a:solidFill>
              </a:rPr>
              <a:t>- </a:t>
            </a:r>
            <a:r>
              <a:rPr lang="ru-RU" dirty="0" err="1" smtClean="0">
                <a:solidFill>
                  <a:srgbClr val="2F5597"/>
                </a:solidFill>
              </a:rPr>
              <a:t>бұл желіге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қосылған кез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келген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жабдығының қалыпты жұмыс істеуіне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кепілдік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беретін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желісінің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EMC </a:t>
            </a:r>
            <a:r>
              <a:rPr lang="ru-RU" dirty="0" err="1" smtClean="0">
                <a:solidFill>
                  <a:srgbClr val="2F5597"/>
                </a:solidFill>
              </a:rPr>
              <a:t>деңгейлері.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Екінші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жағынан,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жабдықтары оның рұқсат етілген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EMC </a:t>
            </a:r>
            <a:r>
              <a:rPr lang="ru-RU" dirty="0" err="1" smtClean="0">
                <a:solidFill>
                  <a:srgbClr val="2F5597"/>
                </a:solidFill>
              </a:rPr>
              <a:t>деңгейлерімен сипатталады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бұл олардың шуға төзімділігін анықтайды, бұл </a:t>
            </a:r>
            <a:r>
              <a:rPr lang="ru-RU" dirty="0" smtClean="0">
                <a:solidFill>
                  <a:srgbClr val="2F5597"/>
                </a:solidFill>
              </a:rPr>
              <a:t>осы </a:t>
            </a:r>
            <a:r>
              <a:rPr lang="ru-RU" dirty="0" err="1" smtClean="0">
                <a:solidFill>
                  <a:srgbClr val="2F5597"/>
                </a:solidFill>
              </a:rPr>
              <a:t>жабдықтың қалыпты жұмыс істеуіне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кепілдік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береді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  </a:t>
            </a:r>
            <a:r>
              <a:rPr lang="en-GB" dirty="0" smtClean="0">
                <a:solidFill>
                  <a:srgbClr val="2F5597"/>
                </a:solidFill>
              </a:rPr>
              <a:t>EMI </a:t>
            </a:r>
            <a:r>
              <a:rPr lang="ru-RU" dirty="0" err="1" smtClean="0">
                <a:solidFill>
                  <a:srgbClr val="2F5597"/>
                </a:solidFill>
              </a:rPr>
              <a:t>деңгейі белгілі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бір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құрылғының шуға төзімділік деңгейінен асатын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шекті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мәнге жетуі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мүмкін, бұл оның жұмысының бұзылуына (сәтсіздікке</a:t>
            </a:r>
            <a:r>
              <a:rPr lang="ru-RU" dirty="0" smtClean="0">
                <a:solidFill>
                  <a:srgbClr val="2F5597"/>
                </a:solidFill>
              </a:rPr>
              <a:t>) </a:t>
            </a:r>
            <a:r>
              <a:rPr lang="ru-RU" dirty="0" err="1" smtClean="0">
                <a:solidFill>
                  <a:srgbClr val="2F5597"/>
                </a:solidFill>
              </a:rPr>
              <a:t>әкеледі.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Бұл шекті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мән кедергі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сезімталдығы деп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аталады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i="1" dirty="0" smtClean="0">
                <a:solidFill>
                  <a:srgbClr val="2F5597"/>
                </a:solidFill>
              </a:rPr>
              <a:t>         ЭМШ</a:t>
            </a:r>
            <a:r>
              <a:rPr lang="en-US" i="1" dirty="0" smtClean="0">
                <a:solidFill>
                  <a:srgbClr val="2F5597"/>
                </a:solidFill>
              </a:rPr>
              <a:t>-</a:t>
            </a:r>
            <a:r>
              <a:rPr lang="ru-RU" i="1" dirty="0" err="1" smtClean="0">
                <a:solidFill>
                  <a:srgbClr val="2F5597"/>
                </a:solidFill>
              </a:rPr>
              <a:t>ды</a:t>
            </a:r>
            <a:r>
              <a:rPr lang="kk-KZ" i="1" dirty="0" smtClean="0">
                <a:solidFill>
                  <a:srgbClr val="2F5597"/>
                </a:solidFill>
              </a:rPr>
              <a:t>ң әсер ету уақыты </a:t>
            </a:r>
            <a:r>
              <a:rPr lang="kk-KZ" dirty="0" smtClean="0">
                <a:solidFill>
                  <a:srgbClr val="2F5597"/>
                </a:solidFill>
              </a:rPr>
              <a:t>да ЭМҮ</a:t>
            </a:r>
            <a:r>
              <a:rPr lang="en-US" dirty="0" smtClean="0">
                <a:solidFill>
                  <a:srgbClr val="2F5597"/>
                </a:solidFill>
              </a:rPr>
              <a:t>-</a:t>
            </a:r>
            <a:r>
              <a:rPr lang="kk-KZ" dirty="0" smtClean="0">
                <a:solidFill>
                  <a:srgbClr val="2F5597"/>
                </a:solidFill>
              </a:rPr>
              <a:t>тің сипатамаларына жатады</a:t>
            </a:r>
            <a:r>
              <a:rPr lang="en-US" dirty="0" smtClean="0">
                <a:solidFill>
                  <a:srgbClr val="2F5597"/>
                </a:solidFill>
              </a:rPr>
              <a:t>.</a:t>
            </a:r>
            <a:endParaRPr lang="ru-RU" dirty="0" smtClean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84776" y="108787"/>
            <a:ext cx="45654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Жалпы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түсініктер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анықтамалар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5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573451" y="635934"/>
            <a:ext cx="7045098" cy="291417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735068" y="3606315"/>
            <a:ext cx="70983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i="1" dirty="0" smtClean="0">
                <a:solidFill>
                  <a:srgbClr val="2F5597"/>
                </a:solidFill>
              </a:rPr>
              <a:t>ЭМҮ</a:t>
            </a:r>
            <a:r>
              <a:rPr lang="en-US" i="1" dirty="0" smtClean="0">
                <a:solidFill>
                  <a:srgbClr val="2F5597"/>
                </a:solidFill>
              </a:rPr>
              <a:t>-</a:t>
            </a:r>
            <a:r>
              <a:rPr lang="ru-RU" i="1" dirty="0" err="1" smtClean="0">
                <a:solidFill>
                  <a:srgbClr val="2F5597"/>
                </a:solidFill>
              </a:rPr>
              <a:t>тің дәрежелері бойынша</a:t>
            </a:r>
            <a:r>
              <a:rPr lang="ru-RU" i="1" dirty="0" smtClean="0">
                <a:solidFill>
                  <a:srgbClr val="2F5597"/>
                </a:solidFill>
              </a:rPr>
              <a:t> </a:t>
            </a:r>
            <a:r>
              <a:rPr lang="ru-RU" i="1" dirty="0" err="1" smtClean="0">
                <a:solidFill>
                  <a:srgbClr val="2F5597"/>
                </a:solidFill>
              </a:rPr>
              <a:t>электромагниттік</a:t>
            </a:r>
            <a:r>
              <a:rPr lang="ru-RU" i="1" dirty="0" smtClean="0">
                <a:solidFill>
                  <a:srgbClr val="2F5597"/>
                </a:solidFill>
              </a:rPr>
              <a:t> </a:t>
            </a:r>
            <a:r>
              <a:rPr lang="ru-RU" i="1" dirty="0" err="1" smtClean="0">
                <a:solidFill>
                  <a:srgbClr val="2F5597"/>
                </a:solidFill>
              </a:rPr>
              <a:t>мұхиттың сипаттамасы</a:t>
            </a:r>
            <a:endParaRPr lang="ru-RU" dirty="0" smtClean="0">
              <a:solidFill>
                <a:srgbClr val="2F559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84776" y="108787"/>
            <a:ext cx="45654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Жалпы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түсініктер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мен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анықтамалар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6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00922" y="108787"/>
            <a:ext cx="4930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энергияның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көрсеткіштері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4623" y="869061"/>
            <a:ext cx="115693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F5597"/>
                </a:solidFill>
              </a:rPr>
              <a:t>       ЭЭСК</a:t>
            </a:r>
            <a:r>
              <a:rPr lang="en-US" dirty="0" smtClean="0">
                <a:solidFill>
                  <a:srgbClr val="2F5597"/>
                </a:solidFill>
              </a:rPr>
              <a:t>-</a:t>
            </a:r>
            <a:r>
              <a:rPr lang="kk-KZ" dirty="0" smtClean="0">
                <a:solidFill>
                  <a:srgbClr val="2F5597"/>
                </a:solidFill>
              </a:rPr>
              <a:t>нің н</a:t>
            </a:r>
            <a:r>
              <a:rPr lang="ru-RU" dirty="0" err="1" smtClean="0">
                <a:solidFill>
                  <a:srgbClr val="2F5597"/>
                </a:solidFill>
              </a:rPr>
              <a:t>ормативтік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мәндері және олардың </a:t>
            </a:r>
            <a:r>
              <a:rPr lang="ru-RU" dirty="0" smtClean="0">
                <a:solidFill>
                  <a:srgbClr val="2F5597"/>
                </a:solidFill>
              </a:rPr>
              <a:t>ГОСТ 13109—97 стандарт </a:t>
            </a:r>
            <a:r>
              <a:rPr lang="ru-RU" dirty="0" err="1" smtClean="0">
                <a:solidFill>
                  <a:srgbClr val="2F5597"/>
                </a:solidFill>
              </a:rPr>
              <a:t>бойынша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бекітілген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Жиіліктің ауытқуы.</a:t>
            </a:r>
            <a:endParaRPr lang="ru-RU" dirty="0" smtClean="0">
              <a:solidFill>
                <a:srgbClr val="2F5597"/>
              </a:solidFill>
            </a:endParaRP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Кернеудің ауытқуы.</a:t>
            </a:r>
            <a:endParaRPr lang="ru-RU" dirty="0" smtClean="0">
              <a:solidFill>
                <a:srgbClr val="2F5597"/>
              </a:solidFill>
            </a:endParaRP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Кернеудің тербелісі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Кернеу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өзгеруінің серпіні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Фликер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дозасы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Кернеудің синусоидалды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еместігі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Кернеудің гармоникалық құрамы.</a:t>
            </a:r>
            <a:endParaRPr lang="ru-RU" dirty="0" smtClean="0">
              <a:solidFill>
                <a:srgbClr val="2F5597"/>
              </a:solidFill>
            </a:endParaRP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Кернеудің бейсимметриялығы.</a:t>
            </a:r>
            <a:endParaRPr lang="ru-RU" dirty="0" smtClean="0">
              <a:solidFill>
                <a:srgbClr val="2F5597"/>
              </a:solidFill>
            </a:endParaRP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Кернеудің құлауы.</a:t>
            </a:r>
            <a:endParaRPr lang="ru-RU" dirty="0" smtClean="0">
              <a:solidFill>
                <a:srgbClr val="2F5597"/>
              </a:solidFill>
            </a:endParaRP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Уақытша асқын кернеу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Импульстік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кернеу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rgbClr val="2F5597"/>
                </a:solidFill>
              </a:rPr>
              <a:t> </a:t>
            </a:r>
            <a:endParaRPr lang="ru-RU" dirty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7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0925" y="654878"/>
            <a:ext cx="115693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Барлық </a:t>
            </a:r>
            <a:r>
              <a:rPr lang="ru-RU" dirty="0" smtClean="0">
                <a:solidFill>
                  <a:srgbClr val="2F5597"/>
                </a:solidFill>
              </a:rPr>
              <a:t>11 ЭЭСК</a:t>
            </a:r>
            <a:r>
              <a:rPr lang="en-US" dirty="0" smtClean="0">
                <a:solidFill>
                  <a:srgbClr val="2F5597"/>
                </a:solidFill>
              </a:rPr>
              <a:t>-</a:t>
            </a:r>
            <a:r>
              <a:rPr lang="kk-KZ" dirty="0" smtClean="0">
                <a:solidFill>
                  <a:srgbClr val="2F5597"/>
                </a:solidFill>
              </a:rPr>
              <a:t>ін шартты түрде үш топқа бөлуге болады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endParaRPr lang="en-US" dirty="0" smtClean="0">
              <a:solidFill>
                <a:srgbClr val="2F5597"/>
              </a:solidFill>
            </a:endParaRPr>
          </a:p>
          <a:p>
            <a:pPr algn="just"/>
            <a:r>
              <a:rPr lang="ru-RU" b="1" dirty="0" smtClean="0">
                <a:solidFill>
                  <a:srgbClr val="2F5597"/>
                </a:solidFill>
              </a:rPr>
              <a:t>       </a:t>
            </a:r>
            <a:r>
              <a:rPr lang="kk-KZ" b="1" dirty="0" smtClean="0">
                <a:solidFill>
                  <a:srgbClr val="2F5597"/>
                </a:solidFill>
              </a:rPr>
              <a:t>Бірінші топқа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энергиясын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өндіру </a:t>
            </a:r>
            <a:r>
              <a:rPr lang="ru-RU" dirty="0" smtClean="0">
                <a:solidFill>
                  <a:srgbClr val="2F5597"/>
                </a:solidFill>
              </a:rPr>
              <a:t>мен </a:t>
            </a:r>
            <a:r>
              <a:rPr lang="ru-RU" dirty="0" err="1" smtClean="0">
                <a:solidFill>
                  <a:srgbClr val="2F5597"/>
                </a:solidFill>
              </a:rPr>
              <a:t>берудің технологиялық процесінің ерекшеліктерімен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байланысты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жиілік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ауытқуы 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кернеудің ауытқуы жатады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Жиілік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кернеу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ауытқуларын реттеу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сапасы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олардың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энергетикалық жүйесіндегі деңгейін анықтайды.</a:t>
            </a:r>
            <a:endParaRPr lang="en-US" dirty="0" smtClean="0">
              <a:solidFill>
                <a:srgbClr val="2F5597"/>
              </a:solidFill>
            </a:endParaRPr>
          </a:p>
          <a:p>
            <a:pPr algn="just"/>
            <a:r>
              <a:rPr lang="ru-RU" b="1" dirty="0" smtClean="0">
                <a:solidFill>
                  <a:srgbClr val="2F5597"/>
                </a:solidFill>
              </a:rPr>
              <a:t>       </a:t>
            </a:r>
            <a:r>
              <a:rPr lang="kk-KZ" b="1" dirty="0" smtClean="0">
                <a:solidFill>
                  <a:srgbClr val="2F5597"/>
                </a:solidFill>
              </a:rPr>
              <a:t>Екінші топқа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кернеу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қисығының синусоидалы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емес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пішінін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асимметрияны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кернеудің ауытқуын сипаттайтын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PCE-</a:t>
            </a:r>
            <a:r>
              <a:rPr lang="ru-RU" dirty="0" err="1" smtClean="0">
                <a:solidFill>
                  <a:srgbClr val="2F5597"/>
                </a:solidFill>
              </a:rPr>
              <a:t>ге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жатқызуға болады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Бұл бұрмалаулардың көздері </a:t>
            </a:r>
            <a:r>
              <a:rPr lang="ru-RU" dirty="0" smtClean="0">
                <a:solidFill>
                  <a:srgbClr val="2F5597"/>
                </a:solidFill>
              </a:rPr>
              <a:t>(</a:t>
            </a:r>
            <a:r>
              <a:rPr lang="ru-RU" dirty="0" err="1" smtClean="0">
                <a:solidFill>
                  <a:srgbClr val="2F5597"/>
                </a:solidFill>
              </a:rPr>
              <a:t>эмитенттер</a:t>
            </a:r>
            <a:r>
              <a:rPr lang="ru-RU" dirty="0" smtClean="0">
                <a:solidFill>
                  <a:srgbClr val="2F5597"/>
                </a:solidFill>
              </a:rPr>
              <a:t>) </a:t>
            </a:r>
            <a:r>
              <a:rPr lang="ru-RU" dirty="0" err="1" smtClean="0">
                <a:solidFill>
                  <a:srgbClr val="2F5597"/>
                </a:solidFill>
              </a:rPr>
              <a:t>негізінен</a:t>
            </a:r>
            <a:endParaRPr lang="ru-RU" dirty="0" smtClean="0">
              <a:solidFill>
                <a:srgbClr val="2F5597"/>
              </a:solidFill>
            </a:endParaRPr>
          </a:p>
          <a:p>
            <a:pPr algn="just"/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қабылдағыштар.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Осындай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электронды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құрылғылармен енгізілген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ЭҚК-ді үйлестіру үшін әзірлеу және өндіру кезеңінде </a:t>
            </a:r>
            <a:r>
              <a:rPr lang="ru-RU" dirty="0" smtClean="0">
                <a:solidFill>
                  <a:srgbClr val="2F5597"/>
                </a:solidFill>
              </a:rPr>
              <a:t>де, </a:t>
            </a:r>
            <a:r>
              <a:rPr lang="ru-RU" dirty="0" err="1" smtClean="0">
                <a:solidFill>
                  <a:srgbClr val="2F5597"/>
                </a:solidFill>
              </a:rPr>
              <a:t>оларды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пайдалану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кезінде</a:t>
            </a:r>
            <a:r>
              <a:rPr lang="ru-RU" dirty="0" smtClean="0">
                <a:solidFill>
                  <a:srgbClr val="2F5597"/>
                </a:solidFill>
              </a:rPr>
              <a:t> де </a:t>
            </a:r>
            <a:r>
              <a:rPr lang="ru-RU" dirty="0" err="1" smtClean="0">
                <a:solidFill>
                  <a:srgbClr val="2F5597"/>
                </a:solidFill>
              </a:rPr>
              <a:t>техникалық шараларды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қолдану қажет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  <a:p>
            <a:pPr algn="just"/>
            <a:r>
              <a:rPr lang="ru-RU" b="1" dirty="0" smtClean="0">
                <a:solidFill>
                  <a:srgbClr val="2F5597"/>
                </a:solidFill>
              </a:rPr>
              <a:t>       </a:t>
            </a:r>
            <a:r>
              <a:rPr lang="ru-RU" b="1" dirty="0" err="1" smtClean="0">
                <a:solidFill>
                  <a:srgbClr val="2F5597"/>
                </a:solidFill>
              </a:rPr>
              <a:t>Үшінші топқа </a:t>
            </a:r>
            <a:r>
              <a:rPr lang="ru-RU" dirty="0" err="1" smtClean="0">
                <a:solidFill>
                  <a:srgbClr val="2F5597"/>
                </a:solidFill>
              </a:rPr>
              <a:t>кездейсоқ электромагниттік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құбылыстарды және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энергиясын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өндірудің, берудің және тұтынудың технологиялық процесіне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қатысы жоқ электрлік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процестерді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сипаттайтын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en-GB" dirty="0" smtClean="0">
                <a:solidFill>
                  <a:srgbClr val="2F5597"/>
                </a:solidFill>
              </a:rPr>
              <a:t>PKE-</a:t>
            </a:r>
            <a:r>
              <a:rPr lang="ru-RU" dirty="0" err="1" smtClean="0">
                <a:solidFill>
                  <a:srgbClr val="2F5597"/>
                </a:solidFill>
              </a:rPr>
              <a:t>ге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жатқызуға болады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Оларға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жабдығын ауыстырып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қосу немесе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желісіндегі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найзағай соғуы нәтижесінде көп жағдайда электрмен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жабдықтау жүйесінде пайда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болатын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кернеудің төмендеуі, асқын кернеу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және кернеудің жоғарылауы жатады</a:t>
            </a:r>
            <a:r>
              <a:rPr lang="ru-RU" dirty="0" smtClean="0">
                <a:solidFill>
                  <a:srgbClr val="2F5597"/>
                </a:solidFill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30924" y="4348197"/>
            <a:ext cx="115689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Алғашқы екі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топтың электр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қуатының сапасының көрсеткіштері </a:t>
            </a:r>
            <a:r>
              <a:rPr lang="ru-RU" dirty="0" smtClean="0">
                <a:solidFill>
                  <a:srgbClr val="2F5597"/>
                </a:solidFill>
              </a:rPr>
              <a:t>ГОСТ 13109-97 </a:t>
            </a:r>
            <a:r>
              <a:rPr lang="ru-RU" dirty="0" err="1" smtClean="0">
                <a:solidFill>
                  <a:srgbClr val="2F5597"/>
                </a:solidFill>
              </a:rPr>
              <a:t>стандартталған және олар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үшін екі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қолайлы деңгей белгіленген</a:t>
            </a:r>
            <a:r>
              <a:rPr lang="ru-RU" dirty="0" smtClean="0">
                <a:solidFill>
                  <a:srgbClr val="2F5597"/>
                </a:solidFill>
              </a:rPr>
              <a:t>: </a:t>
            </a:r>
            <a:r>
              <a:rPr lang="ru-RU" dirty="0" err="1" smtClean="0">
                <a:solidFill>
                  <a:srgbClr val="2F5597"/>
                </a:solidFill>
              </a:rPr>
              <a:t>қалыпты және максималды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Нақты ЭЭСК-нің </a:t>
            </a:r>
            <a:r>
              <a:rPr lang="ru-RU" dirty="0" smtClean="0">
                <a:solidFill>
                  <a:srgbClr val="2F5597"/>
                </a:solidFill>
              </a:rPr>
              <a:t>МЕСТ </a:t>
            </a:r>
            <a:r>
              <a:rPr lang="ru-RU" dirty="0" err="1" smtClean="0">
                <a:solidFill>
                  <a:srgbClr val="2F5597"/>
                </a:solidFill>
              </a:rPr>
              <a:t>талаптарына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сәйкестігін бағалау кемінде</a:t>
            </a:r>
            <a:r>
              <a:rPr lang="ru-RU" dirty="0" smtClean="0">
                <a:solidFill>
                  <a:srgbClr val="2F5597"/>
                </a:solidFill>
              </a:rPr>
              <a:t> 24 </a:t>
            </a:r>
            <a:r>
              <a:rPr lang="ru-RU" dirty="0" err="1" smtClean="0">
                <a:solidFill>
                  <a:srgbClr val="2F5597"/>
                </a:solidFill>
              </a:rPr>
              <a:t>сағат бойы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үздіксіз өлшеу нәтижелері бойынша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жүргізіледі</a:t>
            </a:r>
            <a:r>
              <a:rPr lang="ru-RU" dirty="0" smtClean="0">
                <a:solidFill>
                  <a:srgbClr val="2F5597"/>
                </a:solidFill>
              </a:rPr>
              <a:t>. </a:t>
            </a:r>
            <a:r>
              <a:rPr lang="ru-RU" dirty="0" err="1" smtClean="0">
                <a:solidFill>
                  <a:srgbClr val="2F5597"/>
                </a:solidFill>
              </a:rPr>
              <a:t>Үшінші топтағы </a:t>
            </a:r>
            <a:r>
              <a:rPr lang="ru-RU" dirty="0" smtClean="0">
                <a:solidFill>
                  <a:srgbClr val="2F5597"/>
                </a:solidFill>
              </a:rPr>
              <a:t>ЭЭСК</a:t>
            </a:r>
            <a:r>
              <a:rPr lang="en-GB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стандартты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емес</a:t>
            </a:r>
            <a:r>
              <a:rPr lang="ru-RU" dirty="0" smtClean="0">
                <a:solidFill>
                  <a:srgbClr val="2F5597"/>
                </a:solidFill>
              </a:rPr>
              <a:t>, </a:t>
            </a:r>
            <a:r>
              <a:rPr lang="ru-RU" dirty="0" err="1" smtClean="0">
                <a:solidFill>
                  <a:srgbClr val="2F5597"/>
                </a:solidFill>
              </a:rPr>
              <a:t>бірақ олар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туралы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статистикалық ақпараттың </a:t>
            </a:r>
            <a:r>
              <a:rPr lang="ru-RU" dirty="0" smtClean="0">
                <a:solidFill>
                  <a:srgbClr val="2F5597"/>
                </a:solidFill>
              </a:rPr>
              <a:t>ЭЭЖ</a:t>
            </a:r>
            <a:r>
              <a:rPr lang="en-GB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қалыпты жұмыс істеуі</a:t>
            </a:r>
            <a:r>
              <a:rPr lang="ru-RU" dirty="0" smtClean="0">
                <a:solidFill>
                  <a:srgbClr val="2F5597"/>
                </a:solidFill>
              </a:rPr>
              <a:t> </a:t>
            </a:r>
            <a:r>
              <a:rPr lang="ru-RU" dirty="0" err="1" smtClean="0">
                <a:solidFill>
                  <a:srgbClr val="2F5597"/>
                </a:solidFill>
              </a:rPr>
              <a:t>үшін үлкен маңызы </a:t>
            </a:r>
            <a:r>
              <a:rPr lang="ru-RU" dirty="0" smtClean="0">
                <a:solidFill>
                  <a:srgbClr val="2F5597"/>
                </a:solidFill>
              </a:rPr>
              <a:t>бар.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00922" y="108787"/>
            <a:ext cx="4930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энергияның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көрсеткіштері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8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31782" y="567037"/>
            <a:ext cx="2116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b="1" dirty="0" err="1" smtClean="0">
                <a:solidFill>
                  <a:srgbClr val="2F5597"/>
                </a:solidFill>
              </a:rPr>
              <a:t>Жиіліктің ауытқуы.</a:t>
            </a:r>
            <a:endParaRPr lang="ru-RU" b="1" dirty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7178" y="936369"/>
            <a:ext cx="116153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solidFill>
                  <a:srgbClr val="2F5597"/>
                </a:solidFill>
              </a:rPr>
              <a:t>f </a:t>
            </a:r>
            <a:r>
              <a:rPr lang="ru-RU" sz="1600" dirty="0" err="1" smtClean="0">
                <a:solidFill>
                  <a:srgbClr val="2F5597"/>
                </a:solidFill>
              </a:rPr>
              <a:t>жиілігі</a:t>
            </a:r>
            <a:r>
              <a:rPr lang="ru-RU" sz="1600" dirty="0" smtClean="0">
                <a:solidFill>
                  <a:srgbClr val="2F5597"/>
                </a:solidFill>
              </a:rPr>
              <a:t> ЭЭЖ</a:t>
            </a:r>
            <a:r>
              <a:rPr lang="en-GB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режимінің жалпы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жүйелік параметрі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болып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табылады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және белсенді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қуат балансымен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анықталады.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Жүйеде өндірілетін қуат тапшылығы пайда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болған кезде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өндірілетін және тұтынылатын қуаттың жаңа </a:t>
            </a:r>
            <a:r>
              <a:rPr lang="ru-RU" sz="1600" dirty="0" smtClean="0">
                <a:solidFill>
                  <a:srgbClr val="2F5597"/>
                </a:solidFill>
              </a:rPr>
              <a:t>балансы </a:t>
            </a:r>
            <a:r>
              <a:rPr lang="ru-RU" sz="1600" dirty="0" err="1" smtClean="0">
                <a:solidFill>
                  <a:srgbClr val="2F5597"/>
                </a:solidFill>
              </a:rPr>
              <a:t>құрылатын мәнге дейін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төмендейді</a:t>
            </a:r>
            <a:r>
              <a:rPr lang="ru-RU" sz="1600" dirty="0" smtClean="0">
                <a:solidFill>
                  <a:srgbClr val="2F5597"/>
                </a:solidFill>
              </a:rPr>
              <a:t>. </a:t>
            </a:r>
            <a:r>
              <a:rPr lang="ru-RU" sz="1600" dirty="0" err="1" smtClean="0">
                <a:solidFill>
                  <a:srgbClr val="2F5597"/>
                </a:solidFill>
              </a:rPr>
              <a:t>Өндірілген қуаттың артық болуымен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керісінше</a:t>
            </a:r>
            <a:r>
              <a:rPr lang="ru-RU" sz="1600" dirty="0" smtClean="0">
                <a:solidFill>
                  <a:srgbClr val="2F5597"/>
                </a:solidFill>
              </a:rPr>
              <a:t>,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артады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</a:p>
          <a:p>
            <a:r>
              <a:rPr lang="ru-RU" sz="1600" dirty="0" err="1" smtClean="0">
                <a:solidFill>
                  <a:srgbClr val="2F5597"/>
                </a:solidFill>
              </a:rPr>
              <a:t>Жиілік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бойынша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электр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энергиясының сапасы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el-GR" sz="1600" dirty="0" smtClean="0">
                <a:solidFill>
                  <a:srgbClr val="2F5597"/>
                </a:solidFill>
              </a:rPr>
              <a:t>Δ </a:t>
            </a:r>
            <a:r>
              <a:rPr lang="en-GB" sz="1600" dirty="0" smtClean="0">
                <a:solidFill>
                  <a:srgbClr val="2F5597"/>
                </a:solidFill>
              </a:rPr>
              <a:t>f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ауытқуымен сипатталады</a:t>
            </a:r>
            <a:r>
              <a:rPr lang="ru-RU" sz="1600" dirty="0" smtClean="0">
                <a:solidFill>
                  <a:srgbClr val="2F5597"/>
                </a:solidFill>
              </a:rPr>
              <a:t>:</a:t>
            </a:r>
            <a:endParaRPr lang="ru-RU" sz="1600" dirty="0">
              <a:solidFill>
                <a:srgbClr val="2F5597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565049" y="2084816"/>
            <a:ext cx="1809750" cy="44767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444843" y="2551837"/>
            <a:ext cx="115576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solidFill>
                  <a:srgbClr val="2F5597"/>
                </a:solidFill>
              </a:rPr>
              <a:t>мұндағы f</a:t>
            </a:r>
            <a:r>
              <a:rPr lang="ru-RU" sz="1600" baseline="-25000" dirty="0" err="1" smtClean="0">
                <a:solidFill>
                  <a:srgbClr val="2F5597"/>
                </a:solidFill>
              </a:rPr>
              <a:t>ном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—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жиіліктің номиналды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мәні, </a:t>
            </a:r>
            <a:r>
              <a:rPr lang="ru-RU" sz="1600" dirty="0">
                <a:solidFill>
                  <a:srgbClr val="2F5597"/>
                </a:solidFill>
              </a:rPr>
              <a:t>Гц; </a:t>
            </a:r>
            <a:r>
              <a:rPr lang="ru-RU" sz="1600" dirty="0" err="1" smtClean="0">
                <a:solidFill>
                  <a:srgbClr val="2F5597"/>
                </a:solidFill>
              </a:rPr>
              <a:t>f</a:t>
            </a:r>
            <a:r>
              <a:rPr lang="ru-RU" sz="1600" baseline="-25000" dirty="0" err="1" smtClean="0">
                <a:solidFill>
                  <a:srgbClr val="2F5597"/>
                </a:solidFill>
              </a:rPr>
              <a:t>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>
                <a:solidFill>
                  <a:srgbClr val="2F5597"/>
                </a:solidFill>
              </a:rPr>
              <a:t>— </a:t>
            </a:r>
            <a:r>
              <a:rPr lang="ru-RU" sz="1600" dirty="0" err="1" smtClean="0">
                <a:solidFill>
                  <a:srgbClr val="2F5597"/>
                </a:solidFill>
              </a:rPr>
              <a:t>нақты орныққан (өлшенген</a:t>
            </a:r>
            <a:r>
              <a:rPr lang="ru-RU" sz="1600" dirty="0" smtClean="0">
                <a:solidFill>
                  <a:srgbClr val="2F5597"/>
                </a:solidFill>
              </a:rPr>
              <a:t>) </a:t>
            </a:r>
            <a:r>
              <a:rPr lang="ru-RU" sz="1600" dirty="0" err="1" smtClean="0">
                <a:solidFill>
                  <a:srgbClr val="2F5597"/>
                </a:solidFill>
              </a:rPr>
              <a:t>жиілік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мәні, </a:t>
            </a:r>
            <a:r>
              <a:rPr lang="ru-RU" sz="1600" dirty="0">
                <a:solidFill>
                  <a:srgbClr val="2F5597"/>
                </a:solidFill>
              </a:rPr>
              <a:t>Гц.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44842" y="2909737"/>
            <a:ext cx="114550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2F5597"/>
                </a:solidFill>
              </a:rPr>
              <a:t>Нормы  по  отклонению частоты:  </a:t>
            </a:r>
            <a:r>
              <a:rPr lang="ru-RU" sz="1600" dirty="0" err="1">
                <a:solidFill>
                  <a:srgbClr val="2F5597"/>
                </a:solidFill>
              </a:rPr>
              <a:t>Δf</a:t>
            </a:r>
            <a:r>
              <a:rPr lang="ru-RU" sz="1600" baseline="-25000" dirty="0" err="1">
                <a:solidFill>
                  <a:srgbClr val="2F5597"/>
                </a:solidFill>
              </a:rPr>
              <a:t>норм</a:t>
            </a:r>
            <a:r>
              <a:rPr lang="ru-RU" sz="1600" dirty="0">
                <a:solidFill>
                  <a:srgbClr val="2F5597"/>
                </a:solidFill>
              </a:rPr>
              <a:t> =  ±0,2  Гц  и  Δ </a:t>
            </a:r>
            <a:r>
              <a:rPr lang="ru-RU" sz="1600" dirty="0" err="1">
                <a:solidFill>
                  <a:srgbClr val="2F5597"/>
                </a:solidFill>
              </a:rPr>
              <a:t>f</a:t>
            </a:r>
            <a:r>
              <a:rPr lang="ru-RU" sz="1600" baseline="-25000" dirty="0" err="1">
                <a:solidFill>
                  <a:srgbClr val="2F5597"/>
                </a:solidFill>
              </a:rPr>
              <a:t>пред</a:t>
            </a:r>
            <a:r>
              <a:rPr lang="ru-RU" sz="1600" dirty="0">
                <a:solidFill>
                  <a:srgbClr val="2F5597"/>
                </a:solidFill>
              </a:rPr>
              <a:t> =  ±0,4  Гц  соответственно  для нормально и предельно допустимых значений.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700922" y="108787"/>
            <a:ext cx="4930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энергияның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көрсеткіштері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007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9</a:t>
            </a:fld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3080" y="995256"/>
            <a:ext cx="51156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2F5597"/>
                </a:solidFill>
              </a:rPr>
              <a:t>Электр </a:t>
            </a:r>
            <a:r>
              <a:rPr lang="ru-RU" sz="1600" dirty="0" err="1" smtClean="0">
                <a:solidFill>
                  <a:srgbClr val="2F5597"/>
                </a:solidFill>
              </a:rPr>
              <a:t>энергетикалық жүйенің тораптарындағы 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әртүрлі болуы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мүмкін және </a:t>
            </a:r>
            <a:r>
              <a:rPr lang="ru-RU" sz="1600" dirty="0" smtClean="0">
                <a:solidFill>
                  <a:srgbClr val="2F5597"/>
                </a:solidFill>
              </a:rPr>
              <a:t>осы </a:t>
            </a:r>
            <a:r>
              <a:rPr lang="ru-RU" sz="1600" dirty="0" err="1" smtClean="0">
                <a:solidFill>
                  <a:srgbClr val="2F5597"/>
                </a:solidFill>
              </a:rPr>
              <a:t>тораптардағы реактивті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қуат балансымен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анықталады</a:t>
            </a:r>
            <a:r>
              <a:rPr lang="ru-RU" sz="1600" dirty="0" smtClean="0">
                <a:solidFill>
                  <a:srgbClr val="2F5597"/>
                </a:solidFill>
              </a:rPr>
              <a:t>.</a:t>
            </a:r>
            <a:endParaRPr lang="ru-RU" sz="1600" dirty="0">
              <a:solidFill>
                <a:srgbClr val="2F5597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40020" y="561689"/>
            <a:ext cx="22520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2F5597"/>
                </a:solidFill>
              </a:rPr>
              <a:t>Кернеудің ауытқуы.</a:t>
            </a:r>
            <a:r>
              <a:rPr lang="ru-RU" b="1" dirty="0" smtClean="0">
                <a:solidFill>
                  <a:srgbClr val="2F5597"/>
                </a:solidFill>
              </a:rPr>
              <a:t> </a:t>
            </a:r>
            <a:endParaRPr lang="ru-RU" b="1" dirty="0">
              <a:solidFill>
                <a:srgbClr val="2F5597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43961" y="1870334"/>
            <a:ext cx="2191710" cy="66149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66343" y="1124038"/>
            <a:ext cx="6624140" cy="236150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27151" y="3369482"/>
            <a:ext cx="1286206" cy="47248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963500" y="3373966"/>
            <a:ext cx="1314247" cy="4680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27151" y="3967845"/>
            <a:ext cx="2519266" cy="324000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453080" y="2710617"/>
            <a:ext cx="49207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solidFill>
                  <a:srgbClr val="2F5597"/>
                </a:solidFill>
              </a:rPr>
              <a:t>Қарастырылып отырған линияның қабылдау соңында </a:t>
            </a:r>
            <a:r>
              <a:rPr lang="ru-RU" sz="1600" dirty="0" smtClean="0">
                <a:solidFill>
                  <a:srgbClr val="2F5597"/>
                </a:solidFill>
              </a:rPr>
              <a:t>:</a:t>
            </a:r>
            <a:endParaRPr lang="ru-RU" sz="1600" dirty="0">
              <a:solidFill>
                <a:srgbClr val="2F5597"/>
              </a:solidFill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8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02467" y="3074196"/>
            <a:ext cx="2274698" cy="684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803866" y="621870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 err="1" smtClean="0">
                <a:solidFill>
                  <a:srgbClr val="2F5597"/>
                </a:solidFill>
              </a:rPr>
              <a:t>Реттеу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болмаған кезде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кернеу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ауытқуларының өзгеруі</a:t>
            </a:r>
            <a:endParaRPr lang="ru-RU" sz="1600" dirty="0">
              <a:solidFill>
                <a:srgbClr val="2F5597"/>
              </a:solidFill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9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19397" y="4243562"/>
            <a:ext cx="5349382" cy="2350790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858466" y="3838975"/>
            <a:ext cx="268906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srgbClr val="2F5597"/>
                </a:solidFill>
              </a:rPr>
              <a:t>РПН </a:t>
            </a:r>
            <a:r>
              <a:rPr lang="ru-RU" sz="1600" dirty="0" err="1" smtClean="0">
                <a:solidFill>
                  <a:srgbClr val="2F5597"/>
                </a:solidFill>
              </a:rPr>
              <a:t>арқылы кернеуді</a:t>
            </a:r>
            <a:r>
              <a:rPr lang="ru-RU" sz="1600" dirty="0" smtClean="0">
                <a:solidFill>
                  <a:srgbClr val="2F5597"/>
                </a:solidFill>
              </a:rPr>
              <a:t> </a:t>
            </a:r>
            <a:r>
              <a:rPr lang="ru-RU" sz="1600" dirty="0" err="1" smtClean="0">
                <a:solidFill>
                  <a:srgbClr val="2F5597"/>
                </a:solidFill>
              </a:rPr>
              <a:t>реттеу</a:t>
            </a:r>
            <a:endParaRPr lang="ru-RU" sz="1600" dirty="0">
              <a:solidFill>
                <a:srgbClr val="2F5597"/>
              </a:solidFill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10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803866" y="5418957"/>
            <a:ext cx="4152316" cy="324000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6095999" y="4686124"/>
            <a:ext cx="36987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2F5597"/>
                </a:solidFill>
              </a:rPr>
              <a:t>δU</a:t>
            </a:r>
            <a:r>
              <a:rPr lang="ru-RU" b="1" baseline="-25000" dirty="0" err="1">
                <a:solidFill>
                  <a:srgbClr val="2F5597"/>
                </a:solidFill>
              </a:rPr>
              <a:t>норм</a:t>
            </a:r>
            <a:r>
              <a:rPr lang="ru-RU" b="1" dirty="0">
                <a:solidFill>
                  <a:srgbClr val="2F5597"/>
                </a:solidFill>
              </a:rPr>
              <a:t> = ± 5%  и </a:t>
            </a:r>
            <a:r>
              <a:rPr lang="ru-RU" b="1" dirty="0" err="1">
                <a:solidFill>
                  <a:srgbClr val="2F5597"/>
                </a:solidFill>
              </a:rPr>
              <a:t>δU</a:t>
            </a:r>
            <a:r>
              <a:rPr lang="ru-RU" b="1" baseline="-25000" dirty="0" err="1">
                <a:solidFill>
                  <a:srgbClr val="2F5597"/>
                </a:solidFill>
              </a:rPr>
              <a:t>пред</a:t>
            </a:r>
            <a:r>
              <a:rPr lang="ru-RU" b="1" dirty="0">
                <a:solidFill>
                  <a:srgbClr val="2F5597"/>
                </a:solidFill>
              </a:rPr>
              <a:t> = ± 10 %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700922" y="108787"/>
            <a:ext cx="4930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Электр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энергияның 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сапа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көрсеткіштері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75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3696</TotalTime>
  <Words>2479</Words>
  <Application>Microsoft Office PowerPoint</Application>
  <PresentationFormat>Произвольный</PresentationFormat>
  <Paragraphs>163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Пән: Заманауи электр энергетикасы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 Windows</cp:lastModifiedBy>
  <cp:revision>192</cp:revision>
  <dcterms:created xsi:type="dcterms:W3CDTF">2018-10-03T09:58:56Z</dcterms:created>
  <dcterms:modified xsi:type="dcterms:W3CDTF">2025-11-11T09:40:29Z</dcterms:modified>
</cp:coreProperties>
</file>