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06" r:id="rId3"/>
    <p:sldId id="291" r:id="rId4"/>
    <p:sldId id="296" r:id="rId5"/>
    <p:sldId id="295" r:id="rId6"/>
    <p:sldId id="293" r:id="rId7"/>
    <p:sldId id="294" r:id="rId8"/>
    <p:sldId id="297" r:id="rId9"/>
    <p:sldId id="299" r:id="rId10"/>
    <p:sldId id="283" r:id="rId11"/>
    <p:sldId id="269" r:id="rId12"/>
    <p:sldId id="278" r:id="rId13"/>
    <p:sldId id="271" r:id="rId14"/>
    <p:sldId id="300" r:id="rId15"/>
    <p:sldId id="301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0:25.2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0 0 3316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0:25.2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0 0 3316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0:25.2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0 0 3316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8:17.3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43 97,'0'0'137,"-5"-10"-29,5 10-33,-6-8-12,6 8-16,-7-8-9,7 8-8,0 0-6,-6-10-18,6 10-36,0 0-16,0 0-6,-6-7-11,6 7-14,0 0-45,0 0 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7B6F7-FD8C-45FB-AA60-A937B2405D81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AD5D5-39AE-41C0-A06E-952AC8458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9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1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2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6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173B-9E17-4800-94FB-65B9D44AE86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customXml" Target="../ink/ink5.xml"/><Relationship Id="rId10" Type="http://schemas.openxmlformats.org/officeDocument/2006/relationships/image" Target="../media/image13.png"/><Relationship Id="rId4" Type="http://schemas.openxmlformats.org/officeDocument/2006/relationships/image" Target="../media/image14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6.xml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70005" y="2316163"/>
            <a:ext cx="9953367" cy="96296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Тақырыбы: Заманауи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машинлар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Генераторлар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82201" y="1412404"/>
            <a:ext cx="6400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№ 6-</a:t>
            </a:r>
            <a:r>
              <a:rPr lang="kk-KZ" altLang="ru-RU" sz="2000" dirty="0" smtClean="0">
                <a:solidFill>
                  <a:schemeClr val="accent1">
                    <a:lumMod val="75000"/>
                  </a:schemeClr>
                </a:solidFill>
              </a:rPr>
              <a:t>дәріс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1573427" y="581003"/>
            <a:ext cx="9144000" cy="4685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энергетикасы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7984" y="56781"/>
            <a:ext cx="6367292" cy="400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kk-KZ" sz="1200" dirty="0" smtClean="0"/>
              <a:t>Ә. Бүркітбаев атындағы Энергетика және машина жасау институты</a:t>
            </a:r>
            <a:endParaRPr lang="kk-KZ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797143" y="92362"/>
            <a:ext cx="2287765" cy="390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«</a:t>
            </a:r>
            <a:r>
              <a:rPr lang="ru-RU" dirty="0"/>
              <a:t>Энергетика</a:t>
            </a:r>
            <a:r>
              <a:rPr lang="ru-RU" dirty="0" smtClean="0"/>
              <a:t>» </a:t>
            </a:r>
            <a:r>
              <a:rPr lang="ru-RU" dirty="0" err="1" smtClean="0"/>
              <a:t>кафедрасы</a:t>
            </a:r>
            <a:endParaRPr lang="ru-R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30905" y="4242051"/>
            <a:ext cx="6400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Лектор:  Сарсенбаев Е.А.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</a:rPr>
              <a:t>Энергетика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кафедрасының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қауымдастырылған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профессоры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1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.sarsenbayev@satbayev.university</a:t>
            </a:r>
            <a:endParaRPr lang="ru-RU" sz="28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0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765" y="467984"/>
            <a:ext cx="4668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</a:rPr>
              <a:t>Тұрақты </a:t>
            </a:r>
            <a:r>
              <a:rPr lang="ru-RU" sz="1600" b="1" dirty="0" smtClean="0">
                <a:solidFill>
                  <a:srgbClr val="2F5597"/>
                </a:solidFill>
              </a:rPr>
              <a:t>ток </a:t>
            </a:r>
            <a:r>
              <a:rPr lang="ru-RU" sz="1600" b="1" dirty="0" err="1" smtClean="0">
                <a:solidFill>
                  <a:srgbClr val="2F5597"/>
                </a:solidFill>
              </a:rPr>
              <a:t>машинасының </a:t>
            </a:r>
            <a:r>
              <a:rPr lang="ru-RU" sz="1600" b="1" dirty="0" smtClean="0">
                <a:solidFill>
                  <a:srgbClr val="2F5597"/>
                </a:solidFill>
              </a:rPr>
              <a:t>(ТТМ) </a:t>
            </a:r>
            <a:r>
              <a:rPr lang="ru-RU" sz="1600" b="1" dirty="0" err="1" smtClean="0">
                <a:solidFill>
                  <a:srgbClr val="2F5597"/>
                </a:solidFill>
              </a:rPr>
              <a:t>конструкциясы</a:t>
            </a:r>
            <a:r>
              <a:rPr lang="ru-RU" sz="1600" b="1" dirty="0" smtClean="0">
                <a:solidFill>
                  <a:srgbClr val="2F5597"/>
                </a:solidFill>
              </a:rPr>
              <a:t>.</a:t>
            </a:r>
            <a:endParaRPr lang="ru-RU" sz="1600" b="1" dirty="0">
              <a:solidFill>
                <a:srgbClr val="2F559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21" y="827180"/>
            <a:ext cx="8569325" cy="5749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67158" y="108787"/>
            <a:ext cx="605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  на основе машины постоянного тока </a:t>
            </a:r>
            <a:endParaRPr lang="ru-RU" dirty="0"/>
          </a:p>
        </p:txBody>
      </p:sp>
      <p:pic>
        <p:nvPicPr>
          <p:cNvPr id="7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7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888" y="521525"/>
            <a:ext cx="4359877" cy="285664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  <a:latin typeface="+mn-lt"/>
                <a:ea typeface="+mn-ea"/>
                <a:cs typeface="+mn-cs"/>
              </a:rPr>
              <a:t>Тұрақты </a:t>
            </a:r>
            <a:r>
              <a:rPr lang="ru-RU" sz="1600" b="1" dirty="0" smtClean="0">
                <a:solidFill>
                  <a:srgbClr val="2F5597"/>
                </a:solidFill>
                <a:latin typeface="+mn-lt"/>
                <a:ea typeface="+mn-ea"/>
                <a:cs typeface="+mn-cs"/>
              </a:rPr>
              <a:t>ток </a:t>
            </a:r>
            <a:r>
              <a:rPr lang="ru-RU" sz="1600" b="1" dirty="0" err="1" smtClean="0">
                <a:solidFill>
                  <a:srgbClr val="2F5597"/>
                </a:solidFill>
                <a:latin typeface="+mn-lt"/>
                <a:ea typeface="+mn-ea"/>
                <a:cs typeface="+mn-cs"/>
              </a:rPr>
              <a:t>генераторының моделі</a:t>
            </a:r>
            <a:r>
              <a:rPr lang="ru-RU" sz="1600" b="1" dirty="0" smtClean="0">
                <a:solidFill>
                  <a:srgbClr val="2F5597"/>
                </a:solidFill>
                <a:latin typeface="+mn-lt"/>
                <a:ea typeface="+mn-ea"/>
                <a:cs typeface="+mn-cs"/>
              </a:rPr>
              <a:t>.</a:t>
            </a:r>
            <a:endParaRPr lang="ru-RU" sz="1600" b="1" dirty="0">
              <a:solidFill>
                <a:srgbClr val="2F559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838200" y="1077921"/>
            <a:ext cx="6302976" cy="350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0150" y="1317610"/>
            <a:ext cx="1608953" cy="4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4099" y="1854956"/>
            <a:ext cx="2628128" cy="4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2719" y="2419504"/>
            <a:ext cx="879519" cy="4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5490" y="2419503"/>
            <a:ext cx="1095024" cy="4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3998" y="3876160"/>
            <a:ext cx="3341256" cy="28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12779" y="3068292"/>
            <a:ext cx="439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Кривые ЭДС и тока в якоре (а) и во внешней цепи (б)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2265" y="4711976"/>
            <a:ext cx="1975022" cy="40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789154" y="4336108"/>
            <a:ext cx="376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Напряжение на зажимах генератора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3809" y="5475043"/>
            <a:ext cx="1551931" cy="3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805246" y="5098101"/>
            <a:ext cx="573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Электромагнитная сила действующая на обмотки якоря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0461" y="6205900"/>
            <a:ext cx="3047616" cy="4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1044136" y="5848950"/>
            <a:ext cx="525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Электромагнитный момент действующий на якорь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67158" y="108787"/>
            <a:ext cx="605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  на основе машины постоянного тока </a:t>
            </a:r>
            <a:endParaRPr lang="ru-RU" dirty="0"/>
          </a:p>
        </p:txBody>
      </p:sp>
      <p:pic>
        <p:nvPicPr>
          <p:cNvPr id="22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9660" y="518229"/>
            <a:ext cx="2586500" cy="42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2F5597"/>
                </a:solidFill>
              </a:defRPr>
            </a:lvl1pPr>
          </a:lstStyle>
          <a:p>
            <a:r>
              <a:rPr lang="ru-RU" dirty="0" smtClean="0"/>
              <a:t>ТТМ</a:t>
            </a:r>
            <a:r>
              <a:rPr lang="en-US" dirty="0" smtClean="0"/>
              <a:t>-</a:t>
            </a:r>
            <a:r>
              <a:rPr lang="kk-KZ" dirty="0" smtClean="0"/>
              <a:t>да қуат шығындары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9730" y="1013254"/>
            <a:ext cx="39873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err="1" smtClean="0"/>
              <a:t>Механикалық шығындар;</a:t>
            </a:r>
            <a:endParaRPr lang="ru-RU" dirty="0" smtClean="0"/>
          </a:p>
          <a:p>
            <a:r>
              <a:rPr lang="ru-RU" dirty="0" smtClean="0"/>
              <a:t>	</a:t>
            </a:r>
          </a:p>
          <a:p>
            <a:r>
              <a:rPr lang="ru-RU" dirty="0"/>
              <a:t>	</a:t>
            </a:r>
            <a:r>
              <a:rPr lang="ru-RU" dirty="0" smtClean="0"/>
              <a:t>Потер на трение щеток</a:t>
            </a:r>
            <a:endParaRPr lang="ru-RU" dirty="0"/>
          </a:p>
          <a:p>
            <a:pPr lvl="2"/>
            <a:r>
              <a:rPr lang="ru-RU" dirty="0" smtClean="0"/>
              <a:t>Потери на вентиляцию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 smtClean="0"/>
          </a:p>
          <a:p>
            <a:r>
              <a:rPr lang="en-US" dirty="0" smtClean="0"/>
              <a:t>2) </a:t>
            </a:r>
            <a:r>
              <a:rPr lang="ru-RU" dirty="0" err="1" smtClean="0"/>
              <a:t>Магниттік</a:t>
            </a:r>
            <a:r>
              <a:rPr lang="ru-RU" dirty="0" smtClean="0"/>
              <a:t> </a:t>
            </a:r>
            <a:r>
              <a:rPr lang="ru-RU" dirty="0" err="1" smtClean="0"/>
              <a:t>шығындар;</a:t>
            </a: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 smtClean="0"/>
          </a:p>
          <a:p>
            <a:r>
              <a:rPr lang="en-US" dirty="0" smtClean="0"/>
              <a:t>3) </a:t>
            </a:r>
            <a:r>
              <a:rPr lang="ru-RU" dirty="0" err="1" smtClean="0"/>
              <a:t>Электрлік</a:t>
            </a:r>
            <a:r>
              <a:rPr lang="ru-RU" dirty="0" smtClean="0"/>
              <a:t> </a:t>
            </a:r>
            <a:r>
              <a:rPr lang="ru-RU" dirty="0" err="1" smtClean="0"/>
              <a:t>шығындар;</a:t>
            </a: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 smtClean="0"/>
          </a:p>
          <a:p>
            <a:r>
              <a:rPr lang="en-US" dirty="0" smtClean="0"/>
              <a:t>4) </a:t>
            </a:r>
            <a:r>
              <a:rPr lang="ru-RU" dirty="0" err="1" smtClean="0"/>
              <a:t>Қосымша шығындар.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5049" y="1463446"/>
            <a:ext cx="2561708" cy="45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2097" y="1907674"/>
            <a:ext cx="2033459" cy="37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895" y="955590"/>
            <a:ext cx="3295109" cy="4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0875" y="3070338"/>
            <a:ext cx="2953652" cy="5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7449" y="3071303"/>
            <a:ext cx="3460406" cy="5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4166" y="2688934"/>
            <a:ext cx="3480873" cy="35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8244" y="4231804"/>
            <a:ext cx="3221638" cy="5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4718" y="4241703"/>
            <a:ext cx="1427618" cy="3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067158" y="108787"/>
            <a:ext cx="605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  на основе машины постоянного тока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7820" y="4398941"/>
            <a:ext cx="3257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12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4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765" y="561810"/>
            <a:ext cx="3226061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2F5597"/>
                </a:solidFill>
              </a:rPr>
              <a:t>ТТМ</a:t>
            </a:r>
            <a:r>
              <a:rPr lang="en-US" sz="1600" b="1" dirty="0" smtClean="0">
                <a:solidFill>
                  <a:srgbClr val="2F5597"/>
                </a:solidFill>
              </a:rPr>
              <a:t>-</a:t>
            </a:r>
            <a:r>
              <a:rPr lang="ru-RU" sz="1600" b="1" dirty="0" err="1" smtClean="0">
                <a:solidFill>
                  <a:srgbClr val="2F5597"/>
                </a:solidFill>
              </a:rPr>
              <a:t>ны</a:t>
            </a:r>
            <a:r>
              <a:rPr lang="kk-KZ" sz="1600" b="1" dirty="0" smtClean="0">
                <a:solidFill>
                  <a:srgbClr val="2F5597"/>
                </a:solidFill>
              </a:rPr>
              <a:t>ң қоздыру әдістері</a:t>
            </a:r>
            <a:r>
              <a:rPr lang="ru-RU" sz="1600" b="1" dirty="0" smtClean="0">
                <a:solidFill>
                  <a:srgbClr val="2F5597"/>
                </a:solidFill>
              </a:rPr>
              <a:t>.</a:t>
            </a:r>
            <a:endParaRPr lang="ru-RU" sz="1600" b="1" dirty="0">
              <a:solidFill>
                <a:srgbClr val="2F5597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7124" y="959434"/>
            <a:ext cx="7512909" cy="50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158" y="108787"/>
            <a:ext cx="605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  на основе машины постоянного тока 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2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765" y="561810"/>
            <a:ext cx="6438343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1600" b="1" dirty="0" smtClean="0">
                <a:solidFill>
                  <a:srgbClr val="2F5597"/>
                </a:solidFill>
              </a:rPr>
              <a:t>Тәуелсіз қоздырулы г</a:t>
            </a:r>
            <a:r>
              <a:rPr lang="ru-RU" sz="1600" b="1" dirty="0" err="1" smtClean="0">
                <a:solidFill>
                  <a:srgbClr val="2F5597"/>
                </a:solidFill>
              </a:rPr>
              <a:t>енератор</a:t>
            </a:r>
            <a:r>
              <a:rPr lang="ru-RU" sz="1600" b="1" dirty="0" smtClean="0">
                <a:solidFill>
                  <a:srgbClr val="2F5597"/>
                </a:solidFill>
              </a:rPr>
              <a:t>.</a:t>
            </a:r>
            <a:endParaRPr lang="ru-RU" sz="1600" b="1" dirty="0">
              <a:solidFill>
                <a:srgbClr val="2F5597"/>
              </a:solidFill>
            </a:endParaRPr>
          </a:p>
        </p:txBody>
      </p:sp>
      <p:pic>
        <p:nvPicPr>
          <p:cNvPr id="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158" y="108787"/>
            <a:ext cx="605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  на основе машины постоянного тока 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744" y="959433"/>
            <a:ext cx="30861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82226" y="4005399"/>
            <a:ext cx="3891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Характеристика холостого хода (ХХХ) генератора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8356" y="4005399"/>
            <a:ext cx="2416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Нагрузочная характеристика.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7667" y="1200597"/>
            <a:ext cx="31337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9221789" y="3101069"/>
            <a:ext cx="2179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Внешняя характеристика.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4216" y="718776"/>
            <a:ext cx="32956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8604216" y="5927694"/>
            <a:ext cx="2688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Регулировочная характеристика.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31042" y="3451194"/>
            <a:ext cx="34194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7951728" y="6235471"/>
            <a:ext cx="369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1  —  генератор  независимого возбуждения; </a:t>
            </a:r>
            <a:endParaRPr lang="ru-RU" sz="1400" dirty="0" smtClean="0">
              <a:solidFill>
                <a:srgbClr val="2F5597"/>
              </a:solidFill>
            </a:endParaRPr>
          </a:p>
          <a:p>
            <a:r>
              <a:rPr lang="ru-RU" sz="1400" dirty="0" smtClean="0">
                <a:solidFill>
                  <a:srgbClr val="2F5597"/>
                </a:solidFill>
              </a:rPr>
              <a:t>2  </a:t>
            </a:r>
            <a:r>
              <a:rPr lang="ru-RU" sz="1400" dirty="0">
                <a:solidFill>
                  <a:srgbClr val="2F5597"/>
                </a:solidFill>
              </a:rPr>
              <a:t>— </a:t>
            </a:r>
            <a:r>
              <a:rPr lang="ru-RU" sz="1400" dirty="0" smtClean="0">
                <a:solidFill>
                  <a:srgbClr val="2F5597"/>
                </a:solidFill>
              </a:rPr>
              <a:t>генератор </a:t>
            </a:r>
            <a:r>
              <a:rPr lang="ru-RU" sz="1400" dirty="0">
                <a:solidFill>
                  <a:srgbClr val="2F5597"/>
                </a:solidFill>
              </a:rPr>
              <a:t>параллельного  возбуждения</a:t>
            </a:r>
          </a:p>
        </p:txBody>
      </p:sp>
    </p:spTree>
    <p:extLst>
      <p:ext uri="{BB962C8B-B14F-4D97-AF65-F5344CB8AC3E}">
        <p14:creationId xmlns:p14="http://schemas.microsoft.com/office/powerpoint/2010/main" val="349784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765" y="561810"/>
            <a:ext cx="6438343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2F5597"/>
                </a:solidFill>
              </a:rPr>
              <a:t>Параллель </a:t>
            </a:r>
            <a:r>
              <a:rPr lang="ru-RU" sz="1600" b="1" dirty="0" err="1" smtClean="0">
                <a:solidFill>
                  <a:srgbClr val="2F5597"/>
                </a:solidFill>
              </a:rPr>
              <a:t>қоздырулы </a:t>
            </a:r>
            <a:r>
              <a:rPr lang="ru-RU" sz="1600" b="1" dirty="0" smtClean="0">
                <a:solidFill>
                  <a:srgbClr val="2F5597"/>
                </a:solidFill>
              </a:rPr>
              <a:t>генератор.</a:t>
            </a:r>
            <a:endParaRPr lang="ru-RU" sz="1600" b="1" dirty="0">
              <a:solidFill>
                <a:srgbClr val="2F5597"/>
              </a:solidFill>
            </a:endParaRPr>
          </a:p>
        </p:txBody>
      </p:sp>
      <p:pic>
        <p:nvPicPr>
          <p:cNvPr id="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158" y="108787"/>
            <a:ext cx="605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  на основе машины постоянного тока 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121" y="6182876"/>
            <a:ext cx="3891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Характеристика холостого хода (ХХХ) генератора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8113" y="6182875"/>
            <a:ext cx="2416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Нагрузочная характеристика.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21789" y="3101069"/>
            <a:ext cx="2179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Внешняя характеристика.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4216" y="718776"/>
            <a:ext cx="32956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8604216" y="5927694"/>
            <a:ext cx="2688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Регулировочная характеристика.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31042" y="3451194"/>
            <a:ext cx="34194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7951728" y="6235471"/>
            <a:ext cx="369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1  —  генератор  независимого возбуждения; </a:t>
            </a:r>
            <a:endParaRPr lang="ru-RU" sz="1400" dirty="0" smtClean="0">
              <a:solidFill>
                <a:srgbClr val="2F5597"/>
              </a:solidFill>
            </a:endParaRPr>
          </a:p>
          <a:p>
            <a:r>
              <a:rPr lang="ru-RU" sz="1400" dirty="0" smtClean="0">
                <a:solidFill>
                  <a:srgbClr val="2F5597"/>
                </a:solidFill>
              </a:rPr>
              <a:t>2  </a:t>
            </a:r>
            <a:r>
              <a:rPr lang="ru-RU" sz="1400" dirty="0">
                <a:solidFill>
                  <a:srgbClr val="2F5597"/>
                </a:solidFill>
              </a:rPr>
              <a:t>— </a:t>
            </a:r>
            <a:r>
              <a:rPr lang="ru-RU" sz="1400" dirty="0" smtClean="0">
                <a:solidFill>
                  <a:srgbClr val="2F5597"/>
                </a:solidFill>
              </a:rPr>
              <a:t>генератор </a:t>
            </a:r>
            <a:r>
              <a:rPr lang="ru-RU" sz="1400" dirty="0">
                <a:solidFill>
                  <a:srgbClr val="2F5597"/>
                </a:solidFill>
              </a:rPr>
              <a:t>параллельного  возбуждения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0120" y="851610"/>
            <a:ext cx="7561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2F5597"/>
                </a:solidFill>
              </a:rPr>
              <a:t>Өздігінен қозу процесі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келесідей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жүреді.</a:t>
            </a:r>
            <a:endParaRPr lang="ru-RU" sz="1400" dirty="0" smtClean="0">
              <a:solidFill>
                <a:srgbClr val="2F5597"/>
              </a:solidFill>
            </a:endParaRPr>
          </a:p>
          <a:p>
            <a:r>
              <a:rPr lang="ru-RU" sz="1400" dirty="0" smtClean="0">
                <a:solidFill>
                  <a:srgbClr val="2F5597"/>
                </a:solidFill>
              </a:rPr>
              <a:t>1. </a:t>
            </a:r>
            <a:r>
              <a:rPr lang="ru-RU" sz="1400" dirty="0" err="1" smtClean="0">
                <a:solidFill>
                  <a:srgbClr val="2F5597"/>
                </a:solidFill>
              </a:rPr>
              <a:t>Қалдық </a:t>
            </a:r>
            <a:r>
              <a:rPr lang="ru-RU" sz="1400" dirty="0" smtClean="0">
                <a:solidFill>
                  <a:srgbClr val="2F5597"/>
                </a:solidFill>
              </a:rPr>
              <a:t>магнит </a:t>
            </a:r>
            <a:r>
              <a:rPr lang="ru-RU" sz="1400" dirty="0" err="1" smtClean="0">
                <a:solidFill>
                  <a:srgbClr val="2F5597"/>
                </a:solidFill>
              </a:rPr>
              <a:t>ағыны айналмалы</a:t>
            </a:r>
            <a:r>
              <a:rPr lang="ru-RU" sz="1400" dirty="0" smtClean="0">
                <a:solidFill>
                  <a:srgbClr val="2F5597"/>
                </a:solidFill>
              </a:rPr>
              <a:t> якорь </a:t>
            </a:r>
            <a:r>
              <a:rPr lang="ru-RU" sz="1400" dirty="0" err="1" smtClean="0">
                <a:solidFill>
                  <a:srgbClr val="2F5597"/>
                </a:solidFill>
              </a:rPr>
              <a:t>орамында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қалдық </a:t>
            </a:r>
            <a:r>
              <a:rPr lang="ru-RU" sz="1400" dirty="0" smtClean="0">
                <a:solidFill>
                  <a:srgbClr val="2F5597"/>
                </a:solidFill>
              </a:rPr>
              <a:t>ЭҚК </a:t>
            </a:r>
            <a:r>
              <a:rPr lang="ru-RU" sz="1400" dirty="0" err="1" smtClean="0">
                <a:solidFill>
                  <a:srgbClr val="2F5597"/>
                </a:solidFill>
              </a:rPr>
              <a:t>Эостын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индукциялайды</a:t>
            </a:r>
            <a:r>
              <a:rPr lang="ru-RU" sz="1400" dirty="0" smtClean="0">
                <a:solidFill>
                  <a:srgbClr val="2F5597"/>
                </a:solidFill>
              </a:rPr>
              <a:t> (</a:t>
            </a:r>
            <a:r>
              <a:rPr lang="ru-RU" sz="1400" dirty="0" err="1" smtClean="0">
                <a:solidFill>
                  <a:srgbClr val="2F5597"/>
                </a:solidFill>
              </a:rPr>
              <a:t>қалдық </a:t>
            </a:r>
            <a:r>
              <a:rPr lang="ru-RU" sz="1400" dirty="0" smtClean="0">
                <a:solidFill>
                  <a:srgbClr val="2F5597"/>
                </a:solidFill>
              </a:rPr>
              <a:t>ЭҚК </a:t>
            </a:r>
            <a:r>
              <a:rPr lang="en-GB" sz="1400" dirty="0" err="1" smtClean="0">
                <a:solidFill>
                  <a:srgbClr val="2F5597"/>
                </a:solidFill>
              </a:rPr>
              <a:t>Unom</a:t>
            </a:r>
            <a:r>
              <a:rPr lang="en-GB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генераторының номиналды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кернеуінің </a:t>
            </a:r>
            <a:r>
              <a:rPr lang="ru-RU" sz="1400" dirty="0" smtClean="0">
                <a:solidFill>
                  <a:srgbClr val="2F5597"/>
                </a:solidFill>
              </a:rPr>
              <a:t>1...3% </a:t>
            </a:r>
            <a:r>
              <a:rPr lang="ru-RU" sz="1400" dirty="0" err="1" smtClean="0">
                <a:solidFill>
                  <a:srgbClr val="2F5597"/>
                </a:solidFill>
              </a:rPr>
              <a:t>құрайды</a:t>
            </a:r>
            <a:r>
              <a:rPr lang="ru-RU" sz="1400" dirty="0" smtClean="0">
                <a:solidFill>
                  <a:srgbClr val="2F5597"/>
                </a:solidFill>
              </a:rPr>
              <a:t>).</a:t>
            </a:r>
          </a:p>
          <a:p>
            <a:r>
              <a:rPr lang="ru-RU" sz="1400" dirty="0" smtClean="0">
                <a:solidFill>
                  <a:srgbClr val="2F5597"/>
                </a:solidFill>
              </a:rPr>
              <a:t>2. </a:t>
            </a:r>
            <a:r>
              <a:rPr lang="ru-RU" sz="1400" dirty="0" err="1" smtClean="0">
                <a:solidFill>
                  <a:srgbClr val="2F5597"/>
                </a:solidFill>
              </a:rPr>
              <a:t>Якорьге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қоздыру орамасы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қосылған, сондықтан </a:t>
            </a:r>
            <a:r>
              <a:rPr lang="ru-RU" sz="1400" dirty="0" smtClean="0">
                <a:solidFill>
                  <a:srgbClr val="2F5597"/>
                </a:solidFill>
              </a:rPr>
              <a:t>ЭҚК </a:t>
            </a:r>
            <a:r>
              <a:rPr lang="ru-RU" sz="1400" dirty="0" err="1" smtClean="0">
                <a:solidFill>
                  <a:srgbClr val="2F5597"/>
                </a:solidFill>
              </a:rPr>
              <a:t>Эост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әсерінен қоздыру орамында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en-GB" sz="1400" dirty="0" smtClean="0">
                <a:solidFill>
                  <a:srgbClr val="2F5597"/>
                </a:solidFill>
              </a:rPr>
              <a:t>Iv </a:t>
            </a:r>
            <a:r>
              <a:rPr lang="ru-RU" sz="1400" dirty="0" smtClean="0">
                <a:solidFill>
                  <a:srgbClr val="2F5597"/>
                </a:solidFill>
              </a:rPr>
              <a:t>ток </a:t>
            </a:r>
            <a:r>
              <a:rPr lang="ru-RU" sz="1400" dirty="0" err="1" smtClean="0">
                <a:solidFill>
                  <a:srgbClr val="2F5597"/>
                </a:solidFill>
              </a:rPr>
              <a:t>өтеді</a:t>
            </a:r>
            <a:r>
              <a:rPr lang="ru-RU" sz="1400" dirty="0" smtClean="0">
                <a:solidFill>
                  <a:srgbClr val="2F5597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2F5597"/>
                </a:solidFill>
              </a:rPr>
              <a:t>3. </a:t>
            </a:r>
            <a:r>
              <a:rPr lang="ru-RU" sz="1400" dirty="0" err="1" smtClean="0">
                <a:solidFill>
                  <a:srgbClr val="2F5597"/>
                </a:solidFill>
              </a:rPr>
              <a:t>Қоздыру орамасы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арқылы өтетін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en-GB" sz="1400" dirty="0" smtClean="0">
                <a:solidFill>
                  <a:srgbClr val="2F5597"/>
                </a:solidFill>
              </a:rPr>
              <a:t>I</a:t>
            </a:r>
            <a:r>
              <a:rPr lang="ru-RU" sz="1400" dirty="0" smtClean="0">
                <a:solidFill>
                  <a:srgbClr val="2F5597"/>
                </a:solidFill>
              </a:rPr>
              <a:t>в ток </a:t>
            </a:r>
            <a:r>
              <a:rPr lang="ru-RU" sz="1400" dirty="0" err="1" smtClean="0">
                <a:solidFill>
                  <a:srgbClr val="2F5597"/>
                </a:solidFill>
              </a:rPr>
              <a:t>машинаның негізгі</a:t>
            </a:r>
            <a:r>
              <a:rPr lang="ru-RU" sz="1400" dirty="0" smtClean="0">
                <a:solidFill>
                  <a:srgbClr val="2F5597"/>
                </a:solidFill>
              </a:rPr>
              <a:t> магнит </a:t>
            </a:r>
            <a:r>
              <a:rPr lang="ru-RU" sz="1400" dirty="0" err="1" smtClean="0">
                <a:solidFill>
                  <a:srgbClr val="2F5597"/>
                </a:solidFill>
              </a:rPr>
              <a:t>ағынын арттырады</a:t>
            </a:r>
            <a:r>
              <a:rPr lang="ru-RU" sz="1400" dirty="0" smtClean="0">
                <a:solidFill>
                  <a:srgbClr val="2F5597"/>
                </a:solidFill>
              </a:rPr>
              <a:t>, </a:t>
            </a:r>
            <a:r>
              <a:rPr lang="ru-RU" sz="1400" dirty="0" err="1" smtClean="0">
                <a:solidFill>
                  <a:srgbClr val="2F5597"/>
                </a:solidFill>
              </a:rPr>
              <a:t>бұл өз кезегінде</a:t>
            </a:r>
            <a:r>
              <a:rPr lang="ru-RU" sz="1400" dirty="0" smtClean="0">
                <a:solidFill>
                  <a:srgbClr val="2F5597"/>
                </a:solidFill>
              </a:rPr>
              <a:t> якорь </a:t>
            </a:r>
            <a:r>
              <a:rPr lang="ru-RU" sz="1400" dirty="0" err="1" smtClean="0">
                <a:solidFill>
                  <a:srgbClr val="2F5597"/>
                </a:solidFill>
              </a:rPr>
              <a:t>ЭҚК-ін арттырады</a:t>
            </a:r>
            <a:r>
              <a:rPr lang="ru-RU" sz="1400" dirty="0" smtClean="0">
                <a:solidFill>
                  <a:srgbClr val="2F5597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2F5597"/>
                </a:solidFill>
              </a:rPr>
              <a:t>4. Якорь </a:t>
            </a:r>
            <a:r>
              <a:rPr lang="ru-RU" sz="1400" dirty="0" err="1" smtClean="0">
                <a:solidFill>
                  <a:srgbClr val="2F5597"/>
                </a:solidFill>
              </a:rPr>
              <a:t>ЭҚК-нің артуы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қоздыру тогы</a:t>
            </a:r>
            <a:r>
              <a:rPr lang="ru-RU" sz="1400" dirty="0" smtClean="0">
                <a:solidFill>
                  <a:srgbClr val="2F5597"/>
                </a:solidFill>
              </a:rPr>
              <a:t> мен магнит </a:t>
            </a:r>
            <a:r>
              <a:rPr lang="ru-RU" sz="1400" dirty="0" err="1" smtClean="0">
                <a:solidFill>
                  <a:srgbClr val="2F5597"/>
                </a:solidFill>
              </a:rPr>
              <a:t>ағынының одан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әрі ұлғаюына әкеледі</a:t>
            </a:r>
            <a:r>
              <a:rPr lang="ru-RU" sz="1400" dirty="0" smtClean="0">
                <a:solidFill>
                  <a:srgbClr val="2F5597"/>
                </a:solidFill>
              </a:rPr>
              <a:t>; станок </a:t>
            </a:r>
            <a:r>
              <a:rPr lang="ru-RU" sz="1400" dirty="0" err="1" smtClean="0">
                <a:solidFill>
                  <a:srgbClr val="2F5597"/>
                </a:solidFill>
              </a:rPr>
              <a:t>терминалдарындағы кернеу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тұрақты мәнге жеткенше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көшкін сияқты артады</a:t>
            </a:r>
            <a:r>
              <a:rPr lang="ru-RU" sz="1400" dirty="0" smtClean="0">
                <a:solidFill>
                  <a:srgbClr val="2F5597"/>
                </a:solidFill>
              </a:rPr>
              <a:t>.</a:t>
            </a:r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841" y="3185787"/>
            <a:ext cx="30861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9930" y="3254957"/>
            <a:ext cx="31337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99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765" y="561810"/>
            <a:ext cx="6438343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b="1" dirty="0" err="1" smtClean="0">
                <a:solidFill>
                  <a:srgbClr val="2F5597"/>
                </a:solidFill>
              </a:rPr>
              <a:t>Тізбектей</a:t>
            </a:r>
            <a:r>
              <a:rPr lang="ru-RU" sz="1600" b="1" dirty="0" smtClean="0">
                <a:solidFill>
                  <a:srgbClr val="2F5597"/>
                </a:solidFill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</a:rPr>
              <a:t>қоздырулы </a:t>
            </a:r>
            <a:r>
              <a:rPr lang="ru-RU" sz="1600" b="1" dirty="0" smtClean="0">
                <a:solidFill>
                  <a:srgbClr val="2F5597"/>
                </a:solidFill>
              </a:rPr>
              <a:t>генератор.</a:t>
            </a:r>
            <a:endParaRPr lang="ru-RU" sz="1600" b="1" dirty="0">
              <a:solidFill>
                <a:srgbClr val="2F5597"/>
              </a:solidFill>
            </a:endParaRPr>
          </a:p>
        </p:txBody>
      </p:sp>
      <p:pic>
        <p:nvPicPr>
          <p:cNvPr id="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158" y="108787"/>
            <a:ext cx="605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  на основе машины постоянного тока 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8770" y="5325167"/>
            <a:ext cx="2179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Внешняя характеристика.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603391" y="3005556"/>
            <a:ext cx="4936155" cy="215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46190" y="875742"/>
            <a:ext cx="117316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  Бос </a:t>
            </a:r>
            <a:r>
              <a:rPr lang="ru-RU" sz="1600" dirty="0" err="1" smtClean="0">
                <a:solidFill>
                  <a:srgbClr val="2F5597"/>
                </a:solidFill>
              </a:rPr>
              <a:t>жүріс режимінде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тізбекті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қоздыру генераторының қоздыру тогы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нөлге тең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сондықтан мұндай </a:t>
            </a:r>
            <a:r>
              <a:rPr lang="ru-RU" sz="1600" dirty="0" smtClean="0">
                <a:solidFill>
                  <a:srgbClr val="2F5597"/>
                </a:solidFill>
              </a:rPr>
              <a:t>генератор </a:t>
            </a:r>
            <a:r>
              <a:rPr lang="ru-RU" sz="1600" dirty="0" err="1" smtClean="0">
                <a:solidFill>
                  <a:srgbClr val="2F5597"/>
                </a:solidFill>
              </a:rPr>
              <a:t>үшін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E(Iv) </a:t>
            </a:r>
            <a:r>
              <a:rPr lang="ru-RU" sz="1600" dirty="0" smtClean="0">
                <a:solidFill>
                  <a:srgbClr val="2F5597"/>
                </a:solidFill>
              </a:rPr>
              <a:t>бос </a:t>
            </a:r>
            <a:r>
              <a:rPr lang="ru-RU" sz="1600" dirty="0" err="1" smtClean="0">
                <a:solidFill>
                  <a:srgbClr val="2F5597"/>
                </a:solidFill>
              </a:rPr>
              <a:t>жүріс сипаттамасын</a:t>
            </a:r>
            <a:r>
              <a:rPr lang="ru-RU" sz="1600" dirty="0" smtClean="0">
                <a:solidFill>
                  <a:srgbClr val="2F5597"/>
                </a:solidFill>
              </a:rPr>
              <a:t> салу </a:t>
            </a:r>
            <a:r>
              <a:rPr lang="ru-RU" sz="1600" dirty="0" err="1" smtClean="0">
                <a:solidFill>
                  <a:srgbClr val="2F5597"/>
                </a:solidFill>
              </a:rPr>
              <a:t>мүмкін емес</a:t>
            </a:r>
            <a:r>
              <a:rPr lang="ru-RU" sz="1600" dirty="0" smtClean="0">
                <a:solidFill>
                  <a:srgbClr val="2F5597"/>
                </a:solidFill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</a:rPr>
              <a:t>Басқару сипаттамасы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яғни тұрақты кернеудегі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I</a:t>
            </a:r>
            <a:r>
              <a:rPr lang="ru-RU" sz="1600" dirty="0" smtClean="0">
                <a:solidFill>
                  <a:srgbClr val="2F5597"/>
                </a:solidFill>
              </a:rPr>
              <a:t>в(</a:t>
            </a:r>
            <a:r>
              <a:rPr lang="en-GB" sz="1600" dirty="0" smtClean="0">
                <a:solidFill>
                  <a:srgbClr val="2F5597"/>
                </a:solidFill>
              </a:rPr>
              <a:t>I) </a:t>
            </a:r>
            <a:r>
              <a:rPr lang="ru-RU" sz="1600" dirty="0" err="1" smtClean="0">
                <a:solidFill>
                  <a:srgbClr val="2F5597"/>
                </a:solidFill>
              </a:rPr>
              <a:t>тәуелділігі </a:t>
            </a:r>
            <a:r>
              <a:rPr lang="ru-RU" sz="1600" dirty="0" smtClean="0">
                <a:solidFill>
                  <a:srgbClr val="2F5597"/>
                </a:solidFill>
              </a:rPr>
              <a:t>де </a:t>
            </a:r>
            <a:r>
              <a:rPr lang="ru-RU" sz="1600" dirty="0" err="1" smtClean="0">
                <a:solidFill>
                  <a:srgbClr val="2F5597"/>
                </a:solidFill>
              </a:rPr>
              <a:t>сызбада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көрсетілмеген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өйткені қоздыру тогы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жүктеме тоғымен сәйкес келеді</a:t>
            </a:r>
            <a:r>
              <a:rPr lang="ru-RU" sz="1600" dirty="0" smtClean="0">
                <a:solidFill>
                  <a:srgbClr val="2F5597"/>
                </a:solidFill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</a:rPr>
              <a:t>Жүктеме сипаттамасын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U(I</a:t>
            </a:r>
            <a:r>
              <a:rPr lang="ru-RU" sz="1600" dirty="0" smtClean="0">
                <a:solidFill>
                  <a:srgbClr val="2F5597"/>
                </a:solidFill>
              </a:rPr>
              <a:t>в) </a:t>
            </a:r>
            <a:r>
              <a:rPr lang="ru-RU" sz="1600" dirty="0" err="1" smtClean="0">
                <a:solidFill>
                  <a:srgbClr val="2F5597"/>
                </a:solidFill>
              </a:rPr>
              <a:t>тұрғызу үшін тұрақты жүктеме тоғын сақтау қажет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ол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дәл сол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себепті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мүмкін емес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   </a:t>
            </a:r>
            <a:r>
              <a:rPr lang="ru-RU" sz="1600" dirty="0" err="1" smtClean="0">
                <a:solidFill>
                  <a:srgbClr val="2F5597"/>
                </a:solidFill>
              </a:rPr>
              <a:t>Тізбекті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қоздыру генераторының терминалдарындағы кернеу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жүктеме тогы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өзгерген кезде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айтарлықтай өзгеретіндіктен және кернеуді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деңгейде ұстап тұру мүмкіндігі болмағандықтан (қозу тогы</a:t>
            </a:r>
            <a:r>
              <a:rPr lang="ru-RU" sz="1600" dirty="0" smtClean="0">
                <a:solidFill>
                  <a:srgbClr val="2F5597"/>
                </a:solidFill>
              </a:rPr>
              <a:t> да </a:t>
            </a:r>
            <a:r>
              <a:rPr lang="ru-RU" sz="1600" dirty="0" err="1" smtClean="0">
                <a:solidFill>
                  <a:srgbClr val="2F5597"/>
                </a:solidFill>
              </a:rPr>
              <a:t>жүктеме тогы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болғандықтан</a:t>
            </a:r>
            <a:r>
              <a:rPr lang="ru-RU" sz="1600" dirty="0" smtClean="0">
                <a:solidFill>
                  <a:srgbClr val="2F5597"/>
                </a:solidFill>
              </a:rPr>
              <a:t>), </a:t>
            </a:r>
            <a:r>
              <a:rPr lang="ru-RU" sz="1600" dirty="0" err="1" smtClean="0">
                <a:solidFill>
                  <a:srgbClr val="2F5597"/>
                </a:solidFill>
              </a:rPr>
              <a:t>мұндай генераторлар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практикалық қолданысы табылмады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3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765" y="561810"/>
            <a:ext cx="6438343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2F5597"/>
                </a:solidFill>
              </a:rPr>
              <a:t>Генератор </a:t>
            </a:r>
            <a:r>
              <a:rPr lang="ru-RU" sz="1600" b="1" dirty="0" smtClean="0">
                <a:solidFill>
                  <a:srgbClr val="2F5597"/>
                </a:solidFill>
              </a:rPr>
              <a:t>смешанного возбуждения.</a:t>
            </a:r>
            <a:endParaRPr lang="ru-RU" sz="1600" b="1" dirty="0">
              <a:solidFill>
                <a:srgbClr val="2F5597"/>
              </a:solidFill>
            </a:endParaRPr>
          </a:p>
        </p:txBody>
      </p:sp>
      <p:pic>
        <p:nvPicPr>
          <p:cNvPr id="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158" y="108787"/>
            <a:ext cx="605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  на основе машины постоянного тока 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5648" y="6272323"/>
            <a:ext cx="2416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Нагрузочная характеристика.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03895" y="2833443"/>
            <a:ext cx="2179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Внешняя характеристика.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49179" y="5212945"/>
            <a:ext cx="2688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Регулировочная характеристика.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70286" y="5644696"/>
            <a:ext cx="30308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1  — </a:t>
            </a:r>
            <a:r>
              <a:rPr lang="ru-RU" sz="1400" dirty="0">
                <a:solidFill>
                  <a:srgbClr val="2F5597"/>
                </a:solidFill>
              </a:rPr>
              <a:t>нормальное возбуждение; </a:t>
            </a:r>
          </a:p>
          <a:p>
            <a:r>
              <a:rPr lang="ru-RU" sz="1400" dirty="0" smtClean="0">
                <a:solidFill>
                  <a:srgbClr val="2F5597"/>
                </a:solidFill>
              </a:rPr>
              <a:t>2 </a:t>
            </a:r>
            <a:r>
              <a:rPr lang="ru-RU" sz="1400" dirty="0">
                <a:solidFill>
                  <a:srgbClr val="2F5597"/>
                </a:solidFill>
              </a:rPr>
              <a:t>—  перевозбуждение; </a:t>
            </a:r>
            <a:endParaRPr lang="ru-RU" sz="1400" dirty="0" smtClean="0">
              <a:solidFill>
                <a:srgbClr val="2F5597"/>
              </a:solidFill>
            </a:endParaRPr>
          </a:p>
          <a:p>
            <a:r>
              <a:rPr lang="ru-RU" sz="1400" dirty="0" smtClean="0">
                <a:solidFill>
                  <a:srgbClr val="2F5597"/>
                </a:solidFill>
              </a:rPr>
              <a:t>3 </a:t>
            </a:r>
            <a:r>
              <a:rPr lang="ru-RU" sz="1400" dirty="0">
                <a:solidFill>
                  <a:srgbClr val="2F5597"/>
                </a:solidFill>
              </a:rPr>
              <a:t>—  встречное </a:t>
            </a:r>
            <a:r>
              <a:rPr lang="ru-RU" sz="1400" dirty="0" smtClean="0">
                <a:solidFill>
                  <a:srgbClr val="2F5597"/>
                </a:solidFill>
              </a:rPr>
              <a:t>включение  обмоток.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191" y="875742"/>
            <a:ext cx="75550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Используя две обмотки </a:t>
            </a:r>
            <a:r>
              <a:rPr lang="ru-RU" sz="1400" dirty="0">
                <a:solidFill>
                  <a:srgbClr val="2F5597"/>
                </a:solidFill>
              </a:rPr>
              <a:t>возбуждения </a:t>
            </a:r>
            <a:r>
              <a:rPr lang="ru-RU" sz="1400" dirty="0" smtClean="0">
                <a:solidFill>
                  <a:srgbClr val="2F5597"/>
                </a:solidFill>
              </a:rPr>
              <a:t>одновременно, </a:t>
            </a:r>
            <a:r>
              <a:rPr lang="ru-RU" sz="1400" dirty="0">
                <a:solidFill>
                  <a:srgbClr val="2F5597"/>
                </a:solidFill>
              </a:rPr>
              <a:t>и при этом так подобрать число витков последовательной </a:t>
            </a:r>
            <a:r>
              <a:rPr lang="ru-RU" sz="1400" dirty="0" smtClean="0">
                <a:solidFill>
                  <a:srgbClr val="2F5597"/>
                </a:solidFill>
              </a:rPr>
              <a:t>обмотки</a:t>
            </a:r>
            <a:r>
              <a:rPr lang="ru-RU" sz="1400" dirty="0">
                <a:solidFill>
                  <a:srgbClr val="2F5597"/>
                </a:solidFill>
              </a:rPr>
              <a:t>, чтобы напряжение мало изменялось с изменением нагрузки. </a:t>
            </a:r>
            <a:r>
              <a:rPr lang="ru-RU" sz="1400" dirty="0" smtClean="0">
                <a:solidFill>
                  <a:srgbClr val="2F5597"/>
                </a:solidFill>
              </a:rPr>
              <a:t>Например</a:t>
            </a:r>
            <a:r>
              <a:rPr lang="ru-RU" sz="1400" dirty="0">
                <a:solidFill>
                  <a:srgbClr val="2F5597"/>
                </a:solidFill>
              </a:rPr>
              <a:t>, можно добиться того, чтобы напряжение </a:t>
            </a:r>
            <a:r>
              <a:rPr lang="ru-RU" sz="1400" dirty="0" err="1" smtClean="0">
                <a:solidFill>
                  <a:srgbClr val="2F5597"/>
                </a:solidFill>
              </a:rPr>
              <a:t>U</a:t>
            </a:r>
            <a:r>
              <a:rPr lang="ru-RU" sz="1400" baseline="-25000" dirty="0" err="1" smtClean="0">
                <a:solidFill>
                  <a:srgbClr val="2F5597"/>
                </a:solidFill>
              </a:rPr>
              <a:t>ном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>
                <a:solidFill>
                  <a:srgbClr val="2F5597"/>
                </a:solidFill>
              </a:rPr>
              <a:t>при </a:t>
            </a:r>
            <a:r>
              <a:rPr lang="ru-RU" sz="1400" dirty="0" smtClean="0">
                <a:solidFill>
                  <a:srgbClr val="2F5597"/>
                </a:solidFill>
              </a:rPr>
              <a:t>номинальном </a:t>
            </a:r>
            <a:r>
              <a:rPr lang="ru-RU" sz="1400" dirty="0">
                <a:solidFill>
                  <a:srgbClr val="2F5597"/>
                </a:solidFill>
              </a:rPr>
              <a:t>токе было равно напряжению </a:t>
            </a:r>
            <a:r>
              <a:rPr lang="ru-RU" sz="1400" dirty="0" smtClean="0">
                <a:solidFill>
                  <a:srgbClr val="2F5597"/>
                </a:solidFill>
              </a:rPr>
              <a:t>U0 </a:t>
            </a:r>
            <a:r>
              <a:rPr lang="ru-RU" sz="1400" dirty="0">
                <a:solidFill>
                  <a:srgbClr val="2F5597"/>
                </a:solidFill>
              </a:rPr>
              <a:t>при холостом ходе </a:t>
            </a:r>
            <a:r>
              <a:rPr lang="ru-RU" sz="1400" dirty="0" smtClean="0">
                <a:solidFill>
                  <a:srgbClr val="2F5597"/>
                </a:solidFill>
              </a:rPr>
              <a:t>(кривая </a:t>
            </a:r>
            <a:r>
              <a:rPr lang="ru-RU" sz="1400" dirty="0">
                <a:solidFill>
                  <a:srgbClr val="2F5597"/>
                </a:solidFill>
              </a:rPr>
              <a:t>1). При промежуточных значениях тока напряжение </a:t>
            </a:r>
            <a:r>
              <a:rPr lang="ru-RU" sz="1400" dirty="0" smtClean="0">
                <a:solidFill>
                  <a:srgbClr val="2F5597"/>
                </a:solidFill>
              </a:rPr>
              <a:t>будет отличаться </a:t>
            </a:r>
            <a:r>
              <a:rPr lang="ru-RU" sz="1400" dirty="0">
                <a:solidFill>
                  <a:srgbClr val="2F5597"/>
                </a:solidFill>
              </a:rPr>
              <a:t>от </a:t>
            </a:r>
            <a:r>
              <a:rPr lang="ru-RU" sz="1400" dirty="0" smtClean="0">
                <a:solidFill>
                  <a:srgbClr val="2F5597"/>
                </a:solidFill>
              </a:rPr>
              <a:t>U0</a:t>
            </a:r>
            <a:r>
              <a:rPr lang="ru-RU" sz="1400" dirty="0">
                <a:solidFill>
                  <a:srgbClr val="2F5597"/>
                </a:solidFill>
              </a:rPr>
              <a:t>, но в существенно меньшей степени, чем при </a:t>
            </a:r>
            <a:r>
              <a:rPr lang="ru-RU" sz="1400" dirty="0" smtClean="0">
                <a:solidFill>
                  <a:srgbClr val="2F5597"/>
                </a:solidFill>
              </a:rPr>
              <a:t>параллельном </a:t>
            </a:r>
            <a:r>
              <a:rPr lang="ru-RU" sz="1400" dirty="0">
                <a:solidFill>
                  <a:srgbClr val="2F5597"/>
                </a:solidFill>
              </a:rPr>
              <a:t>и даже независимом возбуждении.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Увеличивая число витков обмотки последовательного </a:t>
            </a:r>
            <a:r>
              <a:rPr lang="ru-RU" sz="1400" dirty="0" smtClean="0">
                <a:solidFill>
                  <a:srgbClr val="2F5597"/>
                </a:solidFill>
              </a:rPr>
              <a:t>возбуждения </a:t>
            </a:r>
            <a:r>
              <a:rPr lang="ru-RU" sz="1400" dirty="0">
                <a:solidFill>
                  <a:srgbClr val="2F5597"/>
                </a:solidFill>
              </a:rPr>
              <a:t>(усиливая последовательную обмотку), можно получить при </a:t>
            </a:r>
            <a:r>
              <a:rPr lang="ru-RU" sz="1400" dirty="0" smtClean="0">
                <a:solidFill>
                  <a:srgbClr val="2F5597"/>
                </a:solidFill>
              </a:rPr>
              <a:t>номинальном </a:t>
            </a:r>
            <a:r>
              <a:rPr lang="ru-RU" sz="1400" dirty="0">
                <a:solidFill>
                  <a:srgbClr val="2F5597"/>
                </a:solidFill>
              </a:rPr>
              <a:t>токе большее напряжение, чем при холостом ходе </a:t>
            </a:r>
            <a:r>
              <a:rPr lang="ru-RU" sz="1400" dirty="0" smtClean="0">
                <a:solidFill>
                  <a:srgbClr val="2F5597"/>
                </a:solidFill>
              </a:rPr>
              <a:t>(</a:t>
            </a:r>
            <a:r>
              <a:rPr lang="ru-RU" sz="1400" dirty="0">
                <a:solidFill>
                  <a:srgbClr val="2F5597"/>
                </a:solidFill>
              </a:rPr>
              <a:t>кривая 2), скомпенсировав тем самым падение напряжения в проводниках линии. В этом случае говорят о перевозбуждении </a:t>
            </a:r>
            <a:r>
              <a:rPr lang="ru-RU" sz="1400" dirty="0" smtClean="0">
                <a:solidFill>
                  <a:srgbClr val="2F5597"/>
                </a:solidFill>
              </a:rPr>
              <a:t>генератора</a:t>
            </a:r>
            <a:r>
              <a:rPr lang="ru-RU" sz="1400" dirty="0">
                <a:solidFill>
                  <a:srgbClr val="2F5597"/>
                </a:solidFill>
              </a:rPr>
              <a:t>.</a:t>
            </a:r>
            <a:endParaRPr lang="ru-RU" sz="1400" dirty="0" smtClean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8642417" y="675993"/>
            <a:ext cx="2695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286" y="3250795"/>
            <a:ext cx="2733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4383" y="3329098"/>
            <a:ext cx="31337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475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04056" y="10878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4886" y="756548"/>
            <a:ext cx="113023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2F5597"/>
                </a:solidFill>
              </a:rPr>
              <a:t>Ке</a:t>
            </a:r>
            <a:r>
              <a:rPr lang="kk-KZ" sz="1600" dirty="0" smtClean="0">
                <a:solidFill>
                  <a:srgbClr val="2F5597"/>
                </a:solidFill>
              </a:rPr>
              <a:t>лесі сұрақтарға жауап беріңіз</a:t>
            </a:r>
            <a:r>
              <a:rPr lang="ru-RU" sz="1600" dirty="0" smtClean="0">
                <a:solidFill>
                  <a:srgbClr val="2F5597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Электр </a:t>
            </a:r>
            <a:r>
              <a:rPr lang="ru-RU" sz="1600" dirty="0" err="1" smtClean="0">
                <a:solidFill>
                  <a:srgbClr val="2F5597"/>
                </a:solidFill>
              </a:rPr>
              <a:t>машиналарының қайтымдылық принципі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машинаның </a:t>
            </a:r>
            <a:r>
              <a:rPr lang="ru-RU" sz="1600" dirty="0" smtClean="0">
                <a:solidFill>
                  <a:srgbClr val="2F5597"/>
                </a:solidFill>
              </a:rPr>
              <a:t>(СМ) </a:t>
            </a:r>
            <a:r>
              <a:rPr lang="ru-RU" sz="1600" dirty="0" err="1" smtClean="0">
                <a:solidFill>
                  <a:srgbClr val="2F5597"/>
                </a:solidFill>
              </a:rPr>
              <a:t>конструкциясын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сипаттаңыз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СМ </a:t>
            </a:r>
            <a:r>
              <a:rPr lang="ru-RU" sz="1600" dirty="0" err="1" smtClean="0">
                <a:solidFill>
                  <a:srgbClr val="2F5597"/>
                </a:solidFill>
              </a:rPr>
              <a:t>полюстерінің кезектесуі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Түзілген </a:t>
            </a:r>
            <a:r>
              <a:rPr lang="ru-RU" sz="1600" dirty="0" smtClean="0">
                <a:solidFill>
                  <a:srgbClr val="2F5597"/>
                </a:solidFill>
              </a:rPr>
              <a:t>СМ </a:t>
            </a:r>
            <a:r>
              <a:rPr lang="ru-RU" sz="1600" dirty="0" err="1" smtClean="0">
                <a:solidFill>
                  <a:srgbClr val="2F5597"/>
                </a:solidFill>
              </a:rPr>
              <a:t>кернеуінің жиілігі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немен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анықталады</a:t>
            </a:r>
            <a:r>
              <a:rPr lang="ru-RU" sz="1600" dirty="0" smtClean="0">
                <a:solidFill>
                  <a:srgbClr val="2F5597"/>
                </a:solidFill>
              </a:rPr>
              <a:t>? </a:t>
            </a:r>
            <a:r>
              <a:rPr lang="ru-RU" sz="1600" dirty="0" err="1" smtClean="0">
                <a:solidFill>
                  <a:srgbClr val="2F5597"/>
                </a:solidFill>
              </a:rPr>
              <a:t>Еуропа</a:t>
            </a:r>
            <a:r>
              <a:rPr lang="ru-RU" sz="1600" dirty="0" smtClean="0">
                <a:solidFill>
                  <a:srgbClr val="2F5597"/>
                </a:solidFill>
              </a:rPr>
              <a:t> мен </a:t>
            </a:r>
            <a:r>
              <a:rPr lang="ru-RU" sz="1600" dirty="0" err="1" smtClean="0">
                <a:solidFill>
                  <a:srgbClr val="2F5597"/>
                </a:solidFill>
              </a:rPr>
              <a:t>АҚШ-та қозғалтқыштың айналу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жылдамдығы қандай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СМ </a:t>
            </a:r>
            <a:r>
              <a:rPr lang="ru-RU" sz="1600" dirty="0" err="1" smtClean="0">
                <a:solidFill>
                  <a:srgbClr val="2F5597"/>
                </a:solidFill>
              </a:rPr>
              <a:t>жұмыс істеу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принципін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түсіндіріңіз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генераторлардың жасырын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жылдамдығы қандай?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Турбо </a:t>
            </a:r>
            <a:r>
              <a:rPr lang="ru-RU" sz="1600" dirty="0" err="1" smtClean="0">
                <a:solidFill>
                  <a:srgbClr val="2F5597"/>
                </a:solidFill>
              </a:rPr>
              <a:t>және сутегі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генераторларын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салқындату әдістерінің ерекшеліктерін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түсіндіріңіз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2F5597"/>
                </a:solidFill>
              </a:rPr>
              <a:t>SM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қоздыру жүйелерінің міндеттері</a:t>
            </a:r>
            <a:r>
              <a:rPr lang="ru-RU" sz="1600" dirty="0" smtClean="0">
                <a:solidFill>
                  <a:srgbClr val="2F5597"/>
                </a:solidFill>
              </a:rPr>
              <a:t> мен </a:t>
            </a:r>
            <a:r>
              <a:rPr lang="ru-RU" sz="1600" dirty="0" err="1" smtClean="0">
                <a:solidFill>
                  <a:srgbClr val="2F5597"/>
                </a:solidFill>
              </a:rPr>
              <a:t>құрылымын сипаттаңыз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Автономды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жүктемеде жұмыс істейтін</a:t>
            </a:r>
            <a:r>
              <a:rPr lang="ru-RU" sz="1600" dirty="0" smtClean="0">
                <a:solidFill>
                  <a:srgbClr val="2F5597"/>
                </a:solidFill>
              </a:rPr>
              <a:t> СГ </a:t>
            </a:r>
            <a:r>
              <a:rPr lang="ru-RU" sz="1600" dirty="0" err="1" smtClean="0">
                <a:solidFill>
                  <a:srgbClr val="2F5597"/>
                </a:solidFill>
              </a:rPr>
              <a:t>сипаттамаларын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сызыңыз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2F5597"/>
                </a:solidFill>
              </a:rPr>
              <a:t>SG </a:t>
            </a:r>
            <a:r>
              <a:rPr lang="ru-RU" sz="1600" dirty="0" err="1" smtClean="0">
                <a:solidFill>
                  <a:srgbClr val="2F5597"/>
                </a:solidFill>
              </a:rPr>
              <a:t>статикалық тұрақтылығы нені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білдіреді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" y="620713"/>
            <a:ext cx="9978253" cy="568801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ДӘРІС ЖОСПАРЫ</a:t>
            </a:r>
            <a: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AutoNum type="arabicPeriod"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машина нег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ізіндегі г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енераторлар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>
              <a:buAutoNum type="arabicPeriod"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магнитті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генераторлар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>
              <a:buAutoNum type="arabicPeriod"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машинасы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негізіндегі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генераторлар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сұрақтары.</a:t>
            </a:r>
            <a:endParaRPr lang="ru-RU" sz="1600" b="1" dirty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3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300" y="108787"/>
            <a:ext cx="535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Генераторы на основе синхронных машин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0497" y="1306284"/>
            <a:ext cx="3329369" cy="54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351631" y="2117323"/>
            <a:ext cx="1924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2511" b="19277"/>
          <a:stretch>
            <a:fillRect/>
          </a:stretch>
        </p:blipFill>
        <p:spPr bwMode="auto">
          <a:xfrm>
            <a:off x="9533054" y="3296076"/>
            <a:ext cx="1561203" cy="60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1975" y="18564225"/>
              <a:ext cx="0" cy="0"/>
            </p14:xfrm>
          </p:contentPart>
        </mc:Choice>
        <mc:Fallback xmlns="">
          <p:pic>
            <p:nvPicPr>
              <p:cNvPr id="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1975" y="18564225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60" y="866973"/>
            <a:ext cx="2937856" cy="360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90981" y="497641"/>
            <a:ext cx="4870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Айқын полюсті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роторлы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синхронды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машина. 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2871" y="866973"/>
            <a:ext cx="3741172" cy="36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3290" y="4746709"/>
            <a:ext cx="3641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1 — статор; 2 — полюсы ротора; 3 — обмотка</a:t>
            </a:r>
          </a:p>
          <a:p>
            <a:r>
              <a:rPr lang="ru-RU" sz="1400" dirty="0">
                <a:solidFill>
                  <a:srgbClr val="2F5597"/>
                </a:solidFill>
              </a:rPr>
              <a:t>якоря (статора); 4 — обмотка возбуждения;</a:t>
            </a:r>
          </a:p>
          <a:p>
            <a:r>
              <a:rPr lang="ru-RU" sz="1400" dirty="0">
                <a:solidFill>
                  <a:srgbClr val="2F5597"/>
                </a:solidFill>
              </a:rPr>
              <a:t>5— контактные кольца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7815" y="4537155"/>
            <a:ext cx="42126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1 — остов ротора; 2 — обод ротора; 3 — контактные кольца; 4 — вал; 5 — катушка обмотки возбуждения; 6 — сегмент демпферной обмотки; 7 — стержень демпферной обмотки; 8 — пакет сердечника полюса; 9 — вентиляционный канал в полюсе</a:t>
            </a:r>
          </a:p>
        </p:txBody>
      </p:sp>
    </p:spTree>
    <p:extLst>
      <p:ext uri="{BB962C8B-B14F-4D97-AF65-F5344CB8AC3E}">
        <p14:creationId xmlns:p14="http://schemas.microsoft.com/office/powerpoint/2010/main" val="36785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4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300" y="108787"/>
            <a:ext cx="535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Генераторы на основе синхронных машин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1975" y="18564225"/>
              <a:ext cx="0" cy="0"/>
            </p14:xfrm>
          </p:contentPart>
        </mc:Choice>
        <mc:Fallback xmlns="">
          <p:pic>
            <p:nvPicPr>
              <p:cNvPr id="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1975" y="18564225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Прямоугольник 14"/>
          <p:cNvSpPr/>
          <p:nvPr/>
        </p:nvSpPr>
        <p:spPr>
          <a:xfrm>
            <a:off x="990981" y="497641"/>
            <a:ext cx="5474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Айқын емес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полюсті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роторлы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синхронды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машина. 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43" y="1008786"/>
            <a:ext cx="3358389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5093" y="1203213"/>
            <a:ext cx="6696075" cy="20097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16627" y="3448373"/>
            <a:ext cx="7875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1 — контактные кольца; 2 — бандажное кольцо; 3 — </a:t>
            </a:r>
            <a:r>
              <a:rPr lang="ru-RU" sz="1400" dirty="0" smtClean="0">
                <a:solidFill>
                  <a:srgbClr val="2F5597"/>
                </a:solidFill>
              </a:rPr>
              <a:t>массивный магнитопровод </a:t>
            </a:r>
            <a:r>
              <a:rPr lang="ru-RU" sz="1400" dirty="0">
                <a:solidFill>
                  <a:srgbClr val="2F5597"/>
                </a:solidFill>
              </a:rPr>
              <a:t>ротора</a:t>
            </a:r>
            <a:r>
              <a:rPr lang="ru-RU" sz="1400" dirty="0" smtClean="0">
                <a:solidFill>
                  <a:srgbClr val="2F5597"/>
                </a:solidFill>
              </a:rPr>
              <a:t>;  </a:t>
            </a:r>
          </a:p>
          <a:p>
            <a:r>
              <a:rPr lang="ru-RU" sz="1400" dirty="0" smtClean="0">
                <a:solidFill>
                  <a:srgbClr val="2F5597"/>
                </a:solidFill>
              </a:rPr>
              <a:t>4 — немагнитный </a:t>
            </a:r>
            <a:r>
              <a:rPr lang="ru-RU" sz="1400" dirty="0">
                <a:solidFill>
                  <a:srgbClr val="2F5597"/>
                </a:solidFill>
              </a:rPr>
              <a:t>клин паза ротора; 5 </a:t>
            </a:r>
            <a:r>
              <a:rPr lang="ru-RU" sz="1400" dirty="0" smtClean="0">
                <a:solidFill>
                  <a:srgbClr val="2F5597"/>
                </a:solidFill>
              </a:rPr>
              <a:t>— центробежный </a:t>
            </a:r>
            <a:r>
              <a:rPr lang="ru-RU" sz="1400" dirty="0">
                <a:solidFill>
                  <a:srgbClr val="2F5597"/>
                </a:solidFill>
              </a:rPr>
              <a:t>вентилятор; 6 — хвостовик ротора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77439" y="967828"/>
            <a:ext cx="4012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Айқын емес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полюсті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ротордың сыртқы көрінісі</a:t>
            </a:r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445" b="50932"/>
          <a:stretch>
            <a:fillRect/>
          </a:stretch>
        </p:blipFill>
        <p:spPr bwMode="auto">
          <a:xfrm>
            <a:off x="3865532" y="4196154"/>
            <a:ext cx="7813081" cy="21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25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5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300" y="108787"/>
            <a:ext cx="535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Генераторы на основе синхронных машин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1975" y="18564225"/>
              <a:ext cx="0" cy="0"/>
            </p14:xfrm>
          </p:contentPart>
        </mc:Choice>
        <mc:Fallback xmlns="">
          <p:pic>
            <p:nvPicPr>
              <p:cNvPr id="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1975" y="18564225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Прямоугольник 14"/>
          <p:cNvSpPr/>
          <p:nvPr/>
        </p:nvSpPr>
        <p:spPr>
          <a:xfrm>
            <a:off x="990981" y="497641"/>
            <a:ext cx="7114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Айқын емес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полюсті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роторлы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синхронды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 машина (турбогенератор)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820" y="836195"/>
            <a:ext cx="10777305" cy="453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483820" y="5509785"/>
            <a:ext cx="11088130" cy="103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44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6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 t="89729"/>
          <a:stretch>
            <a:fillRect/>
          </a:stretch>
        </p:blipFill>
        <p:spPr bwMode="auto">
          <a:xfrm>
            <a:off x="1419180" y="6385816"/>
            <a:ext cx="9353641" cy="4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27336" y="1075959"/>
            <a:ext cx="113396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       </a:t>
            </a:r>
            <a:r>
              <a:rPr lang="ru-RU" sz="1600" dirty="0" err="1" smtClean="0">
                <a:solidFill>
                  <a:srgbClr val="2F5597"/>
                </a:solidFill>
              </a:rPr>
              <a:t>Кез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келген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генератордың </a:t>
            </a:r>
            <a:r>
              <a:rPr lang="ru-RU" sz="1600" dirty="0" smtClean="0">
                <a:solidFill>
                  <a:srgbClr val="2F5597"/>
                </a:solidFill>
              </a:rPr>
              <a:t>статор </a:t>
            </a:r>
            <a:r>
              <a:rPr lang="ru-RU" sz="1600" dirty="0" err="1" smtClean="0">
                <a:solidFill>
                  <a:srgbClr val="2F5597"/>
                </a:solidFill>
              </a:rPr>
              <a:t>орамасының электр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қозғаушы күшін жасау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үшін қажетті ротордың </a:t>
            </a:r>
            <a:r>
              <a:rPr lang="ru-RU" sz="1600" dirty="0" smtClean="0">
                <a:solidFill>
                  <a:srgbClr val="2F5597"/>
                </a:solidFill>
              </a:rPr>
              <a:t>магнит </a:t>
            </a:r>
            <a:r>
              <a:rPr lang="ru-RU" sz="1600" dirty="0" err="1" smtClean="0">
                <a:solidFill>
                  <a:srgbClr val="2F5597"/>
                </a:solidFill>
              </a:rPr>
              <a:t>өрісі өріс орамасы</a:t>
            </a:r>
            <a:r>
              <a:rPr lang="ru-RU" sz="1600" dirty="0" smtClean="0">
                <a:solidFill>
                  <a:srgbClr val="2F5597"/>
                </a:solidFill>
              </a:rPr>
              <a:t> (ОБ) </a:t>
            </a:r>
            <a:r>
              <a:rPr lang="ru-RU" sz="1600" dirty="0" err="1" smtClean="0">
                <a:solidFill>
                  <a:srgbClr val="2F5597"/>
                </a:solidFill>
              </a:rPr>
              <a:t>арқылы өтетін тұрақты </a:t>
            </a:r>
            <a:r>
              <a:rPr lang="ru-RU" sz="1600" dirty="0" smtClean="0">
                <a:solidFill>
                  <a:srgbClr val="2F5597"/>
                </a:solidFill>
              </a:rPr>
              <a:t>ток </a:t>
            </a:r>
            <a:r>
              <a:rPr lang="ru-RU" sz="1600" dirty="0" err="1" smtClean="0">
                <a:solidFill>
                  <a:srgbClr val="2F5597"/>
                </a:solidFill>
              </a:rPr>
              <a:t>арқылы жасалады</a:t>
            </a:r>
            <a:r>
              <a:rPr lang="ru-RU" sz="1600" dirty="0" smtClean="0">
                <a:solidFill>
                  <a:srgbClr val="2F5597"/>
                </a:solidFill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Қоздыру жүйесіне мынадай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негізгі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талаптар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қойылады:</a:t>
            </a:r>
            <a:endParaRPr lang="ru-RU" sz="1600" dirty="0" smtClean="0">
              <a:solidFill>
                <a:srgbClr val="2F5597"/>
              </a:solidFill>
            </a:endParaRPr>
          </a:p>
          <a:p>
            <a:r>
              <a:rPr lang="ru-RU" sz="1600" dirty="0" smtClean="0">
                <a:solidFill>
                  <a:srgbClr val="2F5597"/>
                </a:solidFill>
              </a:rPr>
              <a:t>1) </a:t>
            </a:r>
            <a:r>
              <a:rPr lang="ru-RU" sz="1600" dirty="0" err="1" smtClean="0">
                <a:solidFill>
                  <a:srgbClr val="2F5597"/>
                </a:solidFill>
              </a:rPr>
              <a:t>кез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келген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режимдерде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соның ішінде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энергетикалық жүйелердегі авариялар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кезінде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</a:t>
            </a:r>
            <a:r>
              <a:rPr lang="ru-RU" sz="1600" dirty="0" smtClean="0">
                <a:solidFill>
                  <a:srgbClr val="2F5597"/>
                </a:solidFill>
              </a:rPr>
              <a:t>ток ОБ бар </a:t>
            </a:r>
            <a:r>
              <a:rPr lang="ru-RU" sz="1600" dirty="0" err="1" smtClean="0">
                <a:solidFill>
                  <a:srgbClr val="2F5597"/>
                </a:solidFill>
              </a:rPr>
              <a:t>сенімді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электрмен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жабдықтау</a:t>
            </a:r>
            <a:r>
              <a:rPr lang="ru-RU" sz="1600" dirty="0" smtClean="0">
                <a:solidFill>
                  <a:srgbClr val="2F5597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2)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генератордың жүктемесі өзгерген кезде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қоздыру тогының тұрақты реттелуі</a:t>
            </a:r>
            <a:r>
              <a:rPr lang="ru-RU" sz="1600" dirty="0" smtClean="0">
                <a:solidFill>
                  <a:srgbClr val="2F5597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3) </a:t>
            </a:r>
            <a:r>
              <a:rPr lang="ru-RU" sz="1600" dirty="0" err="1" smtClean="0">
                <a:solidFill>
                  <a:srgbClr val="2F5597"/>
                </a:solidFill>
              </a:rPr>
              <a:t>қажетті жылдамдық</a:t>
            </a:r>
            <a:r>
              <a:rPr lang="ru-RU" sz="1600" dirty="0" smtClean="0">
                <a:solidFill>
                  <a:srgbClr val="2F5597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4) </a:t>
            </a:r>
            <a:r>
              <a:rPr lang="ru-RU" sz="1600" dirty="0" err="1" smtClean="0">
                <a:solidFill>
                  <a:srgbClr val="2F5597"/>
                </a:solidFill>
              </a:rPr>
              <a:t>мәжбүрлеп қозу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яғни</a:t>
            </a:r>
            <a:r>
              <a:rPr lang="ru-RU" sz="1600" dirty="0" smtClean="0">
                <a:solidFill>
                  <a:srgbClr val="2F5597"/>
                </a:solidFill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</a:rPr>
              <a:t>мәннен шамамен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екі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есеге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дейін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қоздыру тоғының жылдам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өсуін қамтамасыз ету</a:t>
            </a:r>
            <a:r>
              <a:rPr lang="ru-RU" sz="1600" dirty="0" smtClean="0">
                <a:solidFill>
                  <a:srgbClr val="2F5597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5)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желіден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операциялық ажыратулар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кезінде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қоздырғыш </a:t>
            </a:r>
            <a:r>
              <a:rPr lang="ru-RU" sz="1600" dirty="0" smtClean="0">
                <a:solidFill>
                  <a:srgbClr val="2F5597"/>
                </a:solidFill>
              </a:rPr>
              <a:t>магнит </a:t>
            </a:r>
            <a:r>
              <a:rPr lang="ru-RU" sz="1600" dirty="0" err="1" smtClean="0">
                <a:solidFill>
                  <a:srgbClr val="2F5597"/>
                </a:solidFill>
              </a:rPr>
              <a:t>өрісінің жылдам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сөндірілуі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 b="19670"/>
          <a:stretch>
            <a:fillRect/>
          </a:stretch>
        </p:blipFill>
        <p:spPr bwMode="auto">
          <a:xfrm>
            <a:off x="2059488" y="3077481"/>
            <a:ext cx="8073024" cy="33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42847" y="553906"/>
            <a:ext cx="270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СМ</a:t>
            </a:r>
            <a:r>
              <a:rPr lang="en-US" sz="1600" b="1" dirty="0" smtClean="0">
                <a:solidFill>
                  <a:srgbClr val="2F5597"/>
                </a:solidFill>
                <a:latin typeface="Arial" charset="0"/>
              </a:rPr>
              <a:t>-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ны</a:t>
            </a:r>
            <a:r>
              <a:rPr lang="kk-KZ" sz="1600" b="1" dirty="0" smtClean="0">
                <a:solidFill>
                  <a:srgbClr val="2F5597"/>
                </a:solidFill>
                <a:latin typeface="Arial" charset="0"/>
              </a:rPr>
              <a:t>ң қоздыру жүйесі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.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0300" y="108787"/>
            <a:ext cx="535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Генераторы на основе синхронных машин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7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2373313"/>
              <a:ext cx="11112" cy="15875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9487" y="2370066"/>
                <a:ext cx="17206" cy="2200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рямоугольник 1"/>
          <p:cNvSpPr/>
          <p:nvPr/>
        </p:nvSpPr>
        <p:spPr>
          <a:xfrm>
            <a:off x="856054" y="478119"/>
            <a:ext cx="6148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</a:rPr>
              <a:t>Бұрыштық сипаттама</a:t>
            </a:r>
            <a:r>
              <a:rPr lang="ru-RU" sz="1600" b="1" dirty="0" smtClean="0">
                <a:solidFill>
                  <a:srgbClr val="2F5597"/>
                </a:solidFill>
              </a:rPr>
              <a:t>. </a:t>
            </a:r>
            <a:r>
              <a:rPr lang="ru-RU" sz="1600" b="1" dirty="0" err="1" smtClean="0">
                <a:solidFill>
                  <a:srgbClr val="2F5597"/>
                </a:solidFill>
              </a:rPr>
              <a:t>Генераторлардың</a:t>
            </a:r>
            <a:r>
              <a:rPr lang="ru-RU" sz="1600" b="1" dirty="0" smtClean="0">
                <a:solidFill>
                  <a:srgbClr val="2F5597"/>
                </a:solidFill>
              </a:rPr>
              <a:t> </a:t>
            </a:r>
            <a:r>
              <a:rPr lang="en-GB" sz="1600" b="1" dirty="0" smtClean="0">
                <a:solidFill>
                  <a:srgbClr val="2F5597"/>
                </a:solidFill>
              </a:rPr>
              <a:t>V-</a:t>
            </a:r>
            <a:r>
              <a:rPr lang="ru-RU" sz="1600" b="1" dirty="0" err="1" smtClean="0">
                <a:solidFill>
                  <a:srgbClr val="2F5597"/>
                </a:solidFill>
              </a:rPr>
              <a:t>тәрізді сипаттамалары</a:t>
            </a:r>
            <a:r>
              <a:rPr lang="ru-RU" sz="1600" b="1" dirty="0" smtClean="0">
                <a:solidFill>
                  <a:srgbClr val="2F5597"/>
                </a:solidFill>
              </a:rPr>
              <a:t>.</a:t>
            </a:r>
            <a:endParaRPr lang="ru-RU" sz="1600" b="1" dirty="0">
              <a:solidFill>
                <a:srgbClr val="2F559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864" y="982177"/>
            <a:ext cx="4564238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6622762" y="1043390"/>
            <a:ext cx="4513897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48332" y="4511002"/>
            <a:ext cx="4873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Угловая характеристика </a:t>
            </a:r>
            <a:r>
              <a:rPr lang="ru-RU" sz="1600" dirty="0" smtClean="0">
                <a:solidFill>
                  <a:srgbClr val="2F5597"/>
                </a:solidFill>
              </a:rPr>
              <a:t>неявнополюсной </a:t>
            </a:r>
            <a:r>
              <a:rPr lang="ru-RU" sz="1600" dirty="0">
                <a:solidFill>
                  <a:srgbClr val="2F5597"/>
                </a:solidFill>
              </a:rPr>
              <a:t>синхронной машины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7827" y="4511002"/>
            <a:ext cx="5081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V-образные характеристики </a:t>
            </a:r>
            <a:r>
              <a:rPr lang="ru-RU" sz="1600" i="1" dirty="0" err="1" smtClean="0">
                <a:solidFill>
                  <a:srgbClr val="2F5597"/>
                </a:solidFill>
              </a:rPr>
              <a:t>I</a:t>
            </a:r>
            <a:r>
              <a:rPr lang="ru-RU" sz="1600" baseline="-25000" dirty="0" err="1" smtClean="0">
                <a:solidFill>
                  <a:srgbClr val="2F5597"/>
                </a:solidFill>
              </a:rPr>
              <a:t>f</a:t>
            </a:r>
            <a:r>
              <a:rPr lang="ru-RU" sz="1600" dirty="0" smtClean="0">
                <a:solidFill>
                  <a:srgbClr val="2F5597"/>
                </a:solidFill>
              </a:rPr>
              <a:t> синхронных </a:t>
            </a:r>
            <a:r>
              <a:rPr lang="ru-RU" sz="1600" dirty="0">
                <a:solidFill>
                  <a:srgbClr val="2F5597"/>
                </a:solidFill>
              </a:rPr>
              <a:t>генераторов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20300" y="108787"/>
            <a:ext cx="535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Генераторы на основе синхронных машин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4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8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рямоугольник 1"/>
          <p:cNvSpPr/>
          <p:nvPr/>
        </p:nvSpPr>
        <p:spPr>
          <a:xfrm>
            <a:off x="856054" y="478119"/>
            <a:ext cx="4021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600" b="1" dirty="0" smtClean="0">
                <a:solidFill>
                  <a:srgbClr val="2F5597"/>
                </a:solidFill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</a:rPr>
              <a:t>генератордың сипаттамалары</a:t>
            </a:r>
            <a:r>
              <a:rPr lang="ru-RU" sz="1600" b="1" dirty="0" smtClean="0">
                <a:solidFill>
                  <a:srgbClr val="2F5597"/>
                </a:solidFill>
              </a:rPr>
              <a:t>.</a:t>
            </a:r>
            <a:endParaRPr lang="ru-RU" sz="1600" b="1" dirty="0">
              <a:solidFill>
                <a:srgbClr val="2F5597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0300" y="108787"/>
            <a:ext cx="535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Генераторы на основе синхронных машин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7846" y="6342321"/>
            <a:ext cx="239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Внешние характеристики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16107" y="6333810"/>
            <a:ext cx="3073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Регулировочные  характеристики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480" y="991736"/>
            <a:ext cx="29051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041670" y="3293492"/>
            <a:ext cx="291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Характеристики холостого хода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4333" y="1225085"/>
            <a:ext cx="2733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180755" y="3269590"/>
            <a:ext cx="3500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Характеристики короткого замыкания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480" y="4120511"/>
            <a:ext cx="3114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3845" y="4162110"/>
            <a:ext cx="29146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9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Прямоугольник 27"/>
          <p:cNvSpPr/>
          <p:nvPr/>
        </p:nvSpPr>
        <p:spPr>
          <a:xfrm>
            <a:off x="3622182" y="108787"/>
            <a:ext cx="494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Генераторы с постоянными магнитами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8011" y="2675444"/>
            <a:ext cx="8855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Роторы </a:t>
            </a:r>
            <a:r>
              <a:rPr lang="ru-RU" sz="1600" dirty="0">
                <a:solidFill>
                  <a:srgbClr val="2F5597"/>
                </a:solidFill>
              </a:rPr>
              <a:t>магнитоэлектрических синхронных генераторов:</a:t>
            </a:r>
          </a:p>
          <a:p>
            <a:pPr algn="ctr"/>
            <a:r>
              <a:rPr lang="ru-RU" sz="1600" dirty="0">
                <a:solidFill>
                  <a:srgbClr val="2F5597"/>
                </a:solidFill>
              </a:rPr>
              <a:t>1 — вал; 2 — постоянный магнит; 3 — полюс; 4 — немагнитная втулка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lum bright="1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2977" y="560894"/>
            <a:ext cx="7848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69161" y="3260219"/>
            <a:ext cx="11653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</a:t>
            </a:r>
            <a:r>
              <a:rPr lang="ru-RU" sz="1600" dirty="0" err="1" smtClean="0">
                <a:solidFill>
                  <a:srgbClr val="2F5597"/>
                </a:solidFill>
              </a:rPr>
              <a:t>Төмен қуатта </a:t>
            </a:r>
            <a:r>
              <a:rPr lang="ru-RU" sz="1600" dirty="0" smtClean="0">
                <a:solidFill>
                  <a:srgbClr val="2F5597"/>
                </a:solidFill>
              </a:rPr>
              <a:t>генератор роторы «</a:t>
            </a:r>
            <a:r>
              <a:rPr lang="ru-RU" sz="1600" dirty="0" err="1" smtClean="0">
                <a:solidFill>
                  <a:srgbClr val="2F5597"/>
                </a:solidFill>
              </a:rPr>
              <a:t>жұлдызша</a:t>
            </a:r>
            <a:r>
              <a:rPr lang="ru-RU" sz="1600" dirty="0" smtClean="0">
                <a:solidFill>
                  <a:srgbClr val="2F5597"/>
                </a:solidFill>
              </a:rPr>
              <a:t>» </a:t>
            </a:r>
            <a:r>
              <a:rPr lang="ru-RU" sz="1600" dirty="0" err="1" smtClean="0">
                <a:solidFill>
                  <a:srgbClr val="2F5597"/>
                </a:solidFill>
              </a:rPr>
              <a:t>түрінде жасалады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орташа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қуатта оның тырнақ тәрізді полюстері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және цилиндрлік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магниті</a:t>
            </a:r>
            <a:r>
              <a:rPr lang="ru-RU" sz="1600" dirty="0" smtClean="0">
                <a:solidFill>
                  <a:srgbClr val="2F5597"/>
                </a:solidFill>
              </a:rPr>
              <a:t> бар. </a:t>
            </a:r>
            <a:r>
              <a:rPr lang="ru-RU" sz="1600" dirty="0" err="1" smtClean="0">
                <a:solidFill>
                  <a:srgbClr val="2F5597"/>
                </a:solidFill>
              </a:rPr>
              <a:t>Тырнақ тәрізді полюстері</a:t>
            </a:r>
            <a:r>
              <a:rPr lang="ru-RU" sz="1600" dirty="0" smtClean="0">
                <a:solidFill>
                  <a:srgbClr val="2F5597"/>
                </a:solidFill>
              </a:rPr>
              <a:t> бар ротор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генератордың кенеттен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қысқа тұйықталуы кезінде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соққы тогын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шектейтін</a:t>
            </a:r>
            <a:r>
              <a:rPr lang="ru-RU" sz="1600" dirty="0" smtClean="0">
                <a:solidFill>
                  <a:srgbClr val="2F5597"/>
                </a:solidFill>
              </a:rPr>
              <a:t> полюс </a:t>
            </a:r>
            <a:r>
              <a:rPr lang="ru-RU" sz="1600" dirty="0" err="1" smtClean="0">
                <a:solidFill>
                  <a:srgbClr val="2F5597"/>
                </a:solidFill>
              </a:rPr>
              <a:t>дисперсиясы</a:t>
            </a:r>
            <a:r>
              <a:rPr lang="ru-RU" sz="1600" dirty="0" smtClean="0">
                <a:solidFill>
                  <a:srgbClr val="2F5597"/>
                </a:solidFill>
              </a:rPr>
              <a:t> бар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алуға мүмкіндік береді</a:t>
            </a:r>
            <a:r>
              <a:rPr lang="ru-RU" sz="1600" dirty="0" smtClean="0">
                <a:solidFill>
                  <a:srgbClr val="2F5597"/>
                </a:solidFill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</a:rPr>
              <a:t>Бұл </a:t>
            </a:r>
            <a:r>
              <a:rPr lang="ru-RU" sz="1600" dirty="0" smtClean="0">
                <a:solidFill>
                  <a:srgbClr val="2F5597"/>
                </a:solidFill>
              </a:rPr>
              <a:t>ток </a:t>
            </a:r>
            <a:r>
              <a:rPr lang="ru-RU" sz="1600" dirty="0" err="1" smtClean="0">
                <a:solidFill>
                  <a:srgbClr val="2F5597"/>
                </a:solidFill>
              </a:rPr>
              <a:t>өзінің күшті магнитсіздендіргіш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әсеріне байланысты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магнитке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үлкен қауіп төндіреді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  </a:t>
            </a:r>
            <a:r>
              <a:rPr lang="ru-RU" sz="1600" dirty="0" err="1" smtClean="0">
                <a:solidFill>
                  <a:srgbClr val="2F5597"/>
                </a:solidFill>
              </a:rPr>
              <a:t>Кемшіліктері</a:t>
            </a:r>
            <a:r>
              <a:rPr lang="ru-RU" sz="1600" dirty="0" smtClean="0">
                <a:solidFill>
                  <a:srgbClr val="2F5597"/>
                </a:solidFill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- </a:t>
            </a:r>
            <a:r>
              <a:rPr lang="ru-RU" sz="1600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машиналардың басқа түрлерімен салыстырғанда құнының жоғарылауы, жоғары коэрцивтік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күші </a:t>
            </a:r>
            <a:r>
              <a:rPr lang="ru-RU" sz="1600" dirty="0" smtClean="0">
                <a:solidFill>
                  <a:srgbClr val="2F5597"/>
                </a:solidFill>
              </a:rPr>
              <a:t>бар </a:t>
            </a:r>
            <a:r>
              <a:rPr lang="ru-RU" sz="1600" dirty="0" err="1" smtClean="0">
                <a:solidFill>
                  <a:srgbClr val="2F5597"/>
                </a:solidFill>
              </a:rPr>
              <a:t>қорытпалардан </a:t>
            </a:r>
            <a:r>
              <a:rPr lang="ru-RU" sz="1600" dirty="0" smtClean="0">
                <a:solidFill>
                  <a:srgbClr val="2F5597"/>
                </a:solidFill>
              </a:rPr>
              <a:t>(</a:t>
            </a:r>
            <a:r>
              <a:rPr lang="en-GB" sz="1600" dirty="0" err="1" smtClean="0">
                <a:solidFill>
                  <a:srgbClr val="2F5597"/>
                </a:solidFill>
              </a:rPr>
              <a:t>Alni</a:t>
            </a:r>
            <a:r>
              <a:rPr lang="en-GB" sz="1600" dirty="0" smtClean="0">
                <a:solidFill>
                  <a:srgbClr val="2F5597"/>
                </a:solidFill>
              </a:rPr>
              <a:t>, Alnico, </a:t>
            </a:r>
            <a:r>
              <a:rPr lang="en-GB" sz="1600" dirty="0" err="1" smtClean="0">
                <a:solidFill>
                  <a:srgbClr val="2F5597"/>
                </a:solidFill>
              </a:rPr>
              <a:t>Magnico</a:t>
            </a:r>
            <a:r>
              <a:rPr lang="en-GB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қорытпалары және </a:t>
            </a:r>
            <a:r>
              <a:rPr lang="ru-RU" sz="1600" dirty="0" smtClean="0">
                <a:solidFill>
                  <a:srgbClr val="2F5597"/>
                </a:solidFill>
              </a:rPr>
              <a:t>т.б.) </a:t>
            </a:r>
            <a:r>
              <a:rPr lang="ru-RU" sz="1600" dirty="0" err="1" smtClean="0">
                <a:solidFill>
                  <a:srgbClr val="2F5597"/>
                </a:solidFill>
              </a:rPr>
              <a:t>жасалған тұрақты магниттерді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өңдеудің жоғары құны </a:t>
            </a:r>
            <a:r>
              <a:rPr lang="ru-RU" sz="1600" dirty="0" smtClean="0">
                <a:solidFill>
                  <a:srgbClr val="2F5597"/>
                </a:solidFill>
              </a:rPr>
              <a:t>мен </a:t>
            </a:r>
            <a:r>
              <a:rPr lang="ru-RU" sz="1600" dirty="0" err="1" smtClean="0">
                <a:solidFill>
                  <a:srgbClr val="2F5597"/>
                </a:solidFill>
              </a:rPr>
              <a:t>күрделілігіне байланысты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- </a:t>
            </a:r>
            <a:r>
              <a:rPr lang="ru-RU" sz="1600" dirty="0" err="1" smtClean="0">
                <a:solidFill>
                  <a:srgbClr val="2F5597"/>
                </a:solidFill>
              </a:rPr>
              <a:t>магнитоэлектрлік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генераторларда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кернеуді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реттеуді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іс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жүзінде мүмкін емес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ететін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қоздыру орамының болмауы</a:t>
            </a:r>
            <a:r>
              <a:rPr lang="ru-RU" sz="1600" dirty="0" smtClean="0">
                <a:solidFill>
                  <a:srgbClr val="2F5597"/>
                </a:solidFill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</a:rPr>
              <a:t>Бұл жүктеме өзгерген кезде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генератордың кернеуін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тұрақтандыруды қиындатады.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1117</Words>
  <Application>Microsoft Office PowerPoint</Application>
  <PresentationFormat>Произвольный</PresentationFormat>
  <Paragraphs>146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Пән: Заманауи электр энергетикасы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Тұрақты ток генераторының моделі.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148</cp:revision>
  <dcterms:created xsi:type="dcterms:W3CDTF">2017-08-31T07:23:20Z</dcterms:created>
  <dcterms:modified xsi:type="dcterms:W3CDTF">2025-11-11T09:40:46Z</dcterms:modified>
</cp:coreProperties>
</file>