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1" r:id="rId2"/>
    <p:sldId id="322" r:id="rId3"/>
    <p:sldId id="305" r:id="rId4"/>
    <p:sldId id="283" r:id="rId5"/>
    <p:sldId id="306" r:id="rId6"/>
    <p:sldId id="284" r:id="rId7"/>
    <p:sldId id="268" r:id="rId8"/>
    <p:sldId id="270" r:id="rId9"/>
    <p:sldId id="278" r:id="rId10"/>
    <p:sldId id="271" r:id="rId11"/>
    <p:sldId id="288" r:id="rId12"/>
    <p:sldId id="291" r:id="rId13"/>
    <p:sldId id="307" r:id="rId14"/>
    <p:sldId id="297" r:id="rId15"/>
    <p:sldId id="311" r:id="rId16"/>
    <p:sldId id="312" r:id="rId17"/>
    <p:sldId id="313" r:id="rId18"/>
    <p:sldId id="310" r:id="rId19"/>
    <p:sldId id="298" r:id="rId20"/>
    <p:sldId id="308" r:id="rId21"/>
    <p:sldId id="309" r:id="rId22"/>
    <p:sldId id="314" r:id="rId23"/>
    <p:sldId id="299" r:id="rId24"/>
    <p:sldId id="300" r:id="rId25"/>
    <p:sldId id="315" r:id="rId26"/>
    <p:sldId id="301" r:id="rId27"/>
    <p:sldId id="302" r:id="rId28"/>
    <p:sldId id="303" r:id="rId29"/>
    <p:sldId id="304" r:id="rId30"/>
    <p:sldId id="316" r:id="rId31"/>
    <p:sldId id="317" r:id="rId32"/>
    <p:sldId id="318" r:id="rId33"/>
    <p:sldId id="319" r:id="rId34"/>
    <p:sldId id="32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9" d="100"/>
          <a:sy n="119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7:54.2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0 279,'0'0'247,"0"0"-50,0 0-64,0 0-5,0 0-43,0 0-1,0 0-23,0 0-55,0 0-61,0 0-42,0 0-53,0 0-137,0 0 257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8:17.3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43 97,'0'0'137,"-5"-10"-29,5 10-33,-6-8-12,6 8-16,-7-8-9,7 8-8,0 0-6,-6-10-18,6 10-36,0 0-16,0 0-6,-6-7-11,6 7-14,0 0-45,0 0 41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7:54.2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0 279,'0'0'247,"0"0"-50,0 0-64,0 0-5,0 0-43,0 0-1,0 0-23,0 0-55,0 0-61,0 0-42,0 0-53,0 0-137,0 0 257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7:54.2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0 279,'0'0'247,"0"0"-50,0 0-64,0 0-5,0 0-43,0 0-1,0 0-23,0 0-55,0 0-61,0 0-42,0 0-53,0 0-137,0 0 257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7:54.2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0 279,'0'0'247,"0"0"-50,0 0-64,0 0-5,0 0-43,0 0-1,0 0-23,0 0-55,0 0-61,0 0-42,0 0-53,0 0-137,0 0 257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7:54.2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0 279,'0'0'247,"0"0"-50,0 0-64,0 0-5,0 0-43,0 0-1,0 0-23,0 0-55,0 0-61,0 0-42,0 0-53,0 0-137,0 0 257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8:17.3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43 97,'0'0'137,"-5"-10"-29,5 10-33,-6-8-12,6 8-16,-7-8-9,7 8-8,0 0-6,-6-10-18,6 10-36,0 0-16,0 0-6,-6-7-11,6 7-14,0 0-45,0 0 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7:54.2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0 279,'0'0'247,"0"0"-50,0 0-64,0 0-5,0 0-43,0 0-1,0 0-23,0 0-55,0 0-61,0 0-42,0 0-53,0 0-137,0 0 257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8:17.3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43 97,'0'0'137,"-5"-10"-29,5 10-33,-6-8-12,6 8-16,-7-8-9,7 8-8,0 0-6,-6-10-18,6 10-36,0 0-16,0 0-6,-6-7-11,6 7-14,0 0-45,0 0 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7:54.2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0 279,'0'0'247,"0"0"-50,0 0-64,0 0-5,0 0-43,0 0-1,0 0-23,0 0-55,0 0-61,0 0-42,0 0-53,0 0-137,0 0 257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8:17.3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43 97,'0'0'137,"-5"-10"-29,5 10-33,-6-8-12,6 8-16,-7-8-9,7 8-8,0 0-6,-6-10-18,6 10-36,0 0-16,0 0-6,-6-7-11,6 7-14,0 0-45,0 0 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7:54.2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0 279,'0'0'247,"0"0"-50,0 0-64,0 0-5,0 0-43,0 0-1,0 0-23,0 0-55,0 0-61,0 0-42,0 0-53,0 0-137,0 0 257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8:17.3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43 97,'0'0'137,"-5"-10"-29,5 10-33,-6-8-12,6 8-16,-7-8-9,7 8-8,0 0-6,-6-10-18,6 10-36,0 0-16,0 0-6,-6-7-11,6 7-14,0 0-45,0 0 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</inkml:channelProperties>
      </inkml:inkSource>
      <inkml:timestamp xml:id="ts0" timeString="2021-10-26T06:27:54.2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0 279,'0'0'247,"0"0"-50,0 0-64,0 0-5,0 0-43,0 0-1,0 0-23,0 0-55,0 0-61,0 0-42,0 0-53,0 0-137,0 0 257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D99E4-54AC-4619-ACF1-F69CB5B674F9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95C01-5B48-4267-BB8B-245217ADF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8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5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BDF38-7E8B-40DF-B8C1-0422AC5FE0B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2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5C01-5B48-4267-BB8B-245217ADF58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8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79FF-04A0-4050-A780-6D44204EDCBD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9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A0F1-0546-4854-B4F5-ED654ADC3BDC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D79F-ECDD-44DB-95EF-C3112DA26C8F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4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DC30-3AED-42B4-A143-D61E97BA0DA1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8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C638-AE3D-48D7-BEEE-AE54C15B2E51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1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5D8D-96AD-4772-A141-7B3F6F08D2BD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5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A77A-E1B3-4AE2-BE3E-44F27C5D7DA3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2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271D-B541-429D-848B-ABFB37A4D78F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0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0C47-A483-4B0D-9178-27455D9B95DC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1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78C3-4A52-49E1-B210-8D727777EF69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6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6B6D-F6DA-4BD9-B7F5-F0FF81B8ECD4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0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43D42-CA71-4192-9683-6460B207F487}" type="datetime1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A618-91A9-414E-A6D6-F2306D99B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7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customXml" Target="../ink/ink2.xml"/><Relationship Id="rId4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customXml" Target="../ink/ink3.xml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image" Target="../media/image60.png"/><Relationship Id="rId5" Type="http://schemas.openxmlformats.org/officeDocument/2006/relationships/customXml" Target="../ink/ink4.xml"/><Relationship Id="rId10" Type="http://schemas.openxmlformats.org/officeDocument/2006/relationships/image" Target="../media/image59.png"/><Relationship Id="rId4" Type="http://schemas.openxmlformats.org/officeDocument/2006/relationships/image" Target="../media/image55.emf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customXml" Target="../ink/ink5.xml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customXml" Target="../ink/ink6.xml"/><Relationship Id="rId4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customXml" Target="../ink/ink7.xml"/><Relationship Id="rId7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customXml" Target="../ink/ink8.xml"/><Relationship Id="rId4" Type="http://schemas.openxmlformats.org/officeDocument/2006/relationships/image" Target="../media/image5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customXml" Target="../ink/ink10.xml"/><Relationship Id="rId4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customXml" Target="../ink/ink12.xml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customXml" Target="../ink/ink13.xml"/><Relationship Id="rId7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55.emf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customXml" Target="../ink/ink14.xml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55.emf"/><Relationship Id="rId9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1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970005" y="2316163"/>
            <a:ext cx="9953367" cy="96296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Тақырыбы: Заманауи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машинлар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Қозғалтқыштар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782201" y="1412404"/>
            <a:ext cx="6400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</a:rPr>
              <a:t>№ 7-</a:t>
            </a:r>
            <a:r>
              <a:rPr lang="kk-KZ" altLang="ru-RU" sz="2000" dirty="0" smtClean="0">
                <a:solidFill>
                  <a:schemeClr val="accent1">
                    <a:lumMod val="75000"/>
                  </a:schemeClr>
                </a:solidFill>
              </a:rPr>
              <a:t>дәріс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type="ctrTitle"/>
          </p:nvPr>
        </p:nvSpPr>
        <p:spPr>
          <a:xfrm>
            <a:off x="1573427" y="581003"/>
            <a:ext cx="9144000" cy="46854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энергетикасы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7984" y="56781"/>
            <a:ext cx="6367292" cy="400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kk-KZ" sz="1200" dirty="0" smtClean="0"/>
              <a:t>Ә. Бүркітбаев атындағы Энергетика және машина жасау институты</a:t>
            </a:r>
            <a:endParaRPr lang="kk-KZ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797143" y="92362"/>
            <a:ext cx="2287765" cy="3909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«</a:t>
            </a:r>
            <a:r>
              <a:rPr lang="ru-RU" dirty="0"/>
              <a:t>Энергетика</a:t>
            </a:r>
            <a:r>
              <a:rPr lang="ru-RU" dirty="0" smtClean="0"/>
              <a:t>» </a:t>
            </a:r>
            <a:r>
              <a:rPr lang="ru-RU" dirty="0" err="1" smtClean="0"/>
              <a:t>кафедрасы</a:t>
            </a:r>
            <a:endParaRPr lang="ru-RU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671010" y="4530809"/>
            <a:ext cx="6400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Лектор:  Сарсенбаев Е.А.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400" kern="0" dirty="0">
                <a:solidFill>
                  <a:schemeClr val="accent1">
                    <a:lumMod val="75000"/>
                  </a:schemeClr>
                </a:solidFill>
              </a:rPr>
              <a:t>Энергетика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1400" kern="0" dirty="0" err="1" smtClean="0">
                <a:solidFill>
                  <a:schemeClr val="accent1">
                    <a:lumMod val="75000"/>
                  </a:schemeClr>
                </a:solidFill>
              </a:rPr>
              <a:t>кафедрасының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kern="0" dirty="0" err="1" smtClean="0">
                <a:solidFill>
                  <a:schemeClr val="accent1">
                    <a:lumMod val="75000"/>
                  </a:schemeClr>
                </a:solidFill>
              </a:rPr>
              <a:t>қауымдастырылған</a:t>
            </a: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</a:rPr>
              <a:t> профессоры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kk-KZ" sz="14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E-mail</a:t>
            </a:r>
            <a:r>
              <a:rPr lang="ru-RU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r>
              <a:rPr lang="en-US" kern="0" dirty="0" err="1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kern="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.sarsenbayev@satbayev.university</a:t>
            </a:r>
            <a:endParaRPr lang="ru-RU" sz="28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0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5617" y="451116"/>
            <a:ext cx="2723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ТТҚ</a:t>
            </a:r>
            <a:r>
              <a:rPr lang="en-US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kk-KZ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ын қоздыру әдістері</a:t>
            </a:r>
            <a:endParaRPr lang="ru-RU" sz="1600" b="1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812" y="934499"/>
            <a:ext cx="106203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39082" y="108787"/>
            <a:ext cx="383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Тұрақты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9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8290" y="398415"/>
            <a:ext cx="1882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ТТҚ</a:t>
            </a:r>
            <a:r>
              <a:rPr lang="en-US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ын</a:t>
            </a: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іске қосу</a:t>
            </a:r>
            <a:endParaRPr lang="ru-RU" sz="1600" b="1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1514" y="825819"/>
            <a:ext cx="6966564" cy="389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58290" y="4982528"/>
            <a:ext cx="2400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59618" y="5204460"/>
            <a:ext cx="2219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46620" y="5036820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43253" y="1278254"/>
            <a:ext cx="3762188" cy="269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39082" y="108787"/>
            <a:ext cx="383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Тұрақты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7938" y="448718"/>
            <a:ext cx="338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ТТ</a:t>
            </a:r>
            <a:r>
              <a:rPr lang="kk-KZ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</a:t>
            </a:r>
            <a:r>
              <a:rPr lang="en-US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kk-KZ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ның айналу жиілігін реттеу</a:t>
            </a:r>
            <a:endParaRPr lang="ru-RU" sz="1600" b="1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7635" y="976721"/>
            <a:ext cx="2180346" cy="87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7938" y="2264773"/>
            <a:ext cx="2730892" cy="75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82880" y="1227909"/>
            <a:ext cx="53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F5597"/>
                </a:solidFill>
              </a:rPr>
              <a:t>1)</a:t>
            </a:r>
            <a:endParaRPr lang="ru-RU" sz="2400" dirty="0">
              <a:solidFill>
                <a:srgbClr val="2F559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005" y="2468880"/>
            <a:ext cx="53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F5597"/>
                </a:solidFill>
              </a:rPr>
              <a:t>2)</a:t>
            </a:r>
            <a:endParaRPr lang="ru-RU" sz="2400" dirty="0">
              <a:solidFill>
                <a:srgbClr val="2F559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942" y="3775166"/>
            <a:ext cx="53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F5597"/>
                </a:solidFill>
              </a:rPr>
              <a:t>3)</a:t>
            </a:r>
            <a:endParaRPr lang="ru-RU" sz="2400" dirty="0">
              <a:solidFill>
                <a:srgbClr val="2F559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5" y="3762103"/>
            <a:ext cx="5355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2F5597"/>
                </a:solidFill>
              </a:rPr>
              <a:t>U</a:t>
            </a:r>
            <a:endParaRPr lang="ru-RU" sz="2400" i="1" dirty="0">
              <a:solidFill>
                <a:srgbClr val="2F5597"/>
              </a:solidFill>
            </a:endParaRPr>
          </a:p>
        </p:txBody>
      </p:sp>
      <p:pic>
        <p:nvPicPr>
          <p:cNvPr id="9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55474" y="1179209"/>
            <a:ext cx="501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Изменением потока Ф</a:t>
            </a:r>
            <a:r>
              <a:rPr lang="ru-RU" baseline="-25000" dirty="0" smtClean="0">
                <a:solidFill>
                  <a:srgbClr val="2F5597"/>
                </a:solidFill>
                <a:sym typeface="Symbol" panose="05050102010706020507" pitchFamily="18" charset="2"/>
              </a:rPr>
              <a:t></a:t>
            </a:r>
            <a:r>
              <a:rPr lang="ru-RU" dirty="0" smtClean="0">
                <a:solidFill>
                  <a:srgbClr val="2F5597"/>
                </a:solidFill>
              </a:rPr>
              <a:t>, т.е. тока возбуждения </a:t>
            </a:r>
            <a:r>
              <a:rPr lang="en-US" i="1" dirty="0" err="1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aseline="-25000" dirty="0" smtClean="0">
                <a:solidFill>
                  <a:srgbClr val="2F5597"/>
                </a:solidFill>
              </a:rPr>
              <a:t>В</a:t>
            </a:r>
            <a:r>
              <a:rPr lang="ru-RU" dirty="0" smtClean="0">
                <a:solidFill>
                  <a:srgbClr val="2F5597"/>
                </a:solidFill>
              </a:rPr>
              <a:t>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69658" y="2456480"/>
            <a:ext cx="534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Последовательно включая в цепь якоря реостат </a:t>
            </a:r>
            <a:r>
              <a:rPr lang="en-US" dirty="0" smtClean="0">
                <a:solidFill>
                  <a:srgbClr val="2F5597"/>
                </a:solidFill>
              </a:rPr>
              <a:t>R</a:t>
            </a:r>
            <a:r>
              <a:rPr lang="ru-RU" baseline="-25000" dirty="0" err="1" smtClean="0">
                <a:solidFill>
                  <a:srgbClr val="2F5597"/>
                </a:solidFill>
              </a:rPr>
              <a:t>ра</a:t>
            </a:r>
            <a:r>
              <a:rPr lang="ru-RU" dirty="0" smtClean="0">
                <a:solidFill>
                  <a:srgbClr val="2F5597"/>
                </a:solidFill>
              </a:rPr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99205" y="3838194"/>
            <a:ext cx="5306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Применяя источник с регулируемым напряжением.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39082" y="108787"/>
            <a:ext cx="383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Тұрақты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3540" y="543059"/>
            <a:ext cx="2719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ТТҚ</a:t>
            </a:r>
            <a:r>
              <a:rPr lang="en-US" b="1" dirty="0" smtClean="0">
                <a:solidFill>
                  <a:srgbClr val="2F5597"/>
                </a:solidFill>
              </a:rPr>
              <a:t>-</a:t>
            </a:r>
            <a:r>
              <a:rPr lang="kk-KZ" b="1" dirty="0" smtClean="0">
                <a:solidFill>
                  <a:srgbClr val="2F5597"/>
                </a:solidFill>
              </a:rPr>
              <a:t>ның сипаттамалары</a:t>
            </a:r>
            <a:r>
              <a:rPr lang="ru-RU" b="1" dirty="0" smtClean="0">
                <a:solidFill>
                  <a:srgbClr val="2F5597"/>
                </a:solidFill>
              </a:rPr>
              <a:t>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425" y="977331"/>
            <a:ext cx="4314953" cy="25493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07675" y="543059"/>
            <a:ext cx="2710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Характеристика n = </a:t>
            </a:r>
            <a:r>
              <a:rPr lang="ru-RU" sz="1600" dirty="0" smtClean="0">
                <a:solidFill>
                  <a:srgbClr val="2F5597"/>
                </a:solidFill>
              </a:rPr>
              <a:t>f(P</a:t>
            </a:r>
            <a:r>
              <a:rPr lang="ru-RU" sz="1600" baseline="-25000" dirty="0" smtClean="0">
                <a:solidFill>
                  <a:srgbClr val="2F5597"/>
                </a:solidFill>
              </a:rPr>
              <a:t>2</a:t>
            </a:r>
            <a:r>
              <a:rPr lang="ru-RU" sz="1600" dirty="0" smtClean="0">
                <a:solidFill>
                  <a:srgbClr val="2F5597"/>
                </a:solidFill>
              </a:rPr>
              <a:t>)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07675" y="977331"/>
            <a:ext cx="3696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Характеристика </a:t>
            </a:r>
            <a:r>
              <a:rPr lang="ru-RU" sz="1600" dirty="0" smtClean="0">
                <a:solidFill>
                  <a:srgbClr val="2F5597"/>
                </a:solidFill>
              </a:rPr>
              <a:t>момента M</a:t>
            </a:r>
            <a:r>
              <a:rPr lang="ru-RU" sz="1600" baseline="-25000" dirty="0" smtClean="0">
                <a:solidFill>
                  <a:srgbClr val="2F5597"/>
                </a:solidFill>
              </a:rPr>
              <a:t>2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>
                <a:solidFill>
                  <a:srgbClr val="2F5597"/>
                </a:solidFill>
              </a:rPr>
              <a:t>= </a:t>
            </a:r>
            <a:r>
              <a:rPr lang="ru-RU" sz="1600" dirty="0" smtClean="0">
                <a:solidFill>
                  <a:srgbClr val="2F5597"/>
                </a:solidFill>
              </a:rPr>
              <a:t>f(P</a:t>
            </a:r>
            <a:r>
              <a:rPr lang="ru-RU" sz="1600" baseline="-25000" dirty="0" smtClean="0">
                <a:solidFill>
                  <a:srgbClr val="2F5597"/>
                </a:solidFill>
              </a:rPr>
              <a:t>2</a:t>
            </a:r>
            <a:r>
              <a:rPr lang="ru-RU" sz="1600" dirty="0">
                <a:solidFill>
                  <a:srgbClr val="2F5597"/>
                </a:solidFill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7675" y="1411603"/>
            <a:ext cx="3674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Характеристика тока якоря </a:t>
            </a:r>
            <a:r>
              <a:rPr lang="ru-RU" sz="1600" dirty="0" err="1" smtClean="0">
                <a:solidFill>
                  <a:srgbClr val="2F5597"/>
                </a:solidFill>
              </a:rPr>
              <a:t>I</a:t>
            </a:r>
            <a:r>
              <a:rPr lang="ru-RU" sz="1600" baseline="-25000" dirty="0" err="1" smtClean="0">
                <a:solidFill>
                  <a:srgbClr val="2F5597"/>
                </a:solidFill>
              </a:rPr>
              <a:t>a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>
                <a:solidFill>
                  <a:srgbClr val="2F5597"/>
                </a:solidFill>
              </a:rPr>
              <a:t>= </a:t>
            </a:r>
            <a:r>
              <a:rPr lang="ru-RU" sz="1600" dirty="0" smtClean="0">
                <a:solidFill>
                  <a:srgbClr val="2F5597"/>
                </a:solidFill>
              </a:rPr>
              <a:t>f(P</a:t>
            </a:r>
            <a:r>
              <a:rPr lang="ru-RU" sz="1600" baseline="-25000" dirty="0" smtClean="0">
                <a:solidFill>
                  <a:srgbClr val="2F5597"/>
                </a:solidFill>
              </a:rPr>
              <a:t>2</a:t>
            </a:r>
            <a:r>
              <a:rPr lang="ru-RU" sz="1600" dirty="0" smtClean="0">
                <a:solidFill>
                  <a:srgbClr val="2F5597"/>
                </a:solidFill>
              </a:rPr>
              <a:t>)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8569" y="2004895"/>
            <a:ext cx="3391672" cy="318341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97410" y="3779793"/>
            <a:ext cx="288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Механическая характеристика.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401" y="4214065"/>
            <a:ext cx="6838950" cy="225742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73410" y="6454411"/>
            <a:ext cx="311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</a:rPr>
              <a:t>1 – естественная; 2,3 – искусственная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39082" y="108787"/>
            <a:ext cx="383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Тұрақты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3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17950" y="23094950"/>
              <a:ext cx="0" cy="0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17950" y="230949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2713" y="2373313"/>
              <a:ext cx="11112" cy="15875"/>
            </p14:xfrm>
          </p:contentPart>
        </mc:Choice>
        <mc:Fallback xmlns=""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9487" y="2370066"/>
                <a:ext cx="17206" cy="22009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Прямоугольник 12"/>
          <p:cNvSpPr/>
          <p:nvPr/>
        </p:nvSpPr>
        <p:spPr>
          <a:xfrm>
            <a:off x="4518485" y="108787"/>
            <a:ext cx="358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9088" y="440921"/>
            <a:ext cx="4308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2F5597"/>
                </a:solidFill>
              </a:rPr>
              <a:t>Синхронды</a:t>
            </a:r>
            <a:r>
              <a:rPr lang="ru-RU" b="1" dirty="0" smtClean="0">
                <a:solidFill>
                  <a:srgbClr val="2F5597"/>
                </a:solidFill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</a:rPr>
              <a:t>қозғалтқыш</a:t>
            </a:r>
            <a:endParaRPr lang="ru-RU" b="1" dirty="0">
              <a:solidFill>
                <a:srgbClr val="2F559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7734" y="1049121"/>
            <a:ext cx="6351980" cy="4989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5577" y="6117482"/>
            <a:ext cx="73962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F5597"/>
                </a:solidFill>
              </a:rPr>
              <a:t>Переход синхронной машины из генераторного режима </a:t>
            </a:r>
            <a:r>
              <a:rPr lang="ru-RU" sz="1600" dirty="0" smtClean="0">
                <a:solidFill>
                  <a:srgbClr val="2F5597"/>
                </a:solidFill>
              </a:rPr>
              <a:t>в двигательный</a:t>
            </a:r>
            <a:endParaRPr lang="ru-RU" sz="16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17950" y="23094950"/>
              <a:ext cx="0" cy="0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17950" y="230949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2713" y="2373313"/>
              <a:ext cx="11112" cy="15875"/>
            </p14:xfrm>
          </p:contentPart>
        </mc:Choice>
        <mc:Fallback xmlns=""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9487" y="2370066"/>
                <a:ext cx="17206" cy="22009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1178" y="3461265"/>
            <a:ext cx="4724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F5597"/>
                </a:solidFill>
              </a:rPr>
              <a:t>Угловая характеристика СД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229" y="962682"/>
            <a:ext cx="4346757" cy="2514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1850" y="858419"/>
            <a:ext cx="2857500" cy="419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7450" y="1810335"/>
            <a:ext cx="5086350" cy="819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9985" y="3483044"/>
            <a:ext cx="3057525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64072" y="4660453"/>
            <a:ext cx="5743575" cy="7810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18485" y="108787"/>
            <a:ext cx="358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9088" y="440921"/>
            <a:ext cx="4308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2F5597"/>
                </a:solidFill>
              </a:rPr>
              <a:t>Синхронды</a:t>
            </a:r>
            <a:r>
              <a:rPr lang="ru-RU" b="1" dirty="0" smtClean="0">
                <a:solidFill>
                  <a:srgbClr val="2F5597"/>
                </a:solidFill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</a:rPr>
              <a:t>қозғалтқыш</a:t>
            </a:r>
            <a:endParaRPr lang="ru-RU" b="1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17950" y="23094950"/>
              <a:ext cx="0" cy="0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17950" y="230949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2713" y="2373313"/>
              <a:ext cx="11112" cy="15875"/>
            </p14:xfrm>
          </p:contentPart>
        </mc:Choice>
        <mc:Fallback xmlns=""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9487" y="2370066"/>
                <a:ext cx="17206" cy="22009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9088" y="440921"/>
            <a:ext cx="4308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СҚ</a:t>
            </a:r>
            <a:r>
              <a:rPr lang="en-US" b="1" dirty="0" smtClean="0">
                <a:solidFill>
                  <a:srgbClr val="2F5597"/>
                </a:solidFill>
              </a:rPr>
              <a:t>-</a:t>
            </a:r>
            <a:r>
              <a:rPr lang="kk-KZ" b="1" dirty="0" smtClean="0">
                <a:solidFill>
                  <a:srgbClr val="2F5597"/>
                </a:solidFill>
              </a:rPr>
              <a:t>ты іске қосу</a:t>
            </a:r>
            <a:endParaRPr lang="ru-RU" b="1" dirty="0">
              <a:solidFill>
                <a:srgbClr val="2F559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196" y="1065401"/>
            <a:ext cx="5449114" cy="43384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6707" y="5601452"/>
            <a:ext cx="2338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F5597"/>
                </a:solidFill>
              </a:rPr>
              <a:t>Асинхронный </a:t>
            </a:r>
            <a:r>
              <a:rPr lang="ru-RU" dirty="0" smtClean="0">
                <a:solidFill>
                  <a:srgbClr val="2F5597"/>
                </a:solidFill>
              </a:rPr>
              <a:t>пуск СД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1859" y="625587"/>
            <a:ext cx="5086350" cy="3190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06268" y="3963930"/>
            <a:ext cx="4827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Графики асинхронных </a:t>
            </a:r>
            <a:r>
              <a:rPr lang="ru-RU" dirty="0">
                <a:solidFill>
                  <a:srgbClr val="2F5597"/>
                </a:solidFill>
              </a:rPr>
              <a:t>моментов при </a:t>
            </a:r>
            <a:r>
              <a:rPr lang="ru-RU" dirty="0" smtClean="0">
                <a:solidFill>
                  <a:srgbClr val="2F5597"/>
                </a:solidFill>
              </a:rPr>
              <a:t>пуске СД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18485" y="108787"/>
            <a:ext cx="358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17950" y="23094950"/>
              <a:ext cx="0" cy="0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17950" y="230949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2713" y="2373313"/>
              <a:ext cx="11112" cy="15875"/>
            </p14:xfrm>
          </p:contentPart>
        </mc:Choice>
        <mc:Fallback xmlns=""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9487" y="2370066"/>
                <a:ext cx="17206" cy="22009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9088" y="440921"/>
            <a:ext cx="4308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СҚ</a:t>
            </a:r>
            <a:r>
              <a:rPr lang="en-US" b="1" dirty="0" smtClean="0">
                <a:solidFill>
                  <a:srgbClr val="2F5597"/>
                </a:solidFill>
              </a:rPr>
              <a:t>-</a:t>
            </a:r>
            <a:r>
              <a:rPr lang="kk-KZ" b="1" dirty="0" smtClean="0">
                <a:solidFill>
                  <a:srgbClr val="2F5597"/>
                </a:solidFill>
              </a:rPr>
              <a:t>тың сипаттамалары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3989" y="5213998"/>
            <a:ext cx="4308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2F5597"/>
                </a:solidFill>
              </a:rPr>
              <a:t>U</a:t>
            </a:r>
            <a:r>
              <a:rPr lang="ru-RU" sz="1600" b="1" dirty="0" smtClean="0">
                <a:solidFill>
                  <a:srgbClr val="2F5597"/>
                </a:solidFill>
              </a:rPr>
              <a:t>-образные характеристики СД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985" y="1287029"/>
            <a:ext cx="4000500" cy="381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0" y="1587066"/>
            <a:ext cx="3810000" cy="32194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44810" y="5106554"/>
            <a:ext cx="2680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</a:rPr>
              <a:t>Рабочие характеристики СД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18485" y="108787"/>
            <a:ext cx="358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1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17950" y="23094950"/>
              <a:ext cx="0" cy="0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17950" y="230949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2713" y="2373313"/>
              <a:ext cx="11112" cy="15875"/>
            </p14:xfrm>
          </p:contentPart>
        </mc:Choice>
        <mc:Fallback xmlns=""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9487" y="2370066"/>
                <a:ext cx="17206" cy="220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2181224" y="667260"/>
            <a:ext cx="78295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668010" y="3707795"/>
            <a:ext cx="8855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F5597"/>
                </a:solidFill>
              </a:rPr>
              <a:t>Магнитоэлектрические синхронные двигатели с радиальным (</a:t>
            </a:r>
            <a:r>
              <a:rPr lang="ru-RU" sz="1600" dirty="0" smtClean="0">
                <a:solidFill>
                  <a:srgbClr val="2F5597"/>
                </a:solidFill>
              </a:rPr>
              <a:t>а) и </a:t>
            </a:r>
            <a:r>
              <a:rPr lang="ru-RU" sz="1600" dirty="0">
                <a:solidFill>
                  <a:srgbClr val="2F5597"/>
                </a:solidFill>
              </a:rPr>
              <a:t>аксиальным (б) расположением постоянных </a:t>
            </a:r>
            <a:r>
              <a:rPr lang="ru-RU" sz="1600" dirty="0" smtClean="0">
                <a:solidFill>
                  <a:srgbClr val="2F5597"/>
                </a:solidFill>
              </a:rPr>
              <a:t>магнитов: 1 </a:t>
            </a:r>
            <a:r>
              <a:rPr lang="ru-RU" sz="1600" dirty="0">
                <a:solidFill>
                  <a:srgbClr val="2F5597"/>
                </a:solidFill>
              </a:rPr>
              <a:t>— статор; 2 — короткозамкнутый ротор; 3 — постоянный магнит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8086" y="4794928"/>
            <a:ext cx="540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2F5597"/>
                </a:solidFill>
              </a:rPr>
              <a:t>      </a:t>
            </a:r>
            <a:r>
              <a:rPr lang="ru-RU" sz="1600" dirty="0" err="1" smtClean="0">
                <a:solidFill>
                  <a:srgbClr val="2F5597"/>
                </a:solidFill>
              </a:rPr>
              <a:t>Тұрақты магниттердің радиалды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орналасуымен</a:t>
            </a:r>
            <a:r>
              <a:rPr lang="ru-RU" sz="1600" dirty="0" smtClean="0">
                <a:solidFill>
                  <a:srgbClr val="2F5597"/>
                </a:solidFill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</a:rPr>
              <a:t>қуыс </a:t>
            </a:r>
            <a:r>
              <a:rPr lang="ru-RU" sz="1600" dirty="0" smtClean="0">
                <a:solidFill>
                  <a:srgbClr val="2F5597"/>
                </a:solidFill>
              </a:rPr>
              <a:t>цилиндр </a:t>
            </a:r>
            <a:r>
              <a:rPr lang="ru-RU" sz="1600" dirty="0" err="1" smtClean="0">
                <a:solidFill>
                  <a:srgbClr val="2F5597"/>
                </a:solidFill>
              </a:rPr>
              <a:t>түрінде жасалған бастапқы </a:t>
            </a:r>
            <a:r>
              <a:rPr lang="ru-RU" sz="1600" dirty="0" smtClean="0">
                <a:solidFill>
                  <a:srgbClr val="2F5597"/>
                </a:solidFill>
              </a:rPr>
              <a:t>торы бар </a:t>
            </a:r>
            <a:r>
              <a:rPr lang="ru-RU" sz="1600" dirty="0" err="1" smtClean="0">
                <a:solidFill>
                  <a:srgbClr val="2F5597"/>
                </a:solidFill>
              </a:rPr>
              <a:t>ротордың орамы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тұрақты магниттің </a:t>
            </a:r>
            <a:r>
              <a:rPr lang="ru-RU" sz="1600" dirty="0" smtClean="0">
                <a:solidFill>
                  <a:srgbClr val="2F5597"/>
                </a:solidFill>
              </a:rPr>
              <a:t>3 </a:t>
            </a:r>
            <a:r>
              <a:rPr lang="ru-RU" sz="1600" dirty="0" err="1" smtClean="0">
                <a:solidFill>
                  <a:srgbClr val="2F5597"/>
                </a:solidFill>
              </a:rPr>
              <a:t>айқын полюстерінің сыртқы бетіне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бекітіледі</a:t>
            </a:r>
            <a:r>
              <a:rPr lang="ru-RU" sz="1600" dirty="0" smtClean="0">
                <a:solidFill>
                  <a:srgbClr val="2F5597"/>
                </a:solidFill>
              </a:rPr>
              <a:t>. осы </a:t>
            </a:r>
            <a:r>
              <a:rPr lang="ru-RU" sz="1600" dirty="0" err="1" smtClean="0">
                <a:solidFill>
                  <a:srgbClr val="2F5597"/>
                </a:solidFill>
              </a:rPr>
              <a:t>цилиндрдегі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тұрақты </a:t>
            </a:r>
            <a:r>
              <a:rPr lang="ru-RU" sz="1600" dirty="0" smtClean="0">
                <a:solidFill>
                  <a:srgbClr val="2F5597"/>
                </a:solidFill>
              </a:rPr>
              <a:t>магнит </a:t>
            </a:r>
            <a:r>
              <a:rPr lang="ru-RU" sz="1600" dirty="0" err="1" smtClean="0">
                <a:solidFill>
                  <a:srgbClr val="2F5597"/>
                </a:solidFill>
              </a:rPr>
              <a:t>ағынының қысқа тұйықталуы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99866" y="4794928"/>
            <a:ext cx="5400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2F5597"/>
                </a:solidFill>
              </a:rPr>
              <a:t>       </a:t>
            </a:r>
            <a:r>
              <a:rPr lang="ru-RU" sz="1600" dirty="0" err="1" smtClean="0">
                <a:solidFill>
                  <a:srgbClr val="2F5597"/>
                </a:solidFill>
              </a:rPr>
              <a:t>Магниттердің осьтік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орналасуымен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ротордың </a:t>
            </a:r>
            <a:r>
              <a:rPr lang="ru-RU" sz="1600" dirty="0" smtClean="0">
                <a:solidFill>
                  <a:srgbClr val="2F5597"/>
                </a:solidFill>
              </a:rPr>
              <a:t>дизайны </a:t>
            </a:r>
            <a:r>
              <a:rPr lang="ru-RU" sz="1600" dirty="0" err="1" smtClean="0">
                <a:solidFill>
                  <a:srgbClr val="2F5597"/>
                </a:solidFill>
              </a:rPr>
              <a:t>асинхронды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тиін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торлы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қозғалтқыштың роторының конструкциясына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ұқсас</a:t>
            </a:r>
            <a:r>
              <a:rPr lang="ru-RU" sz="1600" dirty="0" smtClean="0">
                <a:solidFill>
                  <a:srgbClr val="2F5597"/>
                </a:solidFill>
              </a:rPr>
              <a:t>. </a:t>
            </a:r>
            <a:r>
              <a:rPr lang="ru-RU" sz="1600" dirty="0" err="1" smtClean="0">
                <a:solidFill>
                  <a:srgbClr val="2F5597"/>
                </a:solidFill>
              </a:rPr>
              <a:t>Бұл ротордың ұштарына сақиналы тұрақты магниттер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басылады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9088" y="440921"/>
            <a:ext cx="4308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2F5597"/>
                </a:solidFill>
              </a:rPr>
              <a:t>Тұрақты магнитті</a:t>
            </a:r>
            <a:r>
              <a:rPr lang="ru-RU" b="1" dirty="0" smtClean="0">
                <a:solidFill>
                  <a:srgbClr val="2F5597"/>
                </a:solidFill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</a:rPr>
              <a:t>қозғалтқыштар</a:t>
            </a:r>
            <a:endParaRPr lang="ru-RU" b="1" dirty="0">
              <a:solidFill>
                <a:srgbClr val="2F5597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18485" y="108787"/>
            <a:ext cx="358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6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17950" y="23094950"/>
              <a:ext cx="0" cy="0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17950" y="2309495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Прямоугольник 11"/>
          <p:cNvSpPr/>
          <p:nvPr/>
        </p:nvSpPr>
        <p:spPr>
          <a:xfrm>
            <a:off x="246191" y="793379"/>
            <a:ext cx="116536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2F5597"/>
                </a:solidFill>
              </a:rPr>
              <a:t>       </a:t>
            </a:r>
            <a:r>
              <a:rPr lang="ru-RU" sz="1600" dirty="0" err="1" smtClean="0">
                <a:solidFill>
                  <a:srgbClr val="2F5597"/>
                </a:solidFill>
              </a:rPr>
              <a:t>Ротордың үдеуіндегі тұрақты </a:t>
            </a:r>
            <a:r>
              <a:rPr lang="ru-RU" sz="1600" dirty="0" smtClean="0">
                <a:solidFill>
                  <a:srgbClr val="2F5597"/>
                </a:solidFill>
              </a:rPr>
              <a:t>магнит </a:t>
            </a:r>
            <a:r>
              <a:rPr lang="ru-RU" sz="1600" dirty="0" err="1" smtClean="0">
                <a:solidFill>
                  <a:srgbClr val="2F5597"/>
                </a:solidFill>
              </a:rPr>
              <a:t>өрісі </a:t>
            </a:r>
            <a:r>
              <a:rPr lang="ru-RU" sz="1600" dirty="0" smtClean="0">
                <a:solidFill>
                  <a:srgbClr val="2F5597"/>
                </a:solidFill>
              </a:rPr>
              <a:t>статор </a:t>
            </a:r>
            <a:r>
              <a:rPr lang="ru-RU" sz="1600" dirty="0" err="1" smtClean="0">
                <a:solidFill>
                  <a:srgbClr val="2F5597"/>
                </a:solidFill>
              </a:rPr>
              <a:t>орамында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en-GB" sz="1600" dirty="0" smtClean="0">
                <a:solidFill>
                  <a:srgbClr val="2F5597"/>
                </a:solidFill>
              </a:rPr>
              <a:t>E1p </a:t>
            </a:r>
            <a:r>
              <a:rPr lang="ru-RU" sz="1600" dirty="0" err="1" smtClean="0">
                <a:solidFill>
                  <a:srgbClr val="2F5597"/>
                </a:solidFill>
              </a:rPr>
              <a:t>эмф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индукциясын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тудырады</a:t>
            </a:r>
            <a:r>
              <a:rPr lang="ru-RU" sz="1600" dirty="0" smtClean="0">
                <a:solidFill>
                  <a:srgbClr val="2F5597"/>
                </a:solidFill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</a:rPr>
              <a:t>оның жиілігі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ротордың айналу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жылдамдығына пропорционалды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түрде артады</a:t>
            </a:r>
            <a:r>
              <a:rPr lang="ru-RU" sz="1600" dirty="0" smtClean="0">
                <a:solidFill>
                  <a:srgbClr val="2F5597"/>
                </a:solidFill>
              </a:rPr>
              <a:t>. </a:t>
            </a:r>
            <a:r>
              <a:rPr lang="ru-RU" sz="1600" dirty="0" err="1" smtClean="0">
                <a:solidFill>
                  <a:srgbClr val="2F5597"/>
                </a:solidFill>
              </a:rPr>
              <a:t>Бұл </a:t>
            </a:r>
            <a:r>
              <a:rPr lang="ru-RU" sz="1600" dirty="0" smtClean="0">
                <a:solidFill>
                  <a:srgbClr val="2F5597"/>
                </a:solidFill>
              </a:rPr>
              <a:t>ЭҚК статор </a:t>
            </a:r>
            <a:r>
              <a:rPr lang="ru-RU" sz="1600" dirty="0" err="1" smtClean="0">
                <a:solidFill>
                  <a:srgbClr val="2F5597"/>
                </a:solidFill>
              </a:rPr>
              <a:t>орамында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тұрақты магниттер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өрісімен әрекеттесетін </a:t>
            </a:r>
            <a:r>
              <a:rPr lang="ru-RU" sz="1600" dirty="0" smtClean="0">
                <a:solidFill>
                  <a:srgbClr val="2F5597"/>
                </a:solidFill>
              </a:rPr>
              <a:t>ток </a:t>
            </a:r>
            <a:r>
              <a:rPr lang="ru-RU" sz="1600" dirty="0" err="1" smtClean="0">
                <a:solidFill>
                  <a:srgbClr val="2F5597"/>
                </a:solidFill>
              </a:rPr>
              <a:t>жасайды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және ротордың айналуына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қарсы бағытталған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en-GB" sz="1600" dirty="0" smtClean="0">
                <a:solidFill>
                  <a:srgbClr val="2F5597"/>
                </a:solidFill>
              </a:rPr>
              <a:t>Mt </a:t>
            </a:r>
            <a:r>
              <a:rPr lang="ru-RU" sz="1600" dirty="0" err="1" smtClean="0">
                <a:solidFill>
                  <a:srgbClr val="2F5597"/>
                </a:solidFill>
              </a:rPr>
              <a:t>тежеу</a:t>
            </a:r>
            <a:r>
              <a:rPr lang="ru-RU" sz="1600" dirty="0" smtClean="0">
                <a:solidFill>
                  <a:srgbClr val="2F5597"/>
                </a:solidFill>
              </a:rPr>
              <a:t> ​​</a:t>
            </a:r>
            <a:r>
              <a:rPr lang="ru-RU" sz="1600" dirty="0" err="1" smtClean="0">
                <a:solidFill>
                  <a:srgbClr val="2F5597"/>
                </a:solidFill>
              </a:rPr>
              <a:t>моментін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жасайды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2F5597"/>
                </a:solidFill>
              </a:rPr>
              <a:t>        </a:t>
            </a:r>
            <a:r>
              <a:rPr lang="ru-RU" sz="1600" dirty="0" err="1" smtClean="0">
                <a:solidFill>
                  <a:srgbClr val="2F5597"/>
                </a:solidFill>
              </a:rPr>
              <a:t>Осылайша</a:t>
            </a:r>
            <a:r>
              <a:rPr lang="ru-RU" sz="1600" dirty="0" smtClean="0">
                <a:solidFill>
                  <a:srgbClr val="2F5597"/>
                </a:solidFill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</a:rPr>
              <a:t>тұрақты магниттері</a:t>
            </a:r>
            <a:r>
              <a:rPr lang="ru-RU" sz="1600" dirty="0" smtClean="0">
                <a:solidFill>
                  <a:srgbClr val="2F5597"/>
                </a:solidFill>
              </a:rPr>
              <a:t> бар </a:t>
            </a:r>
            <a:r>
              <a:rPr lang="ru-RU" sz="1600" dirty="0" err="1" smtClean="0">
                <a:solidFill>
                  <a:srgbClr val="2F5597"/>
                </a:solidFill>
              </a:rPr>
              <a:t>қозғалтқышты үдеткенде оның роторына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екі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асинхронды</a:t>
            </a:r>
            <a:r>
              <a:rPr lang="ru-RU" sz="1600" dirty="0" smtClean="0">
                <a:solidFill>
                  <a:srgbClr val="2F5597"/>
                </a:solidFill>
              </a:rPr>
              <a:t> момент </a:t>
            </a:r>
            <a:r>
              <a:rPr lang="ru-RU" sz="1600" dirty="0" err="1" smtClean="0">
                <a:solidFill>
                  <a:srgbClr val="2F5597"/>
                </a:solidFill>
              </a:rPr>
              <a:t>әсер етеді</a:t>
            </a:r>
            <a:r>
              <a:rPr lang="ru-RU" sz="1600" dirty="0" smtClean="0">
                <a:solidFill>
                  <a:srgbClr val="2F5597"/>
                </a:solidFill>
              </a:rPr>
              <a:t>: </a:t>
            </a:r>
            <a:r>
              <a:rPr lang="ru-RU" sz="1600" dirty="0" err="1" smtClean="0">
                <a:solidFill>
                  <a:srgbClr val="2F5597"/>
                </a:solidFill>
              </a:rPr>
              <a:t>айналу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моменті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en-GB" sz="1600" dirty="0" smtClean="0">
                <a:solidFill>
                  <a:srgbClr val="2F5597"/>
                </a:solidFill>
              </a:rPr>
              <a:t>Ma (</a:t>
            </a:r>
            <a:r>
              <a:rPr lang="ru-RU" sz="1600" dirty="0" smtClean="0">
                <a:solidFill>
                  <a:srgbClr val="2F5597"/>
                </a:solidFill>
              </a:rPr>
              <a:t>статор </a:t>
            </a:r>
            <a:r>
              <a:rPr lang="ru-RU" sz="1600" dirty="0" err="1" smtClean="0">
                <a:solidFill>
                  <a:srgbClr val="2F5597"/>
                </a:solidFill>
              </a:rPr>
              <a:t>орамасына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желіден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түсетін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en-GB" sz="1600" dirty="0" smtClean="0">
                <a:solidFill>
                  <a:srgbClr val="2F5597"/>
                </a:solidFill>
              </a:rPr>
              <a:t>I1 </a:t>
            </a:r>
            <a:r>
              <a:rPr lang="ru-RU" sz="1600" dirty="0" err="1" smtClean="0">
                <a:solidFill>
                  <a:srgbClr val="2F5597"/>
                </a:solidFill>
              </a:rPr>
              <a:t>токтан</a:t>
            </a:r>
            <a:r>
              <a:rPr lang="ru-RU" sz="1600" dirty="0" smtClean="0">
                <a:solidFill>
                  <a:srgbClr val="2F5597"/>
                </a:solidFill>
              </a:rPr>
              <a:t>) </a:t>
            </a:r>
            <a:r>
              <a:rPr lang="ru-RU" sz="1600" dirty="0" err="1" smtClean="0">
                <a:solidFill>
                  <a:srgbClr val="2F5597"/>
                </a:solidFill>
              </a:rPr>
              <a:t>және тежеу</a:t>
            </a:r>
            <a:r>
              <a:rPr lang="ru-RU" sz="1600" dirty="0" smtClean="0">
                <a:solidFill>
                  <a:srgbClr val="2F5597"/>
                </a:solidFill>
              </a:rPr>
              <a:t> ​​</a:t>
            </a:r>
            <a:r>
              <a:rPr lang="ru-RU" sz="1600" dirty="0" err="1" smtClean="0">
                <a:solidFill>
                  <a:srgbClr val="2F5597"/>
                </a:solidFill>
              </a:rPr>
              <a:t>моменті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en-GB" sz="1600" dirty="0" smtClean="0">
                <a:solidFill>
                  <a:srgbClr val="2F5597"/>
                </a:solidFill>
              </a:rPr>
              <a:t>Mt (</a:t>
            </a:r>
            <a:r>
              <a:rPr lang="ru-RU" sz="1600" dirty="0" smtClean="0">
                <a:solidFill>
                  <a:srgbClr val="2F5597"/>
                </a:solidFill>
              </a:rPr>
              <a:t>статор </a:t>
            </a:r>
            <a:r>
              <a:rPr lang="ru-RU" sz="1600" dirty="0" err="1" smtClean="0">
                <a:solidFill>
                  <a:srgbClr val="2F5597"/>
                </a:solidFill>
              </a:rPr>
              <a:t>орамында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индукцияланған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en-GB" sz="1600" dirty="0" smtClean="0">
                <a:solidFill>
                  <a:srgbClr val="2F5597"/>
                </a:solidFill>
              </a:rPr>
              <a:t>I1</a:t>
            </a:r>
            <a:r>
              <a:rPr lang="ru-RU" sz="1600" dirty="0" err="1" smtClean="0">
                <a:solidFill>
                  <a:srgbClr val="2F5597"/>
                </a:solidFill>
              </a:rPr>
              <a:t>п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токтан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тұрақты </a:t>
            </a:r>
            <a:r>
              <a:rPr lang="ru-RU" sz="1600" dirty="0" smtClean="0">
                <a:solidFill>
                  <a:srgbClr val="2F5597"/>
                </a:solidFill>
              </a:rPr>
              <a:t>магнит </a:t>
            </a:r>
            <a:r>
              <a:rPr lang="ru-RU" sz="1600" dirty="0" err="1" smtClean="0">
                <a:solidFill>
                  <a:srgbClr val="2F5597"/>
                </a:solidFill>
              </a:rPr>
              <a:t>өрісі</a:t>
            </a:r>
            <a:r>
              <a:rPr lang="ru-RU" sz="1600" dirty="0" smtClean="0">
                <a:solidFill>
                  <a:srgbClr val="2F5597"/>
                </a:solidFill>
              </a:rPr>
              <a:t>).</a:t>
            </a:r>
          </a:p>
          <a:p>
            <a:pPr algn="just"/>
            <a:r>
              <a:rPr lang="ru-RU" sz="1600" dirty="0" smtClean="0">
                <a:solidFill>
                  <a:srgbClr val="2F5597"/>
                </a:solidFill>
              </a:rPr>
              <a:t>        </a:t>
            </a:r>
            <a:r>
              <a:rPr lang="ru-RU" sz="1600" dirty="0" err="1" smtClean="0">
                <a:solidFill>
                  <a:srgbClr val="2F5597"/>
                </a:solidFill>
              </a:rPr>
              <a:t>Дегенмен</a:t>
            </a:r>
            <a:r>
              <a:rPr lang="ru-RU" sz="1600" dirty="0" smtClean="0">
                <a:solidFill>
                  <a:srgbClr val="2F5597"/>
                </a:solidFill>
              </a:rPr>
              <a:t>, </a:t>
            </a:r>
            <a:r>
              <a:rPr lang="ru-RU" sz="1600" dirty="0" err="1" smtClean="0">
                <a:solidFill>
                  <a:srgbClr val="2F5597"/>
                </a:solidFill>
              </a:rPr>
              <a:t>бұл моменттердің ротордың айналу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жылдамдығына (сырғануына</a:t>
            </a:r>
            <a:r>
              <a:rPr lang="ru-RU" sz="1600" dirty="0" smtClean="0">
                <a:solidFill>
                  <a:srgbClr val="2F5597"/>
                </a:solidFill>
              </a:rPr>
              <a:t>) </a:t>
            </a:r>
            <a:r>
              <a:rPr lang="ru-RU" sz="1600" dirty="0" err="1" smtClean="0">
                <a:solidFill>
                  <a:srgbClr val="2F5597"/>
                </a:solidFill>
              </a:rPr>
              <a:t>тәуелділігі әртүрлі: максималды</a:t>
            </a:r>
            <a:r>
              <a:rPr lang="ru-RU" sz="1600" dirty="0" smtClean="0">
                <a:solidFill>
                  <a:srgbClr val="2F5597"/>
                </a:solidFill>
              </a:rPr>
              <a:t> момент </a:t>
            </a:r>
            <a:r>
              <a:rPr lang="en-GB" sz="1600" dirty="0" smtClean="0">
                <a:solidFill>
                  <a:srgbClr val="2F5597"/>
                </a:solidFill>
              </a:rPr>
              <a:t>Ma </a:t>
            </a:r>
            <a:r>
              <a:rPr lang="ru-RU" sz="1600" dirty="0" err="1" smtClean="0">
                <a:solidFill>
                  <a:srgbClr val="2F5597"/>
                </a:solidFill>
              </a:rPr>
              <a:t>маңызды жиілікке</a:t>
            </a:r>
            <a:r>
              <a:rPr lang="ru-RU" sz="1600" dirty="0" smtClean="0">
                <a:solidFill>
                  <a:srgbClr val="2F5597"/>
                </a:solidFill>
              </a:rPr>
              <a:t> (</a:t>
            </a:r>
            <a:r>
              <a:rPr lang="ru-RU" sz="1600" dirty="0" err="1" smtClean="0">
                <a:solidFill>
                  <a:srgbClr val="2F5597"/>
                </a:solidFill>
              </a:rPr>
              <a:t>кіші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сырғанау</a:t>
            </a:r>
            <a:r>
              <a:rPr lang="ru-RU" sz="1600" dirty="0" smtClean="0">
                <a:solidFill>
                  <a:srgbClr val="2F5597"/>
                </a:solidFill>
              </a:rPr>
              <a:t>), ал </a:t>
            </a:r>
            <a:r>
              <a:rPr lang="ru-RU" sz="1600" dirty="0" err="1" smtClean="0">
                <a:solidFill>
                  <a:srgbClr val="2F5597"/>
                </a:solidFill>
              </a:rPr>
              <a:t>максималды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тежеу</a:t>
            </a:r>
            <a:r>
              <a:rPr lang="ru-RU" sz="1600" dirty="0" smtClean="0">
                <a:solidFill>
                  <a:srgbClr val="2F5597"/>
                </a:solidFill>
              </a:rPr>
              <a:t> ​​</a:t>
            </a:r>
            <a:r>
              <a:rPr lang="ru-RU" sz="1600" dirty="0" err="1" smtClean="0">
                <a:solidFill>
                  <a:srgbClr val="2F5597"/>
                </a:solidFill>
              </a:rPr>
              <a:t>моменті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en-GB" sz="1600" dirty="0" smtClean="0">
                <a:solidFill>
                  <a:srgbClr val="2F5597"/>
                </a:solidFill>
              </a:rPr>
              <a:t>Mt </a:t>
            </a:r>
            <a:r>
              <a:rPr lang="ru-RU" sz="1600" dirty="0" err="1" smtClean="0">
                <a:solidFill>
                  <a:srgbClr val="2F5597"/>
                </a:solidFill>
              </a:rPr>
              <a:t>төмен айналу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жылдамдығына (үлкен сырғанау</a:t>
            </a:r>
            <a:r>
              <a:rPr lang="ru-RU" sz="1600" dirty="0" smtClean="0">
                <a:solidFill>
                  <a:srgbClr val="2F5597"/>
                </a:solidFill>
              </a:rPr>
              <a:t>) </a:t>
            </a:r>
            <a:r>
              <a:rPr lang="ru-RU" sz="1600" dirty="0" err="1" smtClean="0">
                <a:solidFill>
                  <a:srgbClr val="2F5597"/>
                </a:solidFill>
              </a:rPr>
              <a:t>сәйкес келеді</a:t>
            </a:r>
            <a:r>
              <a:rPr lang="ru-RU" sz="1600" dirty="0" smtClean="0">
                <a:solidFill>
                  <a:srgbClr val="2F5597"/>
                </a:solidFill>
              </a:rPr>
              <a:t>. Ротор </a:t>
            </a:r>
            <a:r>
              <a:rPr lang="ru-RU" sz="1600" dirty="0" err="1" smtClean="0">
                <a:solidFill>
                  <a:srgbClr val="2F5597"/>
                </a:solidFill>
              </a:rPr>
              <a:t>төмен айналу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жылдамдығы аймағында айтарлықтай </a:t>
            </a:r>
            <a:r>
              <a:rPr lang="ru-RU" sz="1600" dirty="0" smtClean="0">
                <a:solidFill>
                  <a:srgbClr val="2F5597"/>
                </a:solidFill>
              </a:rPr>
              <a:t>«</a:t>
            </a:r>
            <a:r>
              <a:rPr lang="ru-RU" sz="1600" dirty="0" err="1" smtClean="0">
                <a:solidFill>
                  <a:srgbClr val="2F5597"/>
                </a:solidFill>
              </a:rPr>
              <a:t>шөгу</a:t>
            </a:r>
            <a:r>
              <a:rPr lang="ru-RU" sz="1600" dirty="0" smtClean="0">
                <a:solidFill>
                  <a:srgbClr val="2F5597"/>
                </a:solidFill>
              </a:rPr>
              <a:t>» бар </a:t>
            </a:r>
            <a:r>
              <a:rPr lang="ru-RU" sz="1600" dirty="0" err="1" smtClean="0">
                <a:solidFill>
                  <a:srgbClr val="2F5597"/>
                </a:solidFill>
              </a:rPr>
              <a:t>алынған моменттің әсерінен жылдамдайды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87190" y="3250275"/>
            <a:ext cx="1971675" cy="33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151" y="3558300"/>
            <a:ext cx="3514725" cy="26860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4035" y="6285540"/>
            <a:ext cx="3860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2F5597"/>
                </a:solidFill>
              </a:rPr>
              <a:t>Магнитоэлектрлік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синхронды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қозғалтқыштың асинхронды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 err="1" smtClean="0">
                <a:solidFill>
                  <a:srgbClr val="2F5597"/>
                </a:solidFill>
              </a:rPr>
              <a:t>моменттерінің графиктері</a:t>
            </a:r>
            <a:endParaRPr lang="ru-RU" sz="1400" dirty="0">
              <a:solidFill>
                <a:srgbClr val="2F5597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18485" y="108787"/>
            <a:ext cx="358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9088" y="440921"/>
            <a:ext cx="4308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2F5597"/>
                </a:solidFill>
              </a:rPr>
              <a:t>Тұрақты магнитті</a:t>
            </a:r>
            <a:r>
              <a:rPr lang="ru-RU" b="1" dirty="0" smtClean="0">
                <a:solidFill>
                  <a:srgbClr val="2F5597"/>
                </a:solidFill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</a:rPr>
              <a:t>қозғалтқыштар</a:t>
            </a:r>
            <a:endParaRPr lang="ru-RU" b="1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650" y="620713"/>
            <a:ext cx="9978253" cy="5688012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32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ДӘРІС ЖОСПАРЫ</a:t>
            </a:r>
            <a:r>
              <a:rPr lang="ru-RU" sz="32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200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32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машиналардың классификациясы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  <a:endParaRPr lang="en-US" sz="24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Тұрақты 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Синхронды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қозғалтқыштар;</a:t>
            </a:r>
            <a:endParaRPr lang="ru-RU" sz="24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sz="24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қозғалтқыштар;</a:t>
            </a:r>
            <a:endParaRPr lang="ru-RU" sz="2400" b="1" dirty="0" smtClean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514350" indent="-514350">
              <a:buAutoNum type="arabicPeriod"/>
            </a:pPr>
            <a:r>
              <a:rPr lang="ru-RU" sz="24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Бақылау сұрақтары.</a:t>
            </a:r>
            <a:endParaRPr lang="ru-RU" sz="2400" b="1" dirty="0">
              <a:solidFill>
                <a:srgbClr val="140CB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35265" y="6414016"/>
            <a:ext cx="504568" cy="365125"/>
          </a:xfrm>
        </p:spPr>
        <p:txBody>
          <a:bodyPr/>
          <a:lstStyle/>
          <a:p>
            <a:fld id="{D2EA82CD-B67C-4103-AA33-40713CF7E9B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17950" y="23094950"/>
              <a:ext cx="0" cy="0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17950" y="2309495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9088" y="440921"/>
            <a:ext cx="4308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2F5597"/>
                </a:solidFill>
              </a:rPr>
              <a:t>Синхронды</a:t>
            </a:r>
            <a:r>
              <a:rPr lang="ru-RU" b="1" dirty="0" smtClean="0">
                <a:solidFill>
                  <a:srgbClr val="2F5597"/>
                </a:solidFill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</a:rPr>
              <a:t>реактивті</a:t>
            </a:r>
            <a:r>
              <a:rPr lang="ru-RU" b="1" dirty="0" smtClean="0">
                <a:solidFill>
                  <a:srgbClr val="2F5597"/>
                </a:solidFill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</a:rPr>
              <a:t>қозғалтқыштар</a:t>
            </a:r>
            <a:endParaRPr lang="ru-RU" b="1" dirty="0">
              <a:solidFill>
                <a:srgbClr val="2F559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1600" y="554153"/>
            <a:ext cx="6858000" cy="2981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90901" y="3841014"/>
            <a:ext cx="4457700" cy="2209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75383" y="6103500"/>
            <a:ext cx="3361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F5597"/>
                </a:solidFill>
              </a:rPr>
              <a:t>Конструкция роторов СРД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994" y="862259"/>
            <a:ext cx="4744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2F5597"/>
                </a:solidFill>
              </a:rPr>
              <a:t>Синхронды</a:t>
            </a:r>
            <a:r>
              <a:rPr lang="ru-RU" dirty="0" smtClean="0">
                <a:solidFill>
                  <a:srgbClr val="2F5597"/>
                </a:solidFill>
              </a:rPr>
              <a:t> </a:t>
            </a:r>
            <a:r>
              <a:rPr lang="ru-RU" dirty="0" err="1" smtClean="0">
                <a:solidFill>
                  <a:srgbClr val="2F5597"/>
                </a:solidFill>
              </a:rPr>
              <a:t>қарсылық қозғалтқыштарының </a:t>
            </a:r>
            <a:r>
              <a:rPr lang="ru-RU" dirty="0" smtClean="0">
                <a:solidFill>
                  <a:srgbClr val="2F5597"/>
                </a:solidFill>
              </a:rPr>
              <a:t>(СРМ) </a:t>
            </a:r>
            <a:r>
              <a:rPr lang="ru-RU" dirty="0" err="1" smtClean="0">
                <a:solidFill>
                  <a:srgbClr val="2F5597"/>
                </a:solidFill>
              </a:rPr>
              <a:t>айырықша ерекшелігі</a:t>
            </a:r>
            <a:r>
              <a:rPr lang="ru-RU" dirty="0" smtClean="0">
                <a:solidFill>
                  <a:srgbClr val="2F5597"/>
                </a:solidFill>
              </a:rPr>
              <a:t> </a:t>
            </a:r>
            <a:r>
              <a:rPr lang="ru-RU" dirty="0" err="1" smtClean="0">
                <a:solidFill>
                  <a:srgbClr val="2F5597"/>
                </a:solidFill>
              </a:rPr>
              <a:t>олардың ротордан</a:t>
            </a:r>
            <a:r>
              <a:rPr lang="ru-RU" dirty="0" smtClean="0">
                <a:solidFill>
                  <a:srgbClr val="2F5597"/>
                </a:solidFill>
              </a:rPr>
              <a:t> </a:t>
            </a:r>
            <a:r>
              <a:rPr lang="ru-RU" dirty="0" err="1" smtClean="0">
                <a:solidFill>
                  <a:srgbClr val="2F5597"/>
                </a:solidFill>
              </a:rPr>
              <a:t>қозуының болмауы</a:t>
            </a:r>
            <a:r>
              <a:rPr lang="ru-RU" dirty="0" smtClean="0">
                <a:solidFill>
                  <a:srgbClr val="2F5597"/>
                </a:solidFill>
              </a:rPr>
              <a:t> </a:t>
            </a:r>
            <a:r>
              <a:rPr lang="ru-RU" dirty="0" err="1" smtClean="0">
                <a:solidFill>
                  <a:srgbClr val="2F5597"/>
                </a:solidFill>
              </a:rPr>
              <a:t>болып</a:t>
            </a:r>
            <a:r>
              <a:rPr lang="ru-RU" dirty="0" smtClean="0">
                <a:solidFill>
                  <a:srgbClr val="2F5597"/>
                </a:solidFill>
              </a:rPr>
              <a:t> </a:t>
            </a:r>
            <a:r>
              <a:rPr lang="ru-RU" dirty="0" err="1" smtClean="0">
                <a:solidFill>
                  <a:srgbClr val="2F5597"/>
                </a:solidFill>
              </a:rPr>
              <a:t>табылады</a:t>
            </a:r>
            <a:r>
              <a:rPr lang="ru-RU" dirty="0" smtClean="0">
                <a:solidFill>
                  <a:srgbClr val="2F5597"/>
                </a:solidFill>
              </a:rPr>
              <a:t>. </a:t>
            </a:r>
            <a:r>
              <a:rPr lang="ru-RU" dirty="0" err="1" smtClean="0">
                <a:solidFill>
                  <a:srgbClr val="2F5597"/>
                </a:solidFill>
              </a:rPr>
              <a:t>Бұл қозғалтқыштағы негізгі</a:t>
            </a:r>
            <a:r>
              <a:rPr lang="ru-RU" dirty="0" smtClean="0">
                <a:solidFill>
                  <a:srgbClr val="2F5597"/>
                </a:solidFill>
              </a:rPr>
              <a:t> магнит </a:t>
            </a:r>
            <a:r>
              <a:rPr lang="ru-RU" dirty="0" err="1" smtClean="0">
                <a:solidFill>
                  <a:srgbClr val="2F5597"/>
                </a:solidFill>
              </a:rPr>
              <a:t>ағыны </a:t>
            </a:r>
            <a:r>
              <a:rPr lang="ru-RU" dirty="0" smtClean="0">
                <a:solidFill>
                  <a:srgbClr val="2F5597"/>
                </a:solidFill>
              </a:rPr>
              <a:t>тек статор </a:t>
            </a:r>
            <a:r>
              <a:rPr lang="ru-RU" dirty="0" err="1" smtClean="0">
                <a:solidFill>
                  <a:srgbClr val="2F5597"/>
                </a:solidFill>
              </a:rPr>
              <a:t>орамасының</a:t>
            </a:r>
            <a:r>
              <a:rPr lang="ru-RU" dirty="0" smtClean="0">
                <a:solidFill>
                  <a:srgbClr val="2F5597"/>
                </a:solidFill>
              </a:rPr>
              <a:t> </a:t>
            </a:r>
            <a:r>
              <a:rPr lang="en-GB" dirty="0" smtClean="0">
                <a:solidFill>
                  <a:srgbClr val="2F5597"/>
                </a:solidFill>
              </a:rPr>
              <a:t>MMF </a:t>
            </a:r>
            <a:r>
              <a:rPr lang="ru-RU" dirty="0" err="1" smtClean="0">
                <a:solidFill>
                  <a:srgbClr val="2F5597"/>
                </a:solidFill>
              </a:rPr>
              <a:t>арқылы жасалады</a:t>
            </a:r>
            <a:r>
              <a:rPr lang="ru-RU" dirty="0" smtClean="0">
                <a:solidFill>
                  <a:srgbClr val="2F5597"/>
                </a:solidFill>
              </a:rPr>
              <a:t>. </a:t>
            </a:r>
            <a:r>
              <a:rPr lang="ru-RU" dirty="0" err="1" smtClean="0">
                <a:solidFill>
                  <a:srgbClr val="2F5597"/>
                </a:solidFill>
              </a:rPr>
              <a:t>Екі</a:t>
            </a:r>
            <a:r>
              <a:rPr lang="ru-RU" dirty="0" smtClean="0">
                <a:solidFill>
                  <a:srgbClr val="2F5597"/>
                </a:solidFill>
              </a:rPr>
              <a:t> </a:t>
            </a:r>
            <a:r>
              <a:rPr lang="ru-RU" dirty="0" err="1" smtClean="0">
                <a:solidFill>
                  <a:srgbClr val="2F5597"/>
                </a:solidFill>
              </a:rPr>
              <a:t>және үш фазалы</a:t>
            </a:r>
            <a:r>
              <a:rPr lang="ru-RU" dirty="0" smtClean="0">
                <a:solidFill>
                  <a:srgbClr val="2F5597"/>
                </a:solidFill>
              </a:rPr>
              <a:t> </a:t>
            </a:r>
            <a:r>
              <a:rPr lang="en-GB" dirty="0" smtClean="0">
                <a:solidFill>
                  <a:srgbClr val="2F5597"/>
                </a:solidFill>
              </a:rPr>
              <a:t>DRM-</a:t>
            </a:r>
            <a:r>
              <a:rPr lang="ru-RU" dirty="0" smtClean="0">
                <a:solidFill>
                  <a:srgbClr val="2F5597"/>
                </a:solidFill>
              </a:rPr>
              <a:t>де </a:t>
            </a:r>
            <a:r>
              <a:rPr lang="ru-RU" dirty="0" err="1" smtClean="0">
                <a:solidFill>
                  <a:srgbClr val="2F5597"/>
                </a:solidFill>
              </a:rPr>
              <a:t>бұл</a:t>
            </a:r>
            <a:r>
              <a:rPr lang="ru-RU" dirty="0" smtClean="0">
                <a:solidFill>
                  <a:srgbClr val="2F5597"/>
                </a:solidFill>
              </a:rPr>
              <a:t> </a:t>
            </a:r>
            <a:r>
              <a:rPr lang="en-GB" dirty="0" smtClean="0">
                <a:solidFill>
                  <a:srgbClr val="2F5597"/>
                </a:solidFill>
              </a:rPr>
              <a:t>MMF </a:t>
            </a:r>
            <a:r>
              <a:rPr lang="ru-RU" dirty="0" err="1" smtClean="0">
                <a:solidFill>
                  <a:srgbClr val="2F5597"/>
                </a:solidFill>
              </a:rPr>
              <a:t>айналады</a:t>
            </a:r>
            <a:r>
              <a:rPr lang="ru-RU" dirty="0" smtClean="0">
                <a:solidFill>
                  <a:srgbClr val="2F5597"/>
                </a:solidFill>
              </a:rPr>
              <a:t>.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2003" y="3075220"/>
            <a:ext cx="3085373" cy="7657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8574" y="4604551"/>
            <a:ext cx="2533679" cy="44562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82135" y="4109522"/>
            <a:ext cx="585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Максимальное значение </a:t>
            </a:r>
            <a:r>
              <a:rPr lang="ru-RU" dirty="0" err="1" smtClean="0">
                <a:solidFill>
                  <a:srgbClr val="2F5597"/>
                </a:solidFill>
              </a:rPr>
              <a:t>М</a:t>
            </a:r>
            <a:r>
              <a:rPr lang="ru-RU" baseline="-25000" dirty="0" err="1" smtClean="0">
                <a:solidFill>
                  <a:srgbClr val="2F5597"/>
                </a:solidFill>
              </a:rPr>
              <a:t>р</a:t>
            </a:r>
            <a:r>
              <a:rPr lang="ru-RU" dirty="0" smtClean="0">
                <a:solidFill>
                  <a:srgbClr val="2F5597"/>
                </a:solidFill>
              </a:rPr>
              <a:t> наступает при угле </a:t>
            </a:r>
            <a:r>
              <a:rPr lang="en-US" dirty="0">
                <a:solidFill>
                  <a:srgbClr val="2F5597"/>
                </a:solidFill>
              </a:rPr>
              <a:t> </a:t>
            </a:r>
            <a:r>
              <a:rPr lang="en-US" dirty="0" smtClean="0">
                <a:solidFill>
                  <a:srgbClr val="2F5597"/>
                </a:solidFill>
                <a:sym typeface="Symbol" panose="05050102010706020507" pitchFamily="18" charset="2"/>
              </a:rPr>
              <a:t></a:t>
            </a:r>
            <a:r>
              <a:rPr lang="en-US" dirty="0" smtClean="0">
                <a:solidFill>
                  <a:srgbClr val="2F5597"/>
                </a:solidFill>
              </a:rPr>
              <a:t> </a:t>
            </a:r>
            <a:r>
              <a:rPr lang="en-US" dirty="0">
                <a:solidFill>
                  <a:srgbClr val="2F5597"/>
                </a:solidFill>
              </a:rPr>
              <a:t>= 45</a:t>
            </a:r>
            <a:r>
              <a:rPr lang="en-US" dirty="0" smtClean="0">
                <a:solidFill>
                  <a:srgbClr val="2F5597"/>
                </a:solidFill>
              </a:rPr>
              <a:t>°</a:t>
            </a:r>
            <a:r>
              <a:rPr lang="ru-RU" dirty="0">
                <a:solidFill>
                  <a:srgbClr val="2F5597"/>
                </a:solidFill>
              </a:rPr>
              <a:t>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18485" y="108787"/>
            <a:ext cx="358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1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17950" y="23094950"/>
              <a:ext cx="0" cy="0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17950" y="2309495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9088" y="440921"/>
            <a:ext cx="4308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2F5597"/>
                </a:solidFill>
              </a:rPr>
              <a:t>Гистерезисті</a:t>
            </a:r>
            <a:r>
              <a:rPr lang="ru-RU" b="1" dirty="0" smtClean="0">
                <a:solidFill>
                  <a:srgbClr val="2F5597"/>
                </a:solidFill>
              </a:rPr>
              <a:t> </a:t>
            </a:r>
            <a:r>
              <a:rPr lang="ru-RU" b="1" dirty="0" err="1" smtClean="0">
                <a:solidFill>
                  <a:srgbClr val="2F5597"/>
                </a:solidFill>
              </a:rPr>
              <a:t>қозғалтқыштар</a:t>
            </a:r>
            <a:endParaRPr lang="ru-RU" b="1" dirty="0">
              <a:solidFill>
                <a:srgbClr val="2F559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6858" y="862259"/>
            <a:ext cx="4014863" cy="2882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9864" y="4278341"/>
            <a:ext cx="1114425" cy="1724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05734" y="617198"/>
            <a:ext cx="3409732" cy="27993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79621" y="3416596"/>
            <a:ext cx="3621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Механические </a:t>
            </a:r>
            <a:r>
              <a:rPr lang="ru-RU" sz="1600" dirty="0" smtClean="0">
                <a:solidFill>
                  <a:srgbClr val="2F5597"/>
                </a:solidFill>
              </a:rPr>
              <a:t>характеристики ГД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3419" y="4246252"/>
            <a:ext cx="1266825" cy="3619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666743" y="463100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err="1" smtClean="0">
                <a:solidFill>
                  <a:srgbClr val="2F5597"/>
                </a:solidFill>
              </a:rPr>
              <a:t>P</a:t>
            </a:r>
            <a:r>
              <a:rPr lang="ru-RU" sz="1600" baseline="-25000" dirty="0" err="1" smtClean="0">
                <a:solidFill>
                  <a:srgbClr val="2F5597"/>
                </a:solidFill>
              </a:rPr>
              <a:t>г.к</a:t>
            </a:r>
            <a:r>
              <a:rPr lang="ru-RU" sz="1600" dirty="0" smtClean="0">
                <a:solidFill>
                  <a:srgbClr val="2F5597"/>
                </a:solidFill>
              </a:rPr>
              <a:t> – потери </a:t>
            </a:r>
            <a:r>
              <a:rPr lang="ru-RU" sz="1600" dirty="0">
                <a:solidFill>
                  <a:srgbClr val="2F5597"/>
                </a:solidFill>
              </a:rPr>
              <a:t>на гистерезис </a:t>
            </a:r>
            <a:r>
              <a:rPr lang="ru-RU" sz="1600" dirty="0" smtClean="0">
                <a:solidFill>
                  <a:srgbClr val="2F5597"/>
                </a:solidFill>
              </a:rPr>
              <a:t>при неподвижном </a:t>
            </a:r>
            <a:r>
              <a:rPr lang="ru-RU" sz="1600" dirty="0">
                <a:solidFill>
                  <a:srgbClr val="2F5597"/>
                </a:solidFill>
              </a:rPr>
              <a:t>роторе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51931" y="5384113"/>
            <a:ext cx="2209800" cy="323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4756" y="6160635"/>
            <a:ext cx="2724150" cy="2952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513447" y="4984632"/>
            <a:ext cx="4738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Электромагнитная </a:t>
            </a:r>
            <a:r>
              <a:rPr lang="ru-RU" sz="1600" dirty="0">
                <a:solidFill>
                  <a:srgbClr val="2F5597"/>
                </a:solidFill>
              </a:rPr>
              <a:t>мощность, передаваемая ротору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22546" y="5728704"/>
            <a:ext cx="2002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Вращающий момент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44084" y="3823745"/>
            <a:ext cx="2825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Потери на гистерезис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18485" y="108787"/>
            <a:ext cx="358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9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17950" y="23094950"/>
              <a:ext cx="0" cy="0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17950" y="2309495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9088" y="440921"/>
            <a:ext cx="4308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Шаговый </a:t>
            </a:r>
            <a:r>
              <a:rPr lang="ru-RU" b="1" dirty="0" err="1" smtClean="0">
                <a:solidFill>
                  <a:srgbClr val="2F5597"/>
                </a:solidFill>
              </a:rPr>
              <a:t>қозғалтқыштар</a:t>
            </a:r>
            <a:endParaRPr lang="ru-RU" b="1" dirty="0">
              <a:solidFill>
                <a:srgbClr val="2F559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872" y="1142387"/>
            <a:ext cx="5822849" cy="4928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6829" y="1098344"/>
            <a:ext cx="2438400" cy="39052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812947" y="640976"/>
            <a:ext cx="1446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Шаг двигателя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3546" y="2947216"/>
            <a:ext cx="2924175" cy="381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7587" y="3524789"/>
            <a:ext cx="3909794" cy="2255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6441" y="4193020"/>
            <a:ext cx="1504950" cy="342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8221" y="4641083"/>
            <a:ext cx="4541390" cy="2110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2602" y="4957325"/>
            <a:ext cx="5460708" cy="2024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40666" y="5794506"/>
            <a:ext cx="2476500" cy="4191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270527" y="5358029"/>
            <a:ext cx="3234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Для повышения быстродействия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55703" y="3825529"/>
            <a:ext cx="4554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F5597"/>
                </a:solidFill>
              </a:rPr>
              <a:t>Электромагнитная постоянная </a:t>
            </a:r>
            <a:r>
              <a:rPr lang="ru-RU" sz="1600" dirty="0">
                <a:solidFill>
                  <a:srgbClr val="2F5597"/>
                </a:solidFill>
              </a:rPr>
              <a:t>времени (с</a:t>
            </a:r>
            <a:r>
              <a:rPr lang="ru-RU" sz="1600" dirty="0" smtClean="0">
                <a:solidFill>
                  <a:srgbClr val="2F5597"/>
                </a:solidFill>
              </a:rPr>
              <a:t>)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8221" y="1584085"/>
            <a:ext cx="4069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2р</a:t>
            </a:r>
            <a:r>
              <a:rPr lang="ru-RU" sz="1600" baseline="-25000" dirty="0" smtClean="0">
                <a:solidFill>
                  <a:srgbClr val="2F5597"/>
                </a:solidFill>
              </a:rPr>
              <a:t>2</a:t>
            </a:r>
            <a:r>
              <a:rPr lang="ru-RU" sz="1600" dirty="0" smtClean="0">
                <a:solidFill>
                  <a:srgbClr val="2F5597"/>
                </a:solidFill>
              </a:rPr>
              <a:t> – число полюсных выступов на роторе;</a:t>
            </a:r>
          </a:p>
          <a:p>
            <a:r>
              <a:rPr lang="en-US" sz="1600" dirty="0" smtClean="0">
                <a:solidFill>
                  <a:srgbClr val="2F5597"/>
                </a:solidFill>
              </a:rPr>
              <a:t>m</a:t>
            </a:r>
            <a:r>
              <a:rPr lang="ru-RU" sz="1600" baseline="-25000" dirty="0" smtClean="0">
                <a:solidFill>
                  <a:srgbClr val="2F5597"/>
                </a:solidFill>
              </a:rPr>
              <a:t>у</a:t>
            </a:r>
            <a:r>
              <a:rPr lang="ru-RU" sz="1600" dirty="0" smtClean="0">
                <a:solidFill>
                  <a:srgbClr val="2F5597"/>
                </a:solidFill>
              </a:rPr>
              <a:t> - число фазных обмоток управления;</a:t>
            </a:r>
          </a:p>
          <a:p>
            <a:r>
              <a:rPr lang="en-US" sz="1600" dirty="0">
                <a:solidFill>
                  <a:srgbClr val="2F5597"/>
                </a:solidFill>
              </a:rPr>
              <a:t>k</a:t>
            </a:r>
            <a:r>
              <a:rPr lang="en-US" sz="1600" dirty="0" smtClean="0">
                <a:solidFill>
                  <a:srgbClr val="2F5597"/>
                </a:solidFill>
              </a:rPr>
              <a:t> – </a:t>
            </a:r>
            <a:r>
              <a:rPr lang="ru-RU" sz="1600" dirty="0" smtClean="0">
                <a:solidFill>
                  <a:srgbClr val="2F5597"/>
                </a:solidFill>
              </a:rPr>
              <a:t>коэффициент, зависящий от включения.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18485" y="108787"/>
            <a:ext cx="358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9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23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1760" y="468477"/>
            <a:ext cx="4405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машинаның құрылысы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180" y="3122141"/>
            <a:ext cx="5061634" cy="349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01" y="1007717"/>
            <a:ext cx="6188441" cy="1999923"/>
          </a:xfrm>
          <a:prstGeom prst="rect">
            <a:avLst/>
          </a:prstGeom>
        </p:spPr>
      </p:pic>
      <p:pic>
        <p:nvPicPr>
          <p:cNvPr id="8" name="Picture 2" descr="Basics of AC Motors | Induction Mot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54" y="3319849"/>
            <a:ext cx="4508465" cy="34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550" y="1007717"/>
            <a:ext cx="2419737" cy="18138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18485" y="108787"/>
            <a:ext cx="371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1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10497" y="1748149"/>
            <a:ext cx="2003912" cy="47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24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760" y="468477"/>
            <a:ext cx="5733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машинаның жұмыс істеу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принціпі</a:t>
            </a: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10497" y="1074481"/>
            <a:ext cx="1596028" cy="7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6419" y="2330464"/>
            <a:ext cx="3223222" cy="3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56605" y="422722"/>
            <a:ext cx="2571920" cy="265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2890" y="3442000"/>
            <a:ext cx="24193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518485" y="108787"/>
            <a:ext cx="371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2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25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5516" y="1288707"/>
            <a:ext cx="2171700" cy="2952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1145" y="905111"/>
            <a:ext cx="100462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Основной </a:t>
            </a:r>
            <a:r>
              <a:rPr lang="ru-RU" sz="1600" dirty="0">
                <a:solidFill>
                  <a:srgbClr val="2F5597"/>
                </a:solidFill>
              </a:rPr>
              <a:t>магнитный поток </a:t>
            </a:r>
            <a:r>
              <a:rPr lang="ru-RU" sz="1600" dirty="0" smtClean="0">
                <a:solidFill>
                  <a:srgbClr val="2F5597"/>
                </a:solidFill>
              </a:rPr>
              <a:t>Ф, </a:t>
            </a:r>
            <a:r>
              <a:rPr lang="ru-RU" sz="1600" dirty="0">
                <a:solidFill>
                  <a:srgbClr val="2F5597"/>
                </a:solidFill>
              </a:rPr>
              <a:t>вращающийся с частотой </a:t>
            </a:r>
            <a:r>
              <a:rPr lang="ru-RU" sz="1600" dirty="0" smtClean="0">
                <a:solidFill>
                  <a:srgbClr val="2F5597"/>
                </a:solidFill>
              </a:rPr>
              <a:t>n</a:t>
            </a:r>
            <a:r>
              <a:rPr lang="ru-RU" sz="1600" baseline="-25000" dirty="0" smtClean="0">
                <a:solidFill>
                  <a:srgbClr val="2F5597"/>
                </a:solidFill>
              </a:rPr>
              <a:t>1</a:t>
            </a:r>
            <a:r>
              <a:rPr lang="ru-RU" sz="1600" dirty="0" smtClean="0">
                <a:solidFill>
                  <a:srgbClr val="2F5597"/>
                </a:solidFill>
              </a:rPr>
              <a:t>, </a:t>
            </a:r>
            <a:r>
              <a:rPr lang="ru-RU" sz="1600" dirty="0">
                <a:solidFill>
                  <a:srgbClr val="2F5597"/>
                </a:solidFill>
              </a:rPr>
              <a:t>наводит в </a:t>
            </a:r>
            <a:r>
              <a:rPr lang="ru-RU" sz="1600" dirty="0" smtClean="0">
                <a:solidFill>
                  <a:srgbClr val="2F5597"/>
                </a:solidFill>
              </a:rPr>
              <a:t>неподвижной </a:t>
            </a:r>
            <a:r>
              <a:rPr lang="ru-RU" sz="1600" dirty="0">
                <a:solidFill>
                  <a:srgbClr val="2F5597"/>
                </a:solidFill>
              </a:rPr>
              <a:t>обмотке статора ЭДС </a:t>
            </a:r>
            <a:r>
              <a:rPr lang="ru-RU" sz="1600" dirty="0" smtClean="0">
                <a:solidFill>
                  <a:srgbClr val="2F5597"/>
                </a:solidFill>
              </a:rPr>
              <a:t>E</a:t>
            </a:r>
            <a:r>
              <a:rPr lang="ru-RU" sz="1600" baseline="-25000" dirty="0" smtClean="0">
                <a:solidFill>
                  <a:srgbClr val="2F5597"/>
                </a:solidFill>
              </a:rPr>
              <a:t>1</a:t>
            </a:r>
            <a:endParaRPr lang="ru-RU" sz="1600" baseline="-25000" dirty="0">
              <a:solidFill>
                <a:srgbClr val="2F559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144" y="1603006"/>
            <a:ext cx="10046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Магнитный поток рассеяния </a:t>
            </a:r>
            <a:r>
              <a:rPr lang="ru-RU" sz="1600" dirty="0" smtClean="0">
                <a:solidFill>
                  <a:srgbClr val="2F5597"/>
                </a:solidFill>
              </a:rPr>
              <a:t>Ф</a:t>
            </a:r>
            <a:r>
              <a:rPr lang="ru-RU" sz="1600" baseline="-25000" dirty="0" smtClean="0">
                <a:solidFill>
                  <a:srgbClr val="2F5597"/>
                </a:solidFill>
                <a:sym typeface="Symbol" panose="05050102010706020507" pitchFamily="18" charset="2"/>
              </a:rPr>
              <a:t></a:t>
            </a:r>
            <a:r>
              <a:rPr lang="ru-RU" sz="1600" baseline="-25000" dirty="0" smtClean="0">
                <a:solidFill>
                  <a:srgbClr val="2F5597"/>
                </a:solidFill>
              </a:rPr>
              <a:t>1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>
                <a:solidFill>
                  <a:srgbClr val="2F5597"/>
                </a:solidFill>
              </a:rPr>
              <a:t>наводит в обмотке статора </a:t>
            </a:r>
            <a:r>
              <a:rPr lang="ru-RU" sz="1600" dirty="0" smtClean="0">
                <a:solidFill>
                  <a:srgbClr val="2F5597"/>
                </a:solidFill>
              </a:rPr>
              <a:t>ЭДС рассеяния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6678" y="1552817"/>
            <a:ext cx="1409700" cy="361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8330" y="1923827"/>
            <a:ext cx="2219325" cy="3905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5087" y="1968887"/>
            <a:ext cx="10372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Для цепи обмотки статора асинхронного двигателя, </a:t>
            </a:r>
            <a:r>
              <a:rPr lang="ru-RU" sz="1600" dirty="0" smtClean="0">
                <a:solidFill>
                  <a:srgbClr val="2F5597"/>
                </a:solidFill>
              </a:rPr>
              <a:t>включенной в </a:t>
            </a:r>
            <a:r>
              <a:rPr lang="ru-RU" sz="1600" dirty="0">
                <a:solidFill>
                  <a:srgbClr val="2F5597"/>
                </a:solidFill>
              </a:rPr>
              <a:t>сеть с напряжением </a:t>
            </a:r>
            <a:r>
              <a:rPr lang="ru-RU" sz="1600" dirty="0" smtClean="0">
                <a:solidFill>
                  <a:srgbClr val="2F5597"/>
                </a:solidFill>
              </a:rPr>
              <a:t>U</a:t>
            </a:r>
            <a:r>
              <a:rPr lang="ru-RU" sz="1600" baseline="-25000" dirty="0" smtClean="0">
                <a:solidFill>
                  <a:srgbClr val="2F5597"/>
                </a:solidFill>
              </a:rPr>
              <a:t>1</a:t>
            </a:r>
            <a:endParaRPr lang="ru-RU" sz="1600" baseline="-25000" dirty="0">
              <a:solidFill>
                <a:srgbClr val="2F5597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7118" y="2360649"/>
            <a:ext cx="6674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Уравнение </a:t>
            </a:r>
            <a:r>
              <a:rPr lang="ru-RU" dirty="0">
                <a:solidFill>
                  <a:srgbClr val="2F5597"/>
                </a:solidFill>
              </a:rPr>
              <a:t>напряжений обмотки </a:t>
            </a:r>
            <a:r>
              <a:rPr lang="ru-RU" dirty="0" smtClean="0">
                <a:solidFill>
                  <a:srgbClr val="2F5597"/>
                </a:solidFill>
              </a:rPr>
              <a:t>статора АД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0853" y="2334768"/>
            <a:ext cx="2752725" cy="4095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65086" y="2761797"/>
            <a:ext cx="10851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Основной магнитный поток </a:t>
            </a:r>
            <a:r>
              <a:rPr lang="ru-RU" sz="1600" dirty="0" smtClean="0">
                <a:solidFill>
                  <a:srgbClr val="2F5597"/>
                </a:solidFill>
              </a:rPr>
              <a:t>Ф, </a:t>
            </a:r>
            <a:r>
              <a:rPr lang="ru-RU" sz="1600" dirty="0">
                <a:solidFill>
                  <a:srgbClr val="2F5597"/>
                </a:solidFill>
              </a:rPr>
              <a:t>обгоняя ротор с </a:t>
            </a:r>
            <a:r>
              <a:rPr lang="ru-RU" sz="1600" dirty="0" smtClean="0">
                <a:solidFill>
                  <a:srgbClr val="2F5597"/>
                </a:solidFill>
              </a:rPr>
              <a:t>частотой вращения </a:t>
            </a:r>
            <a:r>
              <a:rPr lang="ru-RU" sz="1600" dirty="0" err="1" smtClean="0">
                <a:solidFill>
                  <a:srgbClr val="2F5597"/>
                </a:solidFill>
              </a:rPr>
              <a:t>ns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>
                <a:solidFill>
                  <a:srgbClr val="2F5597"/>
                </a:solidFill>
              </a:rPr>
              <a:t>= (</a:t>
            </a:r>
            <a:r>
              <a:rPr lang="ru-RU" sz="1600" dirty="0" smtClean="0">
                <a:solidFill>
                  <a:srgbClr val="2F5597"/>
                </a:solidFill>
              </a:rPr>
              <a:t>n1 - n2), </a:t>
            </a:r>
            <a:r>
              <a:rPr lang="ru-RU" sz="1600" dirty="0">
                <a:solidFill>
                  <a:srgbClr val="2F5597"/>
                </a:solidFill>
              </a:rPr>
              <a:t>индуцирует в обмотке ротора ЭДС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5414" y="3104183"/>
            <a:ext cx="2190750" cy="33337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65086" y="3431336"/>
            <a:ext cx="11139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F5597"/>
                </a:solidFill>
              </a:rPr>
              <a:t>f</a:t>
            </a:r>
            <a:r>
              <a:rPr lang="ru-RU" sz="1400" baseline="-25000" dirty="0" smtClean="0">
                <a:solidFill>
                  <a:srgbClr val="2F5597"/>
                </a:solidFill>
              </a:rPr>
              <a:t>2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>
                <a:solidFill>
                  <a:srgbClr val="2F5597"/>
                </a:solidFill>
              </a:rPr>
              <a:t>— частота ЭДС </a:t>
            </a:r>
            <a:r>
              <a:rPr lang="ru-RU" sz="1400" dirty="0" smtClean="0">
                <a:solidFill>
                  <a:srgbClr val="2F5597"/>
                </a:solidFill>
              </a:rPr>
              <a:t>E</a:t>
            </a:r>
            <a:r>
              <a:rPr lang="ru-RU" sz="1400" baseline="-25000" dirty="0" smtClean="0">
                <a:solidFill>
                  <a:srgbClr val="2F5597"/>
                </a:solidFill>
              </a:rPr>
              <a:t>2s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>
                <a:solidFill>
                  <a:srgbClr val="2F5597"/>
                </a:solidFill>
              </a:rPr>
              <a:t>в роторе, Гц; </a:t>
            </a:r>
            <a:r>
              <a:rPr lang="ru-RU" sz="1400" dirty="0" smtClean="0">
                <a:solidFill>
                  <a:srgbClr val="2F5597"/>
                </a:solidFill>
              </a:rPr>
              <a:t>w</a:t>
            </a:r>
            <a:r>
              <a:rPr lang="ru-RU" sz="1400" baseline="-25000" dirty="0" smtClean="0">
                <a:solidFill>
                  <a:srgbClr val="2F5597"/>
                </a:solidFill>
              </a:rPr>
              <a:t>2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>
                <a:solidFill>
                  <a:srgbClr val="2F5597"/>
                </a:solidFill>
              </a:rPr>
              <a:t>— число </a:t>
            </a:r>
            <a:r>
              <a:rPr lang="ru-RU" sz="1400" dirty="0" smtClean="0">
                <a:solidFill>
                  <a:srgbClr val="2F5597"/>
                </a:solidFill>
              </a:rPr>
              <a:t>последовательно соединенных </a:t>
            </a:r>
            <a:r>
              <a:rPr lang="ru-RU" sz="1400" dirty="0">
                <a:solidFill>
                  <a:srgbClr val="2F5597"/>
                </a:solidFill>
              </a:rPr>
              <a:t>витков одной фазы обмотки ротора; </a:t>
            </a:r>
            <a:r>
              <a:rPr lang="ru-RU" sz="1400" dirty="0" smtClean="0">
                <a:solidFill>
                  <a:srgbClr val="2F5597"/>
                </a:solidFill>
              </a:rPr>
              <a:t>k</a:t>
            </a:r>
            <a:r>
              <a:rPr lang="ru-RU" sz="1400" baseline="-25000" dirty="0" smtClean="0">
                <a:solidFill>
                  <a:srgbClr val="2F5597"/>
                </a:solidFill>
              </a:rPr>
              <a:t>об2</a:t>
            </a:r>
            <a:r>
              <a:rPr lang="ru-RU" sz="1400" dirty="0" smtClean="0">
                <a:solidFill>
                  <a:srgbClr val="2F5597"/>
                </a:solidFill>
              </a:rPr>
              <a:t> </a:t>
            </a:r>
            <a:r>
              <a:rPr lang="ru-RU" sz="1400" dirty="0">
                <a:solidFill>
                  <a:srgbClr val="2F5597"/>
                </a:solidFill>
              </a:rPr>
              <a:t>— </a:t>
            </a:r>
            <a:r>
              <a:rPr lang="ru-RU" sz="1400" dirty="0" smtClean="0">
                <a:solidFill>
                  <a:srgbClr val="2F5597"/>
                </a:solidFill>
              </a:rPr>
              <a:t>обмоточный </a:t>
            </a:r>
            <a:r>
              <a:rPr lang="ru-RU" sz="1400" dirty="0">
                <a:solidFill>
                  <a:srgbClr val="2F5597"/>
                </a:solidFill>
              </a:rPr>
              <a:t>коэффициент обмотки ротора.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6101" y="3982686"/>
            <a:ext cx="66364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Частота ЭДС (тока) в обмотке вращающегося ротора (частота скольжения)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1583" y="3837192"/>
            <a:ext cx="4067175" cy="67627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65086" y="4349370"/>
            <a:ext cx="693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Тогда 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2639" y="4404377"/>
            <a:ext cx="3152775" cy="31432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27118" y="4790368"/>
            <a:ext cx="8171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F5597"/>
                </a:solidFill>
              </a:rPr>
              <a:t>Поток рассеяния ротора </a:t>
            </a:r>
            <a:r>
              <a:rPr lang="ru-RU" sz="1600" dirty="0" smtClean="0">
                <a:solidFill>
                  <a:srgbClr val="2F5597"/>
                </a:solidFill>
              </a:rPr>
              <a:t>Ф</a:t>
            </a:r>
            <a:r>
              <a:rPr lang="ru-RU" sz="1600" baseline="-25000" dirty="0">
                <a:solidFill>
                  <a:srgbClr val="2F5597"/>
                </a:solidFill>
                <a:sym typeface="Symbol" panose="05050102010706020507" pitchFamily="18" charset="2"/>
              </a:rPr>
              <a:t> </a:t>
            </a:r>
            <a:r>
              <a:rPr lang="ru-RU" sz="1600" baseline="-25000" dirty="0" smtClean="0">
                <a:solidFill>
                  <a:srgbClr val="2F5597"/>
                </a:solidFill>
                <a:sym typeface="Symbol" panose="05050102010706020507" pitchFamily="18" charset="2"/>
              </a:rPr>
              <a:t>2</a:t>
            </a:r>
            <a:r>
              <a:rPr lang="ru-RU" sz="1600" baseline="-25000" dirty="0" smtClean="0">
                <a:solidFill>
                  <a:srgbClr val="2F5597"/>
                </a:solidFill>
              </a:rPr>
              <a:t> </a:t>
            </a:r>
            <a:r>
              <a:rPr lang="ru-RU" sz="1600" dirty="0" smtClean="0">
                <a:solidFill>
                  <a:srgbClr val="2F5597"/>
                </a:solidFill>
              </a:rPr>
              <a:t>индуцирует </a:t>
            </a:r>
            <a:r>
              <a:rPr lang="ru-RU" sz="1600" dirty="0">
                <a:solidFill>
                  <a:srgbClr val="2F5597"/>
                </a:solidFill>
              </a:rPr>
              <a:t>в обмотке ротора </a:t>
            </a:r>
            <a:r>
              <a:rPr lang="ru-RU" sz="1600" dirty="0" smtClean="0">
                <a:solidFill>
                  <a:srgbClr val="2F5597"/>
                </a:solidFill>
              </a:rPr>
              <a:t>ЭДС рассеяния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82598" y="4747873"/>
            <a:ext cx="1419225" cy="3429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27118" y="519507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Уравнение напряжений </a:t>
            </a:r>
            <a:r>
              <a:rPr lang="ru-RU" sz="1600" dirty="0">
                <a:solidFill>
                  <a:srgbClr val="2F5597"/>
                </a:solidFill>
              </a:rPr>
              <a:t>для цепи ротора </a:t>
            </a:r>
            <a:r>
              <a:rPr lang="ru-RU" sz="1600" dirty="0" smtClean="0">
                <a:solidFill>
                  <a:srgbClr val="2F5597"/>
                </a:solidFill>
              </a:rPr>
              <a:t>АД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8425" y="5178617"/>
            <a:ext cx="1752600" cy="37147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51702" y="5641480"/>
            <a:ext cx="5113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F5597"/>
                </a:solidFill>
              </a:rPr>
              <a:t>Отсюда, уравнение </a:t>
            </a:r>
            <a:r>
              <a:rPr lang="ru-RU" sz="1600" dirty="0">
                <a:solidFill>
                  <a:srgbClr val="2F5597"/>
                </a:solidFill>
              </a:rPr>
              <a:t>напряжений для обмотки </a:t>
            </a:r>
            <a:r>
              <a:rPr lang="ru-RU" sz="1600" dirty="0" smtClean="0">
                <a:solidFill>
                  <a:srgbClr val="2F5597"/>
                </a:solidFill>
              </a:rPr>
              <a:t>ротора АД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6248" y="5637134"/>
            <a:ext cx="2552700" cy="342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1" name="Прямоугольник 30"/>
          <p:cNvSpPr/>
          <p:nvPr/>
        </p:nvSpPr>
        <p:spPr>
          <a:xfrm>
            <a:off x="4518485" y="108787"/>
            <a:ext cx="371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11760" y="468477"/>
            <a:ext cx="5733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машинаның жұмыс істеу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принціпі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26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770" y="478119"/>
            <a:ext cx="5423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Негізгі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энергетикалық қатынастар және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ПӘК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63735" y="3114425"/>
            <a:ext cx="2575607" cy="60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08211" y="1049701"/>
            <a:ext cx="1543322" cy="4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0641" y="1588340"/>
            <a:ext cx="1437939" cy="47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0641" y="2110470"/>
            <a:ext cx="2199583" cy="38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0641" y="2603534"/>
            <a:ext cx="5701996" cy="40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40749" y="1301070"/>
            <a:ext cx="3671258" cy="42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60647" y="1985101"/>
            <a:ext cx="3915580" cy="40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12179" y="2658745"/>
            <a:ext cx="3224749" cy="60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31928" y="4052073"/>
            <a:ext cx="3618779" cy="59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81100" y="3454127"/>
            <a:ext cx="2781851" cy="28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3280" y="3814777"/>
            <a:ext cx="4905375" cy="2781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0587" y="5073696"/>
            <a:ext cx="3695700" cy="6477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518485" y="108787"/>
            <a:ext cx="371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8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27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765" y="405308"/>
            <a:ext cx="41082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АҚ</a:t>
            </a:r>
            <a:r>
              <a:rPr lang="en-US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kk-KZ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тың мехакникалық сипаттамалары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90213" y="556692"/>
            <a:ext cx="4230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40CBA"/>
                </a:solidFill>
              </a:rPr>
              <a:t>Механические характеристики асинхронной машины при  Ф=</a:t>
            </a:r>
            <a:r>
              <a:rPr lang="en-US" dirty="0" smtClean="0">
                <a:solidFill>
                  <a:srgbClr val="140CBA"/>
                </a:solidFill>
              </a:rPr>
              <a:t>const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9724" y="1211611"/>
            <a:ext cx="3543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1619" y="1684244"/>
            <a:ext cx="3867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10231" y="2951599"/>
            <a:ext cx="308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9207" y="2570666"/>
            <a:ext cx="1285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5393" y="3554047"/>
            <a:ext cx="4295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2070" y="4330946"/>
            <a:ext cx="1695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5057" y="4617828"/>
            <a:ext cx="2200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9305" y="5128865"/>
            <a:ext cx="26479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2099" y="5954227"/>
            <a:ext cx="3638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650" y="4627467"/>
            <a:ext cx="5340822" cy="206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873" y="716310"/>
            <a:ext cx="5740743" cy="398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4518485" y="108787"/>
            <a:ext cx="371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3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28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365" y="479090"/>
            <a:ext cx="444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машиналарды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іске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қосу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79234" y="663756"/>
            <a:ext cx="5131260" cy="198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65850" y="3011567"/>
            <a:ext cx="5994128" cy="327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72065" y="1375511"/>
            <a:ext cx="381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Пуск двигателя с фазным ротором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191" y="3424822"/>
            <a:ext cx="4829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Пуск двигателя с короткозамкнутым ротором: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2F5597"/>
                </a:solidFill>
              </a:rPr>
              <a:t>При помощи реактора;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2F5597"/>
                </a:solidFill>
              </a:rPr>
              <a:t>При помощи автотрансформатора;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2F5597"/>
                </a:solidFill>
              </a:rPr>
              <a:t>Путем переключения со звезды на треугольник.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18485" y="108787"/>
            <a:ext cx="371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29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1987" y="470206"/>
            <a:ext cx="3292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АҚ</a:t>
            </a:r>
            <a:r>
              <a:rPr lang="en-US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ru-RU" sz="16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ды</a:t>
            </a:r>
            <a:r>
              <a:rPr lang="kk-KZ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ң айналу жиілігін реттеу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43989" y="1398815"/>
            <a:ext cx="93530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>
                <a:solidFill>
                  <a:srgbClr val="2F5597"/>
                </a:solidFill>
              </a:rPr>
              <a:t>Регулирование частоты вращения путем изменения скольжения </a:t>
            </a:r>
            <a:r>
              <a:rPr lang="en-US" sz="1600" dirty="0" smtClean="0">
                <a:solidFill>
                  <a:srgbClr val="2F5597"/>
                </a:solidFill>
              </a:rPr>
              <a:t>s</a:t>
            </a:r>
            <a:r>
              <a:rPr lang="ru-RU" sz="1600" dirty="0" smtClean="0">
                <a:solidFill>
                  <a:srgbClr val="2F5597"/>
                </a:solidFill>
              </a:rPr>
              <a:t>:</a:t>
            </a:r>
          </a:p>
          <a:p>
            <a:r>
              <a:rPr lang="ru-RU" sz="1600" dirty="0" smtClean="0">
                <a:solidFill>
                  <a:srgbClr val="2F5597"/>
                </a:solidFill>
              </a:rPr>
              <a:t>    1.1 Регулирование </a:t>
            </a:r>
            <a:r>
              <a:rPr lang="ru-RU" sz="1600" dirty="0">
                <a:solidFill>
                  <a:srgbClr val="2F5597"/>
                </a:solidFill>
              </a:rPr>
              <a:t>частоты вращения изменением подводимого </a:t>
            </a:r>
            <a:r>
              <a:rPr lang="ru-RU" sz="1600" dirty="0" smtClean="0">
                <a:solidFill>
                  <a:srgbClr val="2F5597"/>
                </a:solidFill>
              </a:rPr>
              <a:t>напряжения;</a:t>
            </a:r>
          </a:p>
          <a:p>
            <a:r>
              <a:rPr lang="ru-RU" sz="1600" dirty="0" smtClean="0">
                <a:solidFill>
                  <a:srgbClr val="2F5597"/>
                </a:solidFill>
              </a:rPr>
              <a:t>    1.2 Регулирование </a:t>
            </a:r>
            <a:r>
              <a:rPr lang="ru-RU" sz="1600" dirty="0">
                <a:solidFill>
                  <a:srgbClr val="2F5597"/>
                </a:solidFill>
              </a:rPr>
              <a:t>частоты вращения нарушением симметрии </a:t>
            </a:r>
            <a:r>
              <a:rPr lang="ru-RU" sz="1600" dirty="0" smtClean="0">
                <a:solidFill>
                  <a:srgbClr val="2F5597"/>
                </a:solidFill>
              </a:rPr>
              <a:t>подводимого напряжения;</a:t>
            </a:r>
          </a:p>
          <a:p>
            <a:r>
              <a:rPr lang="ru-RU" sz="1600" dirty="0" smtClean="0">
                <a:solidFill>
                  <a:srgbClr val="2F5597"/>
                </a:solidFill>
              </a:rPr>
              <a:t>    1.3 Регулирование </a:t>
            </a:r>
            <a:r>
              <a:rPr lang="ru-RU" sz="1600" dirty="0">
                <a:solidFill>
                  <a:srgbClr val="2F5597"/>
                </a:solidFill>
              </a:rPr>
              <a:t>частоты вращения изменением активного </a:t>
            </a:r>
            <a:r>
              <a:rPr lang="ru-RU" sz="1600" dirty="0" smtClean="0">
                <a:solidFill>
                  <a:srgbClr val="2F5597"/>
                </a:solidFill>
              </a:rPr>
              <a:t>сопротивления </a:t>
            </a:r>
            <a:r>
              <a:rPr lang="ru-RU" sz="1600" dirty="0">
                <a:solidFill>
                  <a:srgbClr val="2F5597"/>
                </a:solidFill>
              </a:rPr>
              <a:t>в цепи </a:t>
            </a:r>
            <a:r>
              <a:rPr lang="ru-RU" sz="1600" dirty="0" smtClean="0">
                <a:solidFill>
                  <a:srgbClr val="2F5597"/>
                </a:solidFill>
              </a:rPr>
              <a:t>ротора;</a:t>
            </a:r>
            <a:endParaRPr lang="ru-RU" sz="1600" dirty="0">
              <a:solidFill>
                <a:srgbClr val="2F5597"/>
              </a:solidFill>
            </a:endParaRP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rgbClr val="2F5597"/>
                </a:solidFill>
              </a:rPr>
              <a:t>Регулирование частоты вращения путем переключения числа пар полюсов;</a:t>
            </a:r>
          </a:p>
          <a:p>
            <a:pPr marL="342900" indent="-342900">
              <a:buFontTx/>
              <a:buAutoNum type="arabicParenR"/>
            </a:pPr>
            <a:r>
              <a:rPr lang="ru-RU" sz="1600" dirty="0">
                <a:solidFill>
                  <a:srgbClr val="2F5597"/>
                </a:solidFill>
              </a:rPr>
              <a:t>Регулирование частоты вращения изменением частоты питающей </a:t>
            </a:r>
            <a:r>
              <a:rPr lang="ru-RU" sz="1600" dirty="0" smtClean="0">
                <a:solidFill>
                  <a:srgbClr val="2F5597"/>
                </a:solidFill>
              </a:rPr>
              <a:t>сети;</a:t>
            </a:r>
          </a:p>
          <a:p>
            <a:pPr marL="342900" indent="-342900">
              <a:buFontTx/>
              <a:buAutoNum type="arabicParenR"/>
            </a:pPr>
            <a:r>
              <a:rPr lang="ru-RU" sz="1600" dirty="0">
                <a:solidFill>
                  <a:srgbClr val="2F5597"/>
                </a:solidFill>
              </a:rPr>
              <a:t>Импульсное регулирование частоты </a:t>
            </a:r>
            <a:r>
              <a:rPr lang="ru-RU" sz="1600" dirty="0" smtClean="0">
                <a:solidFill>
                  <a:srgbClr val="2F5597"/>
                </a:solidFill>
              </a:rPr>
              <a:t>вращения.</a:t>
            </a:r>
            <a:endParaRPr lang="ru-RU" sz="1600" dirty="0">
              <a:solidFill>
                <a:srgbClr val="2F5597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1224" y="839538"/>
            <a:ext cx="3394905" cy="54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8400" y="344170"/>
            <a:ext cx="2648735" cy="1445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38080" y="1999319"/>
            <a:ext cx="2351902" cy="1807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69412" y="4182236"/>
            <a:ext cx="3620570" cy="19715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8312" y="4182236"/>
            <a:ext cx="2793764" cy="25983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987" y="4123879"/>
            <a:ext cx="2765211" cy="248106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18485" y="108787"/>
            <a:ext cx="371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5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63743" y="6291036"/>
            <a:ext cx="2743200" cy="365125"/>
          </a:xfrm>
        </p:spPr>
        <p:txBody>
          <a:bodyPr/>
          <a:lstStyle/>
          <a:p>
            <a:fld id="{77D7A618-91A9-414E-A6D6-F2306D99BC0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77952" y="679264"/>
            <a:ext cx="6785791" cy="57943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82131" y="56781"/>
            <a:ext cx="5285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машиналардың классификациясы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01168" y="6364588"/>
            <a:ext cx="498698" cy="365125"/>
          </a:xfrm>
        </p:spPr>
        <p:txBody>
          <a:bodyPr/>
          <a:lstStyle/>
          <a:p>
            <a:fld id="{D2EA82CD-B67C-4103-AA33-40713CF7E9BC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/>
              <a:t>30</a:t>
            </a:fld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2" name="Picture 2" descr="ÐÐ°ÑÑÐ¸Ð½ÐºÐ¸ Ð¿Ð¾ Ð·Ð°Ð¿ÑÐ¾ÑÑ Ð¾Ð´Ð½Ð¾ÑÐ°Ð·Ð½Ð°Ñ Ð°ÑÐ¸Ð½ÑÑÐ¾Ð½Ð½Ð°Ñ Ð¼Ð°ÑÐ¸Ð½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6005" y="739003"/>
            <a:ext cx="7917271" cy="57247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18485" y="108787"/>
            <a:ext cx="371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31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14400" y="1110343"/>
            <a:ext cx="617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Однофазный асинхронный двигатель с  пусковой обмоткой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9795" y="1576069"/>
            <a:ext cx="6722971" cy="25880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3134" y="478119"/>
            <a:ext cx="3046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Бір</a:t>
            </a:r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фазалы</a:t>
            </a:r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АҚ</a:t>
            </a:r>
            <a:r>
              <a:rPr lang="en-US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kk-KZ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ды іске қосу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18485" y="108787"/>
            <a:ext cx="371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4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32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23406" y="1018903"/>
            <a:ext cx="933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Схемы включения и механические характеристики однофазных асинхронный двигателей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26281" y="1582829"/>
            <a:ext cx="7635285" cy="41661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18485" y="108787"/>
            <a:ext cx="371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134" y="478119"/>
            <a:ext cx="3046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Бір</a:t>
            </a:r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фазалы</a:t>
            </a:r>
            <a:r>
              <a:rPr lang="ru-RU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АҚ</a:t>
            </a:r>
            <a:r>
              <a:rPr lang="en-US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  <a:r>
              <a:rPr lang="kk-KZ" sz="1600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ды іске қосу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91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33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3134" y="478119"/>
            <a:ext cx="5017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597"/>
                </a:solidFill>
                <a:latin typeface="Arial" charset="0"/>
              </a:rPr>
              <a:t>Пуск трехфазных АД с однофазного источника</a:t>
            </a:r>
            <a:endParaRPr lang="ru-RU" sz="1600" dirty="0">
              <a:solidFill>
                <a:srgbClr val="2F559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406" y="1018903"/>
            <a:ext cx="697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Схемы включения трехфазных АД для работы от однофазной сети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26944" y="1562690"/>
            <a:ext cx="4526553" cy="49456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18485" y="108787"/>
            <a:ext cx="371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Асинхронды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28172" y="6356350"/>
            <a:ext cx="963827" cy="365125"/>
          </a:xfrm>
        </p:spPr>
        <p:txBody>
          <a:bodyPr/>
          <a:lstStyle/>
          <a:p>
            <a:pPr algn="ctr"/>
            <a:fld id="{D2EA82CD-B67C-4103-AA33-40713CF7E9BC}" type="slidenum">
              <a:rPr lang="ru-RU" smtClean="0"/>
              <a:pPr algn="ctr"/>
              <a:t>34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04056" y="108787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Ба</a:t>
            </a:r>
            <a:r>
              <a:rPr lang="kk-KZ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ылау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сұрақтары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4886" y="756548"/>
            <a:ext cx="113023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2F5597"/>
                </a:solidFill>
              </a:rPr>
              <a:t>Келесі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сұрақтарға жауап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беріңіз:</a:t>
            </a:r>
            <a:endParaRPr lang="ru-RU" sz="1600" dirty="0" smtClean="0">
              <a:solidFill>
                <a:srgbClr val="2F5597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Тұрақты </a:t>
            </a:r>
            <a:r>
              <a:rPr lang="ru-RU" sz="1600" dirty="0" smtClean="0">
                <a:solidFill>
                  <a:srgbClr val="2F5597"/>
                </a:solidFill>
              </a:rPr>
              <a:t>ток </a:t>
            </a:r>
            <a:r>
              <a:rPr lang="ru-RU" sz="1600" dirty="0" err="1" smtClean="0">
                <a:solidFill>
                  <a:srgbClr val="2F5597"/>
                </a:solidFill>
              </a:rPr>
              <a:t>қозғалтқыштарында іске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қосу тогын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шектеудің қандай әдістері қолданылады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Қандай мақсатта параллельді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қоздырғышты іске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қосқанда қоздыру тізбегіндегі</a:t>
            </a:r>
            <a:r>
              <a:rPr lang="ru-RU" sz="1600" dirty="0" smtClean="0">
                <a:solidFill>
                  <a:srgbClr val="2F5597"/>
                </a:solidFill>
              </a:rPr>
              <a:t> реостат </a:t>
            </a:r>
            <a:r>
              <a:rPr lang="ru-RU" sz="1600" dirty="0" err="1" smtClean="0">
                <a:solidFill>
                  <a:srgbClr val="2F5597"/>
                </a:solidFill>
              </a:rPr>
              <a:t>кедергісі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минимумға қойылады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Басқару қасиеттеріне қарай </a:t>
            </a:r>
            <a:r>
              <a:rPr lang="ru-RU" sz="1600" dirty="0" smtClean="0">
                <a:solidFill>
                  <a:srgbClr val="2F5597"/>
                </a:solidFill>
              </a:rPr>
              <a:t>параллель </a:t>
            </a:r>
            <a:r>
              <a:rPr lang="ru-RU" sz="1600" dirty="0" err="1" smtClean="0">
                <a:solidFill>
                  <a:srgbClr val="2F5597"/>
                </a:solidFill>
              </a:rPr>
              <a:t>және тізбектей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қозғалтқыштарды салыстырыңыз</a:t>
            </a:r>
            <a:r>
              <a:rPr lang="ru-RU" sz="1600" dirty="0" smtClean="0">
                <a:solidFill>
                  <a:srgbClr val="2F5597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Тұрақты </a:t>
            </a:r>
            <a:r>
              <a:rPr lang="ru-RU" sz="1600" dirty="0" smtClean="0">
                <a:solidFill>
                  <a:srgbClr val="2F5597"/>
                </a:solidFill>
              </a:rPr>
              <a:t>ток </a:t>
            </a:r>
            <a:r>
              <a:rPr lang="ru-RU" sz="1600" dirty="0" err="1" smtClean="0">
                <a:solidFill>
                  <a:srgbClr val="2F5597"/>
                </a:solidFill>
              </a:rPr>
              <a:t>қозғалтқышында регенеративті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тежеу</a:t>
            </a:r>
            <a:r>
              <a:rPr lang="ru-RU" sz="1600" dirty="0" smtClean="0">
                <a:solidFill>
                  <a:srgbClr val="2F5597"/>
                </a:solidFill>
              </a:rPr>
              <a:t> ​​</a:t>
            </a:r>
            <a:r>
              <a:rPr lang="ru-RU" sz="1600" dirty="0" err="1" smtClean="0">
                <a:solidFill>
                  <a:srgbClr val="2F5597"/>
                </a:solidFill>
              </a:rPr>
              <a:t>қандай жағдайларда болады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Синхронды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қозғалтқыштың тұрақты жұмыс аймағының шектеуі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қандай?</a:t>
            </a:r>
            <a:endParaRPr lang="ru-RU" sz="1600" dirty="0" smtClean="0">
              <a:solidFill>
                <a:srgbClr val="2F5597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Синхронды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қозғалтқышты іске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қосу процесін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түсіндіріңіз.</a:t>
            </a:r>
            <a:endParaRPr lang="ru-RU" sz="1600" dirty="0" smtClean="0">
              <a:solidFill>
                <a:srgbClr val="2F5597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Синхронды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қозғалтқыштың қуат коэффициенті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қалай реттеледі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Синхронды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қозғалтқыштардың асинхронды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қозғалтқыштармен салыстырғанда қандай артықшылықтары </a:t>
            </a:r>
            <a:r>
              <a:rPr lang="ru-RU" sz="1600" dirty="0" smtClean="0">
                <a:solidFill>
                  <a:srgbClr val="2F5597"/>
                </a:solidFill>
              </a:rPr>
              <a:t>мен </a:t>
            </a:r>
            <a:r>
              <a:rPr lang="ru-RU" sz="1600" dirty="0" err="1" smtClean="0">
                <a:solidFill>
                  <a:srgbClr val="2F5597"/>
                </a:solidFill>
              </a:rPr>
              <a:t>кемшіліктері</a:t>
            </a:r>
            <a:r>
              <a:rPr lang="ru-RU" sz="1600" dirty="0" smtClean="0">
                <a:solidFill>
                  <a:srgbClr val="2F5597"/>
                </a:solidFill>
              </a:rPr>
              <a:t> бар?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Асинхронды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машинаның сырғуы дегеніміз</a:t>
            </a:r>
            <a:r>
              <a:rPr lang="ru-RU" sz="1600" dirty="0" smtClean="0">
                <a:solidFill>
                  <a:srgbClr val="2F5597"/>
                </a:solidFill>
              </a:rPr>
              <a:t> не?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Асинхронды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машинаның әртүрлі жұмыс режимдерінде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сырғанауының өзгеру </a:t>
            </a:r>
            <a:r>
              <a:rPr lang="ru-RU" sz="1600" dirty="0" smtClean="0">
                <a:solidFill>
                  <a:srgbClr val="2F5597"/>
                </a:solidFill>
              </a:rPr>
              <a:t>диапазоны </a:t>
            </a:r>
            <a:r>
              <a:rPr lang="ru-RU" sz="1600" dirty="0" err="1" smtClean="0">
                <a:solidFill>
                  <a:srgbClr val="2F5597"/>
                </a:solidFill>
              </a:rPr>
              <a:t>қандай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Үш фазалы</a:t>
            </a:r>
            <a:r>
              <a:rPr lang="ru-RU" sz="1600" dirty="0" smtClean="0">
                <a:solidFill>
                  <a:srgbClr val="2F5597"/>
                </a:solidFill>
              </a:rPr>
              <a:t> ток </a:t>
            </a:r>
            <a:r>
              <a:rPr lang="ru-RU" sz="1600" dirty="0" err="1" smtClean="0">
                <a:solidFill>
                  <a:srgbClr val="2F5597"/>
                </a:solidFill>
              </a:rPr>
              <a:t>желісіне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асинхронды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генератордың </a:t>
            </a:r>
            <a:r>
              <a:rPr lang="ru-RU" sz="1600" dirty="0" smtClean="0">
                <a:solidFill>
                  <a:srgbClr val="2F5597"/>
                </a:solidFill>
              </a:rPr>
              <a:t>статор </a:t>
            </a:r>
            <a:r>
              <a:rPr lang="ru-RU" sz="1600" dirty="0" err="1" smtClean="0">
                <a:solidFill>
                  <a:srgbClr val="2F5597"/>
                </a:solidFill>
              </a:rPr>
              <a:t>орамасы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қандай мақсатта қосылады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Тиін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торының және жаралы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ротордың конструкциясын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түсіндіріңіз.</a:t>
            </a:r>
            <a:endParaRPr lang="ru-RU" sz="1600" dirty="0" smtClean="0">
              <a:solidFill>
                <a:srgbClr val="2F5597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Асинхронды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қозғалтқыш </a:t>
            </a:r>
            <a:r>
              <a:rPr lang="ru-RU" sz="1600" dirty="0" smtClean="0">
                <a:solidFill>
                  <a:srgbClr val="2F5597"/>
                </a:solidFill>
              </a:rPr>
              <a:t>пен </a:t>
            </a:r>
            <a:r>
              <a:rPr lang="ru-RU" sz="1600" dirty="0" err="1" smtClean="0">
                <a:solidFill>
                  <a:srgbClr val="2F5597"/>
                </a:solidFill>
              </a:rPr>
              <a:t>трансформатордың қандай ұқсастықтары </a:t>
            </a:r>
            <a:r>
              <a:rPr lang="ru-RU" sz="1600" dirty="0" smtClean="0">
                <a:solidFill>
                  <a:srgbClr val="2F5597"/>
                </a:solidFill>
              </a:rPr>
              <a:t>мен </a:t>
            </a:r>
            <a:r>
              <a:rPr lang="ru-RU" sz="1600" dirty="0" err="1" smtClean="0">
                <a:solidFill>
                  <a:srgbClr val="2F5597"/>
                </a:solidFill>
              </a:rPr>
              <a:t>айырмашылықтары </a:t>
            </a:r>
            <a:r>
              <a:rPr lang="ru-RU" sz="1600" dirty="0" smtClean="0">
                <a:solidFill>
                  <a:srgbClr val="2F5597"/>
                </a:solidFill>
              </a:rPr>
              <a:t>бар?</a:t>
            </a:r>
          </a:p>
          <a:p>
            <a:pPr marL="342900" indent="-342900">
              <a:buAutoNum type="arabicPeriod"/>
            </a:pPr>
            <a:r>
              <a:rPr lang="ru-RU" sz="1600" dirty="0" err="1" smtClean="0">
                <a:solidFill>
                  <a:srgbClr val="2F5597"/>
                </a:solidFill>
              </a:rPr>
              <a:t>Неліктен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асинхронды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қозғалтқыштың білігіне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механикалық жүктеме артқан сайын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қозғалтқыштың желіден</a:t>
            </a:r>
            <a:r>
              <a:rPr lang="ru-RU" sz="1600" dirty="0" smtClean="0">
                <a:solidFill>
                  <a:srgbClr val="2F5597"/>
                </a:solidFill>
              </a:rPr>
              <a:t> </a:t>
            </a:r>
            <a:r>
              <a:rPr lang="ru-RU" sz="1600" dirty="0" err="1" smtClean="0">
                <a:solidFill>
                  <a:srgbClr val="2F5597"/>
                </a:solidFill>
              </a:rPr>
              <a:t>тұтынатын қуаты артады</a:t>
            </a:r>
            <a:r>
              <a:rPr lang="ru-RU" sz="1600" dirty="0" smtClean="0">
                <a:solidFill>
                  <a:srgbClr val="2F5597"/>
                </a:solidFill>
              </a:rPr>
              <a:t>?</a:t>
            </a:r>
            <a:endParaRPr lang="ru-RU" sz="16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0999" y="575414"/>
            <a:ext cx="497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Устройство двигателя постоянного тока (ДПТ</a:t>
            </a: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b="1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39082" y="108787"/>
            <a:ext cx="383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Тұрақты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қозғалтқыштары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75270" y="1011263"/>
            <a:ext cx="6768298" cy="575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8805083" y="1695759"/>
            <a:ext cx="30491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1 – коллектор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2 – </a:t>
            </a:r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щеткалар</a:t>
            </a:r>
            <a:endParaRPr lang="ru-RU" sz="1600" b="1" dirty="0" smtClean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3 – якорь </a:t>
            </a:r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өзекшесі</a:t>
            </a:r>
            <a:endParaRPr lang="ru-RU" sz="1600" b="1" dirty="0" smtClean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4 – полюсь </a:t>
            </a:r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өзекшесі</a:t>
            </a:r>
            <a:endParaRPr lang="ru-RU" sz="1600" b="1" dirty="0" smtClean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5 – </a:t>
            </a:r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қоздыру катушкасы</a:t>
            </a: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6 – станина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7, 12  - </a:t>
            </a:r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подшипникті</a:t>
            </a: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щиттер</a:t>
            </a:r>
            <a:endParaRPr lang="ru-RU" sz="1600" b="1" dirty="0" smtClean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8 – вентилятор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9 – якоря </a:t>
            </a:r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орамасы</a:t>
            </a:r>
            <a:endParaRPr lang="ru-RU" sz="1600" b="1" dirty="0" smtClean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10 – вал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11 - </a:t>
            </a:r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лапалар</a:t>
            </a:r>
            <a:endParaRPr lang="ru-RU" sz="1600" b="1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185372" y="6356350"/>
            <a:ext cx="2743200" cy="365125"/>
          </a:xfrm>
        </p:spPr>
        <p:txBody>
          <a:bodyPr/>
          <a:lstStyle/>
          <a:p>
            <a:fld id="{77D7A618-91A9-414E-A6D6-F2306D99BC0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7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0999" y="575414"/>
            <a:ext cx="5021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Тұрақты </a:t>
            </a: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ток </a:t>
            </a:r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қозғалтқышының </a:t>
            </a: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(ТТҚ) </a:t>
            </a:r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құрылысы</a:t>
            </a:r>
            <a:endParaRPr lang="ru-RU" sz="1600" b="1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185372" y="6356350"/>
            <a:ext cx="2743200" cy="365125"/>
          </a:xfrm>
        </p:spPr>
        <p:txBody>
          <a:bodyPr/>
          <a:lstStyle/>
          <a:p>
            <a:fld id="{77D7A618-91A9-414E-A6D6-F2306D99BC0E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2" y="1082541"/>
            <a:ext cx="2353861" cy="18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191" y="3171224"/>
            <a:ext cx="2783439" cy="199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231016" y="5452270"/>
            <a:ext cx="4470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400" b="1" dirty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Главные полюсы с бескаркасной (а) и каркасной (б) </a:t>
            </a:r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полюсными катушками</a:t>
            </a:r>
            <a:r>
              <a:rPr lang="ru-RU" sz="1400" b="1" dirty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sz="1200" b="1" dirty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1 — станина; 2 — сердечник полюса; 3 — полюсная катушка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67022" y="4712828"/>
            <a:ext cx="36579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Устройство коллектора на </a:t>
            </a:r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пластмассе:</a:t>
            </a:r>
          </a:p>
          <a:p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400" b="1" dirty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медные пластины; </a:t>
            </a:r>
          </a:p>
          <a:p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2 - пластмасса; </a:t>
            </a:r>
          </a:p>
          <a:p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3 – стальные кольца; </a:t>
            </a:r>
          </a:p>
          <a:p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4 - стальная втулка.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1296" y="1286596"/>
            <a:ext cx="2395007" cy="304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5410" y="1210962"/>
            <a:ext cx="3269664" cy="312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8643696" y="4553978"/>
            <a:ext cx="29716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Щеткодержатель (</a:t>
            </a:r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сдвоенный) машины </a:t>
            </a:r>
            <a:r>
              <a:rPr lang="ru-RU" sz="1400" b="1" dirty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постоянного </a:t>
            </a:r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тока:</a:t>
            </a:r>
          </a:p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1 – курок;</a:t>
            </a:r>
          </a:p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2 – пружины;</a:t>
            </a:r>
            <a:endParaRPr lang="ru-RU" sz="1400" b="1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3 – щетки;</a:t>
            </a:r>
          </a:p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4 – обойма;</a:t>
            </a:r>
          </a:p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5 – зажим;</a:t>
            </a:r>
          </a:p>
          <a:p>
            <a:pPr algn="ctr"/>
            <a:r>
              <a:rPr lang="ru-RU" sz="14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6 – гибкий трос.</a:t>
            </a:r>
            <a:endParaRPr lang="ru-RU" sz="1400" b="1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39082" y="108787"/>
            <a:ext cx="383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Тұрақты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43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9823" y="575779"/>
            <a:ext cx="10746996" cy="285664"/>
          </a:xfrm>
        </p:spPr>
        <p:txBody>
          <a:bodyPr>
            <a:noAutofit/>
          </a:bodyPr>
          <a:lstStyle/>
          <a:p>
            <a:r>
              <a:rPr lang="kk-KZ" sz="1600" b="1" dirty="0" smtClean="0">
                <a:solidFill>
                  <a:srgbClr val="2F5597"/>
                </a:solidFill>
                <a:latin typeface="Arial" pitchFamily="34" charset="0"/>
                <a:ea typeface="+mn-ea"/>
                <a:cs typeface="Arial" pitchFamily="34" charset="0"/>
              </a:rPr>
              <a:t>ТТҚ</a:t>
            </a:r>
            <a:r>
              <a:rPr lang="en-US" sz="1600" b="1" dirty="0" smtClean="0">
                <a:solidFill>
                  <a:srgbClr val="2F5597"/>
                </a:solidFill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lang="kk-KZ" sz="1600" b="1" dirty="0" smtClean="0">
                <a:solidFill>
                  <a:srgbClr val="2F5597"/>
                </a:solidFill>
                <a:latin typeface="Arial" pitchFamily="34" charset="0"/>
                <a:ea typeface="+mn-ea"/>
                <a:cs typeface="Arial" pitchFamily="34" charset="0"/>
              </a:rPr>
              <a:t>ның жұмыс істеу принципі</a:t>
            </a:r>
            <a:endParaRPr lang="ru-RU" sz="1600" b="1" dirty="0">
              <a:solidFill>
                <a:srgbClr val="2F5597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966" y="1091069"/>
            <a:ext cx="5579077" cy="341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02967" y="1353667"/>
            <a:ext cx="1551931" cy="38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4334" y="2022296"/>
            <a:ext cx="3047616" cy="43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1421" y="2863574"/>
            <a:ext cx="2158830" cy="51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236043" y="984335"/>
            <a:ext cx="5739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Электромагнитная сила действующая на обмотки якоря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74933" y="1735184"/>
            <a:ext cx="525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Электромагнитный момент действующий на якорь 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3796" y="2504977"/>
            <a:ext cx="501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Приложенное напряжение на якорь двигателя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43915" y="3835539"/>
            <a:ext cx="1743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6301689" y="3382254"/>
            <a:ext cx="2142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F5597"/>
                </a:solidFill>
              </a:rPr>
              <a:t>В двигателе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17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9185372" y="6356350"/>
            <a:ext cx="2743200" cy="365125"/>
          </a:xfrm>
        </p:spPr>
        <p:txBody>
          <a:bodyPr/>
          <a:lstStyle/>
          <a:p>
            <a:fld id="{77D7A618-91A9-414E-A6D6-F2306D99BC0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39082" y="108787"/>
            <a:ext cx="383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Тұрақты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5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0745" y="454047"/>
            <a:ext cx="11681255" cy="601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ea typeface="+mn-ea"/>
                <a:cs typeface="Arial" pitchFamily="34" charset="0"/>
              </a:rPr>
              <a:t>Айналдыру</a:t>
            </a: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ea typeface="+mn-ea"/>
                <a:cs typeface="Arial" pitchFamily="34" charset="0"/>
              </a:rPr>
              <a:t>моменттерінің теңдеулері</a:t>
            </a:r>
            <a:endParaRPr lang="ru-RU" sz="1600" b="1" dirty="0">
              <a:solidFill>
                <a:srgbClr val="2F5597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677" y="3019606"/>
            <a:ext cx="452181" cy="34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105896" y="4151197"/>
            <a:ext cx="434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- угловая скорость вращения.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6921" y="6150170"/>
            <a:ext cx="434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- статический момент  сопротивления;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0430" y="2460563"/>
            <a:ext cx="268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- тормозящий момент 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7126" y="4237186"/>
            <a:ext cx="937400" cy="24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51281" y="1573730"/>
            <a:ext cx="4400646" cy="57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6493" y="2269544"/>
            <a:ext cx="3977895" cy="64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35452" y="3455587"/>
            <a:ext cx="1804407" cy="54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2961183" y="3583969"/>
            <a:ext cx="268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- динамический момент.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87761" y="830922"/>
            <a:ext cx="2327687" cy="6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5908212" y="892829"/>
            <a:ext cx="5111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F5597"/>
                </a:solidFill>
              </a:rPr>
              <a:t>- Электромагнитный момент двигателя</a:t>
            </a:r>
            <a:endParaRPr lang="ru-RU" sz="2000" dirty="0">
              <a:solidFill>
                <a:srgbClr val="2F5597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3953" y="4754880"/>
            <a:ext cx="55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При </a:t>
            </a:r>
            <a:r>
              <a:rPr lang="en-US" dirty="0" smtClean="0">
                <a:solidFill>
                  <a:srgbClr val="2F5597"/>
                </a:solidFill>
              </a:rPr>
              <a:t>n=const  M</a:t>
            </a:r>
            <a:r>
              <a:rPr lang="ru-RU" baseline="-25000" dirty="0" smtClean="0">
                <a:solidFill>
                  <a:srgbClr val="2F5597"/>
                </a:solidFill>
              </a:rPr>
              <a:t>дин</a:t>
            </a:r>
            <a:r>
              <a:rPr lang="en-US" dirty="0" smtClean="0">
                <a:solidFill>
                  <a:srgbClr val="2F5597"/>
                </a:solidFill>
              </a:rPr>
              <a:t>=</a:t>
            </a:r>
            <a:r>
              <a:rPr lang="ru-RU" dirty="0" smtClean="0">
                <a:solidFill>
                  <a:srgbClr val="2F5597"/>
                </a:solidFill>
              </a:rPr>
              <a:t>0, тогда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69365" y="5175068"/>
            <a:ext cx="2181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6975" y="6130789"/>
            <a:ext cx="2245676" cy="43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1465870" y="2975895"/>
            <a:ext cx="434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5597"/>
                </a:solidFill>
              </a:rPr>
              <a:t>- момент нагрузки на валу;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19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9224561" y="6356350"/>
            <a:ext cx="2743200" cy="365125"/>
          </a:xfrm>
        </p:spPr>
        <p:txBody>
          <a:bodyPr/>
          <a:lstStyle/>
          <a:p>
            <a:fld id="{77D7A618-91A9-414E-A6D6-F2306D99BC0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51099" y="1662793"/>
            <a:ext cx="29527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6253" y="2976560"/>
            <a:ext cx="1692477" cy="38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4239082" y="108787"/>
            <a:ext cx="383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Тұрақты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4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8495" y="506299"/>
            <a:ext cx="11425882" cy="421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600" b="1" dirty="0" smtClean="0">
                <a:solidFill>
                  <a:srgbClr val="2F5597"/>
                </a:solidFill>
                <a:latin typeface="Arial" pitchFamily="34" charset="0"/>
                <a:ea typeface="+mn-ea"/>
                <a:cs typeface="Arial" pitchFamily="34" charset="0"/>
              </a:rPr>
              <a:t>Кернеу және ток теңдеулері</a:t>
            </a:r>
            <a:endParaRPr lang="ru-RU" sz="1600" b="1" dirty="0">
              <a:solidFill>
                <a:srgbClr val="2F5597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2396" y="796111"/>
            <a:ext cx="3024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2F5597"/>
                </a:solidFill>
              </a:rPr>
              <a:t>Напряжение в цепи якоря</a:t>
            </a:r>
            <a:endParaRPr lang="ru-RU" sz="2000" dirty="0">
              <a:solidFill>
                <a:srgbClr val="2F559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2024" y="3134001"/>
            <a:ext cx="1616278" cy="35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579" y="3689680"/>
            <a:ext cx="1644416" cy="40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42396" y="1097190"/>
            <a:ext cx="3115899" cy="69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3896" y="1797818"/>
            <a:ext cx="1826440" cy="50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359787" y="1828378"/>
            <a:ext cx="4145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2F5597"/>
                </a:solidFill>
              </a:rPr>
              <a:t>- полное сопротивление цепи якоря.</a:t>
            </a:r>
            <a:endParaRPr lang="ru-RU" sz="2000" dirty="0">
              <a:solidFill>
                <a:srgbClr val="2F5597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25731" y="2147564"/>
            <a:ext cx="2169359" cy="100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29158" y="3095475"/>
            <a:ext cx="170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2F5597"/>
                </a:solidFill>
              </a:rPr>
              <a:t>- Э.Д.С. якоря;</a:t>
            </a:r>
            <a:endParaRPr lang="ru-RU" sz="2000" dirty="0">
              <a:solidFill>
                <a:srgbClr val="2F559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9159" y="3709430"/>
            <a:ext cx="5082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2F5597"/>
                </a:solidFill>
              </a:rPr>
              <a:t>- постоянная для каждой машины величина.</a:t>
            </a:r>
            <a:endParaRPr lang="ru-RU" sz="2000" dirty="0">
              <a:solidFill>
                <a:srgbClr val="2F5597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0183" y="4952183"/>
            <a:ext cx="2180346" cy="87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278581" y="4380803"/>
            <a:ext cx="5290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Айналу</a:t>
            </a: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жиілігі</a:t>
            </a:r>
            <a:r>
              <a:rPr lang="ru-RU" sz="1600" b="1" dirty="0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2F5597"/>
                </a:solidFill>
                <a:latin typeface="Arial" pitchFamily="34" charset="0"/>
                <a:cs typeface="Arial" pitchFamily="34" charset="0"/>
              </a:rPr>
              <a:t>және механикалық сипаттамалары</a:t>
            </a:r>
            <a:endParaRPr lang="ru-RU" sz="1600" b="1" dirty="0">
              <a:solidFill>
                <a:srgbClr val="2F559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88560" y="5987098"/>
            <a:ext cx="1970273" cy="4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4233"/>
          <a:stretch>
            <a:fillRect/>
          </a:stretch>
        </p:blipFill>
        <p:spPr bwMode="auto">
          <a:xfrm>
            <a:off x="4271555" y="5194753"/>
            <a:ext cx="2808514" cy="93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39082" y="108787"/>
            <a:ext cx="383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Тұрақты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66118" y="519361"/>
            <a:ext cx="4337834" cy="421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600" b="1" dirty="0" smtClean="0">
                <a:solidFill>
                  <a:srgbClr val="2F5597"/>
                </a:solidFill>
                <a:latin typeface="Arial" pitchFamily="34" charset="0"/>
                <a:ea typeface="+mn-ea"/>
                <a:cs typeface="Arial" pitchFamily="34" charset="0"/>
              </a:rPr>
              <a:t>ТТҚ</a:t>
            </a:r>
            <a:r>
              <a:rPr lang="en-US" sz="1600" b="1" dirty="0" smtClean="0">
                <a:solidFill>
                  <a:srgbClr val="2F5597"/>
                </a:solidFill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lang="kk-KZ" sz="1600" b="1" dirty="0" smtClean="0">
                <a:solidFill>
                  <a:srgbClr val="2F5597"/>
                </a:solidFill>
                <a:latin typeface="Arial" pitchFamily="34" charset="0"/>
                <a:ea typeface="+mn-ea"/>
                <a:cs typeface="Arial" pitchFamily="34" charset="0"/>
              </a:rPr>
              <a:t>да қуат шығындары</a:t>
            </a:r>
            <a:endParaRPr lang="ru-RU" sz="1600" b="1" dirty="0">
              <a:solidFill>
                <a:srgbClr val="2F5597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0706" y="1001038"/>
            <a:ext cx="71948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err="1" smtClean="0">
                <a:solidFill>
                  <a:srgbClr val="2F5597"/>
                </a:solidFill>
              </a:rPr>
              <a:t>Механикалық шығындар:</a:t>
            </a:r>
            <a:endParaRPr lang="ru-RU" dirty="0" smtClean="0">
              <a:solidFill>
                <a:srgbClr val="2F5597"/>
              </a:solidFill>
            </a:endParaRPr>
          </a:p>
          <a:p>
            <a:r>
              <a:rPr lang="ru-RU" sz="1400" dirty="0" smtClean="0">
                <a:solidFill>
                  <a:srgbClr val="2F5597"/>
                </a:solidFill>
              </a:rPr>
              <a:t>	</a:t>
            </a:r>
          </a:p>
          <a:p>
            <a:r>
              <a:rPr lang="ru-RU" dirty="0">
                <a:solidFill>
                  <a:srgbClr val="2F5597"/>
                </a:solidFill>
              </a:rPr>
              <a:t>	</a:t>
            </a:r>
            <a:r>
              <a:rPr lang="ru-RU" dirty="0" smtClean="0">
                <a:solidFill>
                  <a:srgbClr val="2F5597"/>
                </a:solidFill>
              </a:rPr>
              <a:t>Потери в подшипниках –</a:t>
            </a:r>
          </a:p>
          <a:p>
            <a:r>
              <a:rPr lang="ru-RU" dirty="0" smtClean="0">
                <a:solidFill>
                  <a:srgbClr val="2F5597"/>
                </a:solidFill>
              </a:rPr>
              <a:t> </a:t>
            </a:r>
            <a:r>
              <a:rPr lang="ru-RU" dirty="0">
                <a:solidFill>
                  <a:srgbClr val="2F5597"/>
                </a:solidFill>
              </a:rPr>
              <a:t>	</a:t>
            </a:r>
            <a:r>
              <a:rPr lang="ru-RU" dirty="0" smtClean="0">
                <a:solidFill>
                  <a:srgbClr val="2F5597"/>
                </a:solidFill>
              </a:rPr>
              <a:t>Потер на трение щеток –</a:t>
            </a:r>
          </a:p>
          <a:p>
            <a:pPr lvl="2"/>
            <a:r>
              <a:rPr lang="ru-RU" dirty="0" smtClean="0">
                <a:solidFill>
                  <a:srgbClr val="2F5597"/>
                </a:solidFill>
              </a:rPr>
              <a:t>Потери на вентиляцию –</a:t>
            </a:r>
          </a:p>
          <a:p>
            <a:pPr marL="342900" indent="-342900">
              <a:buAutoNum type="arabicParenR"/>
            </a:pPr>
            <a:endParaRPr lang="ru-RU" dirty="0" smtClean="0">
              <a:solidFill>
                <a:srgbClr val="2F5597"/>
              </a:solidFill>
            </a:endParaRPr>
          </a:p>
          <a:p>
            <a:r>
              <a:rPr lang="en-US" dirty="0" smtClean="0">
                <a:solidFill>
                  <a:srgbClr val="2F5597"/>
                </a:solidFill>
              </a:rPr>
              <a:t>2) </a:t>
            </a:r>
            <a:r>
              <a:rPr lang="ru-RU" dirty="0" err="1" smtClean="0">
                <a:solidFill>
                  <a:srgbClr val="2F5597"/>
                </a:solidFill>
              </a:rPr>
              <a:t>Магниттік</a:t>
            </a:r>
            <a:r>
              <a:rPr lang="ru-RU" dirty="0" smtClean="0">
                <a:solidFill>
                  <a:srgbClr val="2F5597"/>
                </a:solidFill>
              </a:rPr>
              <a:t> </a:t>
            </a:r>
            <a:r>
              <a:rPr lang="ru-RU" dirty="0" err="1" smtClean="0">
                <a:solidFill>
                  <a:srgbClr val="2F5597"/>
                </a:solidFill>
              </a:rPr>
              <a:t>шығындар:</a:t>
            </a:r>
            <a:endParaRPr lang="ru-RU" dirty="0" smtClean="0">
              <a:solidFill>
                <a:srgbClr val="2F5597"/>
              </a:solidFill>
            </a:endParaRPr>
          </a:p>
          <a:p>
            <a:r>
              <a:rPr lang="ru-RU" sz="1400" dirty="0" smtClean="0">
                <a:solidFill>
                  <a:srgbClr val="2F5597"/>
                </a:solidFill>
              </a:rPr>
              <a:t>	</a:t>
            </a:r>
          </a:p>
          <a:p>
            <a:r>
              <a:rPr lang="ru-RU" dirty="0">
                <a:solidFill>
                  <a:srgbClr val="2F5597"/>
                </a:solidFill>
              </a:rPr>
              <a:t>	</a:t>
            </a:r>
            <a:r>
              <a:rPr lang="ru-RU" dirty="0" smtClean="0">
                <a:solidFill>
                  <a:srgbClr val="2F5597"/>
                </a:solidFill>
              </a:rPr>
              <a:t>Магнитные потери в сердечнике якоря –  </a:t>
            </a:r>
          </a:p>
          <a:p>
            <a:r>
              <a:rPr lang="ru-RU" dirty="0">
                <a:solidFill>
                  <a:srgbClr val="2F5597"/>
                </a:solidFill>
              </a:rPr>
              <a:t>	</a:t>
            </a:r>
            <a:r>
              <a:rPr lang="ru-RU" dirty="0" smtClean="0">
                <a:solidFill>
                  <a:srgbClr val="2F5597"/>
                </a:solidFill>
              </a:rPr>
              <a:t>Магнитные потери в зубцах якоря – </a:t>
            </a:r>
          </a:p>
          <a:p>
            <a:r>
              <a:rPr lang="ru-RU" dirty="0">
                <a:solidFill>
                  <a:srgbClr val="2F5597"/>
                </a:solidFill>
              </a:rPr>
              <a:t>	</a:t>
            </a:r>
            <a:r>
              <a:rPr lang="ru-RU" dirty="0" smtClean="0">
                <a:solidFill>
                  <a:srgbClr val="2F5597"/>
                </a:solidFill>
              </a:rPr>
              <a:t>Поверхностные потери в полюсных наконечниках – </a:t>
            </a:r>
          </a:p>
          <a:p>
            <a:r>
              <a:rPr lang="ru-RU" dirty="0" smtClean="0">
                <a:solidFill>
                  <a:srgbClr val="2F5597"/>
                </a:solidFill>
              </a:rPr>
              <a:t>	Пульсационные потери в зубцах –  </a:t>
            </a:r>
            <a:endParaRPr lang="ru-RU" dirty="0">
              <a:solidFill>
                <a:srgbClr val="2F5597"/>
              </a:solidFill>
            </a:endParaRPr>
          </a:p>
          <a:p>
            <a:pPr marL="342900" indent="-342900">
              <a:buAutoNum type="arabicParenR"/>
            </a:pPr>
            <a:endParaRPr lang="ru-RU" dirty="0" smtClean="0">
              <a:solidFill>
                <a:srgbClr val="2F5597"/>
              </a:solidFill>
            </a:endParaRPr>
          </a:p>
          <a:p>
            <a:r>
              <a:rPr lang="en-US" dirty="0" smtClean="0">
                <a:solidFill>
                  <a:srgbClr val="2F5597"/>
                </a:solidFill>
              </a:rPr>
              <a:t>3) </a:t>
            </a:r>
            <a:r>
              <a:rPr lang="ru-RU" dirty="0" err="1" smtClean="0">
                <a:solidFill>
                  <a:srgbClr val="2F5597"/>
                </a:solidFill>
              </a:rPr>
              <a:t>Электрлік</a:t>
            </a:r>
            <a:r>
              <a:rPr lang="ru-RU" dirty="0" smtClean="0">
                <a:solidFill>
                  <a:srgbClr val="2F5597"/>
                </a:solidFill>
              </a:rPr>
              <a:t> </a:t>
            </a:r>
            <a:r>
              <a:rPr lang="ru-RU" dirty="0" err="1" smtClean="0">
                <a:solidFill>
                  <a:srgbClr val="2F5597"/>
                </a:solidFill>
              </a:rPr>
              <a:t>шығындар:</a:t>
            </a:r>
            <a:endParaRPr lang="ru-RU" dirty="0" smtClean="0">
              <a:solidFill>
                <a:srgbClr val="2F5597"/>
              </a:solidFill>
            </a:endParaRPr>
          </a:p>
          <a:p>
            <a:endParaRPr lang="ru-RU" sz="1200" dirty="0" smtClean="0">
              <a:solidFill>
                <a:srgbClr val="2F5597"/>
              </a:solidFill>
            </a:endParaRPr>
          </a:p>
          <a:p>
            <a:r>
              <a:rPr lang="ru-RU" dirty="0" smtClean="0">
                <a:solidFill>
                  <a:srgbClr val="2F5597"/>
                </a:solidFill>
              </a:rPr>
              <a:t>	Потери в обмотках – </a:t>
            </a:r>
          </a:p>
          <a:p>
            <a:r>
              <a:rPr lang="ru-RU" dirty="0">
                <a:solidFill>
                  <a:srgbClr val="2F5597"/>
                </a:solidFill>
              </a:rPr>
              <a:t>	</a:t>
            </a:r>
            <a:r>
              <a:rPr lang="ru-RU" dirty="0" smtClean="0">
                <a:solidFill>
                  <a:srgbClr val="2F5597"/>
                </a:solidFill>
              </a:rPr>
              <a:t>Потери в щеточных контактах –</a:t>
            </a:r>
          </a:p>
          <a:p>
            <a:r>
              <a:rPr lang="ru-RU" dirty="0" smtClean="0">
                <a:solidFill>
                  <a:srgbClr val="2F5597"/>
                </a:solidFill>
              </a:rPr>
              <a:t> </a:t>
            </a:r>
          </a:p>
          <a:p>
            <a:r>
              <a:rPr lang="en-US" dirty="0" smtClean="0">
                <a:solidFill>
                  <a:srgbClr val="2F5597"/>
                </a:solidFill>
              </a:rPr>
              <a:t>4) </a:t>
            </a:r>
            <a:r>
              <a:rPr lang="ru-RU" dirty="0" err="1" smtClean="0">
                <a:solidFill>
                  <a:srgbClr val="2F5597"/>
                </a:solidFill>
              </a:rPr>
              <a:t>Қосымша шығындар:</a:t>
            </a:r>
            <a:endParaRPr lang="ru-RU" dirty="0" smtClean="0">
              <a:solidFill>
                <a:srgbClr val="2F5597"/>
              </a:solidFill>
            </a:endParaRPr>
          </a:p>
          <a:p>
            <a:r>
              <a:rPr lang="ru-RU" dirty="0">
                <a:solidFill>
                  <a:srgbClr val="2F5597"/>
                </a:solidFill>
              </a:rPr>
              <a:t>	</a:t>
            </a:r>
            <a:r>
              <a:rPr lang="ru-RU" dirty="0" smtClean="0">
                <a:solidFill>
                  <a:srgbClr val="2F5597"/>
                </a:solidFill>
              </a:rPr>
              <a:t>Потери, зависящие от режимов работы</a:t>
            </a:r>
          </a:p>
          <a:p>
            <a:r>
              <a:rPr lang="ru-RU" dirty="0">
                <a:solidFill>
                  <a:srgbClr val="2F5597"/>
                </a:solidFill>
              </a:rPr>
              <a:t>	</a:t>
            </a:r>
            <a:r>
              <a:rPr lang="ru-RU" dirty="0" smtClean="0">
                <a:solidFill>
                  <a:srgbClr val="2F5597"/>
                </a:solidFill>
              </a:rPr>
              <a:t>Потери при коммутациях и т.д.</a:t>
            </a:r>
            <a:endParaRPr lang="ru-RU" dirty="0">
              <a:solidFill>
                <a:srgbClr val="2F5597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70144"/>
          <a:stretch/>
        </p:blipFill>
        <p:spPr>
          <a:xfrm>
            <a:off x="4480996" y="1728518"/>
            <a:ext cx="622956" cy="367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-1" r="4861" b="-2895"/>
          <a:stretch/>
        </p:blipFill>
        <p:spPr>
          <a:xfrm>
            <a:off x="4429895" y="2056851"/>
            <a:ext cx="1570175" cy="3150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7667" y="1002562"/>
            <a:ext cx="3295109" cy="4103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4545" y="2607862"/>
            <a:ext cx="3480873" cy="3509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93525" y="476953"/>
            <a:ext cx="3903479" cy="2593385"/>
          </a:xfrm>
          <a:prstGeom prst="rect">
            <a:avLst/>
          </a:prstGeom>
        </p:spPr>
      </p:pic>
      <p:pic>
        <p:nvPicPr>
          <p:cNvPr id="22" name="Picture 2" descr="http://satbayev.university/files/img/university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1" y="56781"/>
            <a:ext cx="1047149" cy="4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618-91A9-414E-A6D6-F2306D99BC0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9895" y="1544480"/>
            <a:ext cx="725158" cy="275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0" y="3093579"/>
            <a:ext cx="423989" cy="337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556" t="14385" r="1"/>
          <a:stretch/>
        </p:blipFill>
        <p:spPr>
          <a:xfrm>
            <a:off x="5659396" y="3458255"/>
            <a:ext cx="436604" cy="181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12277" y="3664377"/>
            <a:ext cx="480112" cy="2845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914" y="3944923"/>
            <a:ext cx="650918" cy="2746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9913" y="4868035"/>
            <a:ext cx="723514" cy="2794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0084" y="4868035"/>
            <a:ext cx="2038307" cy="4026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0339" y="5251912"/>
            <a:ext cx="1400175" cy="3143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51493" y="5866545"/>
            <a:ext cx="3745511" cy="370915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8744937" y="5444910"/>
            <a:ext cx="2358621" cy="421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600" b="1" dirty="0" smtClean="0">
                <a:solidFill>
                  <a:srgbClr val="2F5597"/>
                </a:solidFill>
                <a:latin typeface="Arial" pitchFamily="34" charset="0"/>
                <a:ea typeface="+mn-ea"/>
                <a:cs typeface="Arial" pitchFamily="34" charset="0"/>
              </a:rPr>
              <a:t>Жалпы шығындар</a:t>
            </a:r>
            <a:endParaRPr lang="ru-RU" sz="1600" b="1" dirty="0">
              <a:solidFill>
                <a:srgbClr val="2F5597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39082" y="108787"/>
            <a:ext cx="383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Тұрақты </a:t>
            </a:r>
            <a:r>
              <a:rPr lang="ru-RU" b="1" dirty="0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 </a:t>
            </a:r>
            <a:r>
              <a:rPr lang="ru-RU" b="1" dirty="0" err="1" smtClean="0">
                <a:solidFill>
                  <a:srgbClr val="140CB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қозғалтқыштары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3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1389</Words>
  <Application>Microsoft Office PowerPoint</Application>
  <PresentationFormat>Произвольный</PresentationFormat>
  <Paragraphs>257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Пән: Заманауи электр энергетикасы</vt:lpstr>
      <vt:lpstr>Презентация PowerPoint</vt:lpstr>
      <vt:lpstr>Презентация PowerPoint</vt:lpstr>
      <vt:lpstr>Презентация PowerPoint</vt:lpstr>
      <vt:lpstr>Презентация PowerPoint</vt:lpstr>
      <vt:lpstr>ТТҚ-ның жұмыс істеу принципі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187</cp:revision>
  <dcterms:created xsi:type="dcterms:W3CDTF">2017-08-31T07:23:20Z</dcterms:created>
  <dcterms:modified xsi:type="dcterms:W3CDTF">2025-11-11T09:41:01Z</dcterms:modified>
</cp:coreProperties>
</file>