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02" r:id="rId3"/>
    <p:sldId id="269" r:id="rId4"/>
    <p:sldId id="286" r:id="rId5"/>
    <p:sldId id="293" r:id="rId6"/>
    <p:sldId id="287" r:id="rId7"/>
    <p:sldId id="288" r:id="rId8"/>
    <p:sldId id="289" r:id="rId9"/>
    <p:sldId id="290" r:id="rId10"/>
    <p:sldId id="257" r:id="rId11"/>
    <p:sldId id="271" r:id="rId12"/>
    <p:sldId id="272" r:id="rId13"/>
    <p:sldId id="274" r:id="rId14"/>
    <p:sldId id="294" r:id="rId15"/>
    <p:sldId id="295" r:id="rId16"/>
    <p:sldId id="296" r:id="rId17"/>
    <p:sldId id="298" r:id="rId18"/>
    <p:sldId id="299" r:id="rId19"/>
    <p:sldId id="300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8:45:37.1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-1 219 149,'4'21'159,"-4"-21"-27,4 10-9,-4-10-4,0 0-17,0 0 1,15-2-8,-15 2 26,10-12-43,-10 12 18,12-19-48,-6 8 19,0-2-42,0-1 24,1-1-29,1-1 16,-1 0-33,-1-1 17,1-1-60,0 0 1,-1-1-106,1 0-44,-2-2-169,-1 1 185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8:28:09.0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2,'0'0'383,"0"0"-114,0 0-51,0 0-63,0 0-34,0 0-22,0 0-23,0 0-18,0 0-13,0 0-5,0 0 17,0 0-40,0 0-38,0 0-50,0 0-59,0 0-93,0 0-122,0 0 196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8:37:41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8 951,'0'0'748,"0"0"-112,0 0-202,0 0-45,-9-9-134,9 9-49,0 0-143,0 0-38,-13 2-57,13-2-21,0 0-8,0 0-80,0 0-8,0 0-55,15 5-93,-15-5-132,23 0-315,-8-1-252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7:58:45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0 352,'0'0'288,"0"0"-105,0 0-87,0 0-100,0 0-283,0 0 260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8:44:23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92 0 193,'-8'13'421,"8"-13"-94,-8 15-56,8-15-46,-11 18-36,11-18-31,-13 19-21,8-10-14,-1 0 49,0 0-85,6-9 38,-11 14-60,11-14 34,-9 10-66,9-10 40,-7 11-63,7-11 32,0 0-81,-8 9 29,8-9-119,0 0-60,0 0-76,0 0-121,0 0-155,0 0-49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3-09-18T08:44:24.1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0 479,'-4'16'389,"4"-16"-88,0 0-69,0 0-55,-6 12-35,6-12-28,0 0-38,0 0-36,-6 10-27,6-10-24,0 0-27,0 0-45,0 0-44,-7 10-73,7-10-273,0 0 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3053-B3FE-47DB-8420-1C69D11F280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0951-EC75-477B-A004-A8FC59D9D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1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customXml" Target="../ink/ink4.xml"/><Relationship Id="rId12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3.xml"/><Relationship Id="rId15" Type="http://schemas.openxmlformats.org/officeDocument/2006/relationships/image" Target="../media/image14.png"/><Relationship Id="rId10" Type="http://schemas.openxmlformats.org/officeDocument/2006/relationships/image" Target="../media/image14.emf"/><Relationship Id="rId4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.emf"/><Relationship Id="rId4" Type="http://schemas.openxmlformats.org/officeDocument/2006/relationships/customXml" Target="../ink/ink7.xml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0.png"/><Relationship Id="rId7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0.xml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станциялары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қосалқы станциялардың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трансформаторлық жабдықтары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8-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30905" y="4316413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68208" y="114151"/>
            <a:ext cx="6455585" cy="3639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4. Электрические соотношения в идеальном трансформаторе</a:t>
            </a:r>
            <a:endParaRPr lang="ru-RU" sz="1800" b="1" dirty="0">
              <a:solidFill>
                <a:srgbClr val="2F559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7" y="887044"/>
            <a:ext cx="57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ЭДС первичной и вторичной обмоток трансформатора при синусоидальных переменных потоках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7402" y="3747650"/>
            <a:ext cx="3051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Действующее значения этих ЭДС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377" y="1443567"/>
            <a:ext cx="6305550" cy="1171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334" y="4060999"/>
            <a:ext cx="4883760" cy="12339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5816" y="5331148"/>
            <a:ext cx="2802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563" y="5783320"/>
            <a:ext cx="3649161" cy="4894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92669" y="5316617"/>
            <a:ext cx="2802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200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200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697" y="5783320"/>
            <a:ext cx="1122463" cy="551149"/>
          </a:xfrm>
          <a:prstGeom prst="rect">
            <a:avLst/>
          </a:prstGeom>
        </p:spPr>
      </p:pic>
      <p:pic>
        <p:nvPicPr>
          <p:cNvPr id="12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334" y="508775"/>
            <a:ext cx="3860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Уравнения напряжений трансформатора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239" y="2613320"/>
            <a:ext cx="2647950" cy="323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057" y="2976106"/>
            <a:ext cx="3152775" cy="371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107" y="3398037"/>
            <a:ext cx="3133725" cy="3048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837" y="847329"/>
            <a:ext cx="3857625" cy="2533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9679" y="3347581"/>
            <a:ext cx="2124075" cy="7334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7522" y="4579405"/>
            <a:ext cx="1524000" cy="742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3174" y="5471656"/>
            <a:ext cx="2790825" cy="4095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316" y="4128180"/>
            <a:ext cx="2590800" cy="4191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36032" y="3398037"/>
            <a:ext cx="2600325" cy="371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4701" y="3808220"/>
            <a:ext cx="1266825" cy="3524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2050" y="4579405"/>
            <a:ext cx="34099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9770" y="1480934"/>
            <a:ext cx="3700694" cy="1271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334" y="899466"/>
            <a:ext cx="5828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err="1" smtClean="0">
                <a:solidFill>
                  <a:srgbClr val="2F5597"/>
                </a:solidFill>
              </a:rPr>
              <a:t>Дифференциальные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уравнения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напряжений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однофазного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двухобмоточного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трансформатора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7935" y="1396134"/>
            <a:ext cx="4049362" cy="925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467" y="2554021"/>
            <a:ext cx="3862001" cy="4341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47935" y="2344567"/>
            <a:ext cx="459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dirty="0" err="1" smtClean="0">
                <a:solidFill>
                  <a:srgbClr val="2F5597"/>
                </a:solidFill>
              </a:rPr>
              <a:t>где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-60000">
            <a:off x="1978712" y="3205662"/>
            <a:ext cx="7715086" cy="877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-60000">
            <a:off x="4228168" y="4342124"/>
            <a:ext cx="3235242" cy="856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0943" y="5262741"/>
            <a:ext cx="6962775" cy="1352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46" y="4556154"/>
            <a:ext cx="1705206" cy="428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5387" y="5528801"/>
            <a:ext cx="1561465" cy="410215"/>
          </a:xfrm>
          <a:prstGeom prst="rect">
            <a:avLst/>
          </a:prstGeom>
        </p:spPr>
      </p:pic>
      <p:pic>
        <p:nvPicPr>
          <p:cNvPr id="14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2868208" y="114151"/>
            <a:ext cx="6455585" cy="3639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4. Электрические соотношения в идеальном трансформаторе</a:t>
            </a:r>
            <a:endParaRPr lang="ru-RU" sz="1800" b="1" dirty="0">
              <a:solidFill>
                <a:srgbClr val="2F5597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334" y="508775"/>
            <a:ext cx="3860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Уравнения напряжений трансформатора</a:t>
            </a:r>
          </a:p>
        </p:txBody>
      </p:sp>
    </p:spTree>
    <p:extLst>
      <p:ext uri="{BB962C8B-B14F-4D97-AF65-F5344CB8AC3E}">
        <p14:creationId xmlns:p14="http://schemas.microsoft.com/office/powerpoint/2010/main" val="23269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2203" y="122193"/>
            <a:ext cx="402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2F5597"/>
                </a:solidFill>
                <a:ea typeface="+mj-ea"/>
                <a:cs typeface="+mj-cs"/>
              </a:rPr>
              <a:t>5. </a:t>
            </a:r>
            <a:r>
              <a:rPr lang="kk-KZ" b="1" dirty="0" err="1">
                <a:solidFill>
                  <a:srgbClr val="2F5597"/>
                </a:solidFill>
                <a:ea typeface="+mj-ea"/>
                <a:cs typeface="+mj-cs"/>
              </a:rPr>
              <a:t>Схемы</a:t>
            </a:r>
            <a:r>
              <a:rPr lang="kk-KZ" b="1" dirty="0">
                <a:solidFill>
                  <a:srgbClr val="2F5597"/>
                </a:solidFill>
                <a:ea typeface="+mj-ea"/>
                <a:cs typeface="+mj-cs"/>
              </a:rPr>
              <a:t> </a:t>
            </a:r>
            <a:r>
              <a:rPr lang="kk-KZ" b="1" dirty="0" err="1">
                <a:solidFill>
                  <a:srgbClr val="2F5597"/>
                </a:solidFill>
                <a:ea typeface="+mj-ea"/>
                <a:cs typeface="+mj-cs"/>
              </a:rPr>
              <a:t>замещения</a:t>
            </a:r>
            <a:r>
              <a:rPr lang="kk-KZ" b="1" dirty="0">
                <a:solidFill>
                  <a:srgbClr val="2F5597"/>
                </a:solidFill>
                <a:ea typeface="+mj-ea"/>
                <a:cs typeface="+mj-cs"/>
              </a:rPr>
              <a:t> </a:t>
            </a:r>
            <a:r>
              <a:rPr lang="kk-KZ" b="1" dirty="0" err="1" smtClean="0">
                <a:solidFill>
                  <a:srgbClr val="2F5597"/>
                </a:solidFill>
                <a:ea typeface="+mj-ea"/>
                <a:cs typeface="+mj-cs"/>
              </a:rPr>
              <a:t>трансформатора</a:t>
            </a:r>
            <a:endParaRPr lang="ru-RU" b="1" dirty="0">
              <a:solidFill>
                <a:srgbClr val="2F5597"/>
              </a:solidFill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879" y="1340864"/>
            <a:ext cx="4139337" cy="3747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0994" y="704522"/>
            <a:ext cx="6780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err="1">
                <a:solidFill>
                  <a:srgbClr val="2F5597"/>
                </a:solidFill>
              </a:rPr>
              <a:t>Схемы</a:t>
            </a:r>
            <a:r>
              <a:rPr lang="kk-KZ" sz="1600" dirty="0">
                <a:solidFill>
                  <a:srgbClr val="2F5597"/>
                </a:solidFill>
              </a:rPr>
              <a:t> </a:t>
            </a:r>
            <a:r>
              <a:rPr lang="kk-KZ" sz="1600" dirty="0" err="1">
                <a:solidFill>
                  <a:srgbClr val="2F5597"/>
                </a:solidFill>
              </a:rPr>
              <a:t>замещения</a:t>
            </a:r>
            <a:r>
              <a:rPr lang="kk-KZ" sz="1600" dirty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трансформатора</a:t>
            </a:r>
            <a:r>
              <a:rPr lang="kk-KZ" sz="1600" dirty="0" smtClean="0">
                <a:solidFill>
                  <a:srgbClr val="2F5597"/>
                </a:solidFill>
              </a:rPr>
              <a:t> без </a:t>
            </a:r>
            <a:r>
              <a:rPr lang="kk-KZ" sz="1600" dirty="0" err="1" smtClean="0">
                <a:solidFill>
                  <a:srgbClr val="2F5597"/>
                </a:solidFill>
              </a:rPr>
              <a:t>учета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магнитных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потерь</a:t>
            </a:r>
            <a:endParaRPr lang="kk-KZ" sz="1600" dirty="0">
              <a:solidFill>
                <a:srgbClr val="2F559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9342" y="1214922"/>
            <a:ext cx="5090913" cy="1103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9615" y="2383215"/>
            <a:ext cx="2512197" cy="46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403" y="3107491"/>
            <a:ext cx="2843212" cy="464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057" y="4133561"/>
            <a:ext cx="2520301" cy="399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344" y="5333518"/>
            <a:ext cx="7274213" cy="1188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3077" y="3168284"/>
            <a:ext cx="1837470" cy="4034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057" y="3545193"/>
            <a:ext cx="2133600" cy="542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5713" y="3955974"/>
            <a:ext cx="2841384" cy="355173"/>
          </a:xfrm>
          <a:prstGeom prst="rect">
            <a:avLst/>
          </a:prstGeom>
        </p:spPr>
      </p:pic>
      <p:pic>
        <p:nvPicPr>
          <p:cNvPr id="1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26522" y="791618"/>
            <a:ext cx="4702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Уравнения напряжения приведенного напряжения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1722" y="2823302"/>
            <a:ext cx="5371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Индуктивности рассеяния первичной и вторичной обмоток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4106" y="3581134"/>
            <a:ext cx="1946441" cy="3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7185" y="4695345"/>
            <a:ext cx="3430141" cy="396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415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077" y="822528"/>
            <a:ext cx="7090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solidFill>
                  <a:srgbClr val="2F5597"/>
                </a:solidFill>
              </a:rPr>
              <a:t>Схема </a:t>
            </a:r>
            <a:r>
              <a:rPr lang="kk-KZ" sz="1600" dirty="0" err="1">
                <a:solidFill>
                  <a:srgbClr val="2F5597"/>
                </a:solidFill>
              </a:rPr>
              <a:t>замещения</a:t>
            </a:r>
            <a:r>
              <a:rPr lang="kk-KZ" sz="1600" dirty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трансформатора</a:t>
            </a:r>
            <a:r>
              <a:rPr lang="kk-KZ" sz="1600" dirty="0" smtClean="0">
                <a:solidFill>
                  <a:srgbClr val="2F5597"/>
                </a:solidFill>
              </a:rPr>
              <a:t> с </a:t>
            </a:r>
            <a:r>
              <a:rPr lang="kk-KZ" sz="1600" dirty="0" err="1" smtClean="0">
                <a:solidFill>
                  <a:srgbClr val="2F5597"/>
                </a:solidFill>
              </a:rPr>
              <a:t>учетом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магнитных</a:t>
            </a:r>
            <a:r>
              <a:rPr lang="kk-KZ" sz="1600" dirty="0" smtClean="0">
                <a:solidFill>
                  <a:srgbClr val="2F5597"/>
                </a:solidFill>
              </a:rPr>
              <a:t> </a:t>
            </a:r>
            <a:r>
              <a:rPr lang="kk-KZ" sz="1600" dirty="0" err="1" smtClean="0">
                <a:solidFill>
                  <a:srgbClr val="2F5597"/>
                </a:solidFill>
              </a:rPr>
              <a:t>потерь</a:t>
            </a:r>
            <a:endParaRPr lang="kk-KZ" sz="1600" dirty="0">
              <a:solidFill>
                <a:srgbClr val="2F559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3660" y="1229636"/>
            <a:ext cx="2466975" cy="434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7411" y="1741819"/>
            <a:ext cx="3419475" cy="402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7524" y="2221683"/>
            <a:ext cx="1833562" cy="449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8094" y="1191860"/>
            <a:ext cx="1638081" cy="1759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6612" y="2748610"/>
            <a:ext cx="1628776" cy="484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6850" y="3310390"/>
            <a:ext cx="6081710" cy="694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4243" y="4081683"/>
            <a:ext cx="1193011" cy="391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329" y="4643463"/>
            <a:ext cx="3903607" cy="510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2063" y="3212312"/>
            <a:ext cx="2977224" cy="29479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319" y="5323688"/>
            <a:ext cx="3281362" cy="6515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0125" y="6112440"/>
            <a:ext cx="5314950" cy="443940"/>
          </a:xfrm>
          <a:prstGeom prst="rect">
            <a:avLst/>
          </a:prstGeom>
        </p:spPr>
      </p:pic>
      <p:pic>
        <p:nvPicPr>
          <p:cNvPr id="18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82660" y="82784"/>
            <a:ext cx="402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2F5597"/>
                </a:solidFill>
                <a:ea typeface="+mj-ea"/>
                <a:cs typeface="+mj-cs"/>
              </a:rPr>
              <a:t>5. </a:t>
            </a:r>
            <a:r>
              <a:rPr lang="kk-KZ" b="1" dirty="0" err="1">
                <a:solidFill>
                  <a:srgbClr val="2F5597"/>
                </a:solidFill>
                <a:ea typeface="+mj-ea"/>
                <a:cs typeface="+mj-cs"/>
              </a:rPr>
              <a:t>Схемы</a:t>
            </a:r>
            <a:r>
              <a:rPr lang="kk-KZ" b="1" dirty="0">
                <a:solidFill>
                  <a:srgbClr val="2F5597"/>
                </a:solidFill>
                <a:ea typeface="+mj-ea"/>
                <a:cs typeface="+mj-cs"/>
              </a:rPr>
              <a:t> </a:t>
            </a:r>
            <a:r>
              <a:rPr lang="kk-KZ" b="1" dirty="0" err="1">
                <a:solidFill>
                  <a:srgbClr val="2F5597"/>
                </a:solidFill>
                <a:ea typeface="+mj-ea"/>
                <a:cs typeface="+mj-cs"/>
              </a:rPr>
              <a:t>замещения</a:t>
            </a:r>
            <a:r>
              <a:rPr lang="kk-KZ" b="1" dirty="0">
                <a:solidFill>
                  <a:srgbClr val="2F5597"/>
                </a:solidFill>
                <a:ea typeface="+mj-ea"/>
                <a:cs typeface="+mj-cs"/>
              </a:rPr>
              <a:t> </a:t>
            </a:r>
            <a:r>
              <a:rPr lang="kk-KZ" b="1" dirty="0" err="1" smtClean="0">
                <a:solidFill>
                  <a:srgbClr val="2F5597"/>
                </a:solidFill>
                <a:ea typeface="+mj-ea"/>
                <a:cs typeface="+mj-cs"/>
              </a:rPr>
              <a:t>трансформатора</a:t>
            </a:r>
            <a:endParaRPr lang="ru-RU" b="1" dirty="0">
              <a:solidFill>
                <a:srgbClr val="2F5597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361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8173" y="607872"/>
            <a:ext cx="1994444" cy="369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57588" y="828283"/>
            <a:ext cx="3424912" cy="325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6. Трехфазные трансформаторы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и схемы соединения обмоток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345" y="4349964"/>
            <a:ext cx="6724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91514" y="6264489"/>
            <a:ext cx="520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Трехстержневой магнитопровод и векторные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8299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6. Трехфазные трансформаторы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и схемы соединения обмоток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30" y="846887"/>
            <a:ext cx="6043362" cy="2217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3081" y="846887"/>
            <a:ext cx="5322930" cy="2240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05625" y="3153399"/>
            <a:ext cx="4641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Группы соединения однофазных трансформаторов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98938" y="508333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1/1 – 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8863" y="508333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1/1 – </a:t>
            </a:r>
            <a:r>
              <a:rPr lang="ru-RU" sz="1600" dirty="0" smtClean="0">
                <a:solidFill>
                  <a:srgbClr val="2F5597"/>
                </a:solidFill>
              </a:rPr>
              <a:t>6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98788" y="475382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1/1 – </a:t>
            </a:r>
            <a:r>
              <a:rPr lang="ru-RU" sz="1600" dirty="0" smtClean="0">
                <a:solidFill>
                  <a:srgbClr val="2F5597"/>
                </a:solidFill>
              </a:rPr>
              <a:t>6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823" y="3220104"/>
            <a:ext cx="912210" cy="27299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5821" y="3220104"/>
            <a:ext cx="1092048" cy="29720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3730" y="6192134"/>
            <a:ext cx="3805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Четные группы соединений обмоток трехфазного трансформатора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621" y="4696991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У/У-0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7869" y="4727769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У/У-6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3309" y="3426050"/>
            <a:ext cx="1276814" cy="28180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3739" y="3508429"/>
            <a:ext cx="1135147" cy="28771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88794" y="6283170"/>
            <a:ext cx="4420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Нечетные группы соединений обмоток трехфазного трансформатора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5703" y="4727769"/>
            <a:ext cx="907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У/Д – 11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38886" y="4777719"/>
            <a:ext cx="80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У/Д – </a:t>
            </a:r>
            <a:r>
              <a:rPr lang="ru-RU" sz="1600" dirty="0" smtClean="0">
                <a:solidFill>
                  <a:srgbClr val="2F5597"/>
                </a:solidFill>
              </a:rPr>
              <a:t>5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7. Характеристики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трансформаторов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115" y="551213"/>
            <a:ext cx="4715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Характеристики </a:t>
            </a:r>
            <a:r>
              <a:rPr lang="ru-RU" sz="1600" dirty="0" err="1" smtClean="0">
                <a:solidFill>
                  <a:srgbClr val="2F5597"/>
                </a:solidFill>
              </a:rPr>
              <a:t>х.х</a:t>
            </a:r>
            <a:r>
              <a:rPr lang="ru-RU" sz="1600" dirty="0" smtClean="0">
                <a:solidFill>
                  <a:srgbClr val="2F5597"/>
                </a:solidFill>
              </a:rPr>
              <a:t>. трансформатора с соединением обмоток </a:t>
            </a:r>
            <a:r>
              <a:rPr lang="en-US" sz="1600" dirty="0" smtClean="0">
                <a:solidFill>
                  <a:srgbClr val="2F5597"/>
                </a:solidFill>
              </a:rPr>
              <a:t>Y/Y</a:t>
            </a:r>
            <a:r>
              <a:rPr lang="en-US" sz="1600" baseline="-25000" dirty="0" smtClean="0">
                <a:solidFill>
                  <a:srgbClr val="2F5597"/>
                </a:solidFill>
              </a:rPr>
              <a:t>0</a:t>
            </a:r>
            <a:r>
              <a:rPr lang="ru-RU" sz="1600" dirty="0" smtClean="0">
                <a:solidFill>
                  <a:srgbClr val="2F5597"/>
                </a:solidFill>
              </a:rPr>
              <a:t>,</a:t>
            </a:r>
            <a:r>
              <a:rPr lang="en-US" sz="1600" dirty="0" smtClean="0">
                <a:solidFill>
                  <a:srgbClr val="2F5597"/>
                </a:solidFill>
              </a:rPr>
              <a:t> 240 </a:t>
            </a:r>
            <a:r>
              <a:rPr lang="ru-RU" sz="1600" dirty="0" err="1" smtClean="0">
                <a:solidFill>
                  <a:srgbClr val="2F5597"/>
                </a:solidFill>
              </a:rPr>
              <a:t>кВА</a:t>
            </a:r>
            <a:r>
              <a:rPr lang="ru-RU" sz="1600" dirty="0" smtClean="0">
                <a:solidFill>
                  <a:srgbClr val="2F5597"/>
                </a:solidFill>
              </a:rPr>
              <a:t>, 3150/380 В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09" y="1209082"/>
            <a:ext cx="5047300" cy="42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383" y="1470685"/>
            <a:ext cx="4843076" cy="37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88198" y="551213"/>
            <a:ext cx="4715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Характеристики </a:t>
            </a:r>
            <a:r>
              <a:rPr lang="ru-RU" sz="1600" dirty="0" err="1" smtClean="0">
                <a:solidFill>
                  <a:srgbClr val="2F5597"/>
                </a:solidFill>
              </a:rPr>
              <a:t>к.з</a:t>
            </a:r>
            <a:r>
              <a:rPr lang="ru-RU" sz="1600" dirty="0" smtClean="0">
                <a:solidFill>
                  <a:srgbClr val="2F5597"/>
                </a:solidFill>
              </a:rPr>
              <a:t>. трансформатора с соединением обмоток </a:t>
            </a:r>
            <a:r>
              <a:rPr lang="en-US" sz="1600" dirty="0" smtClean="0">
                <a:solidFill>
                  <a:srgbClr val="2F5597"/>
                </a:solidFill>
              </a:rPr>
              <a:t>Y/Y</a:t>
            </a:r>
            <a:r>
              <a:rPr lang="en-US" sz="1600" baseline="-25000" dirty="0" smtClean="0">
                <a:solidFill>
                  <a:srgbClr val="2F5597"/>
                </a:solidFill>
              </a:rPr>
              <a:t>0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en-US" sz="1600" dirty="0" smtClean="0">
                <a:solidFill>
                  <a:srgbClr val="2F5597"/>
                </a:solidFill>
              </a:rPr>
              <a:t>240 </a:t>
            </a:r>
            <a:r>
              <a:rPr lang="ru-RU" sz="1600" dirty="0" err="1" smtClean="0">
                <a:solidFill>
                  <a:srgbClr val="2F5597"/>
                </a:solidFill>
              </a:rPr>
              <a:t>кВА</a:t>
            </a:r>
            <a:r>
              <a:rPr lang="ru-RU" sz="1600" dirty="0" smtClean="0">
                <a:solidFill>
                  <a:srgbClr val="2F5597"/>
                </a:solidFill>
              </a:rPr>
              <a:t>, 3150/380 В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7. Характеристики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трансформаторов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61110" y="2183980"/>
            <a:ext cx="4153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Внешние характеристики трансформатора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25" y="1673825"/>
            <a:ext cx="3648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0" y="1720499"/>
            <a:ext cx="3857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1554" y="5233947"/>
            <a:ext cx="3524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1110" y="2709991"/>
            <a:ext cx="38957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2341554" y="6062703"/>
            <a:ext cx="4040968" cy="369332"/>
            <a:chOff x="2341554" y="6062703"/>
            <a:chExt cx="4040968" cy="36933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41554" y="6109232"/>
              <a:ext cx="1362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728007" y="6062703"/>
              <a:ext cx="26545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F5597"/>
                  </a:solidFill>
                </a:rPr>
                <a:t>– коэффициент нагрузки</a:t>
              </a:r>
              <a:endParaRPr lang="ru-RU" dirty="0">
                <a:solidFill>
                  <a:srgbClr val="2F5597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36631" y="438818"/>
            <a:ext cx="4966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Изменение вторичного напряжения трансформатора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381" y="1033384"/>
            <a:ext cx="628457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9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7. Характеристики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трансформаторов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37890" y="1342279"/>
            <a:ext cx="366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График зависимости </a:t>
            </a:r>
            <a:r>
              <a:rPr lang="ru-RU" sz="1600" dirty="0" smtClean="0">
                <a:solidFill>
                  <a:srgbClr val="2F5597"/>
                </a:solidFill>
              </a:rPr>
              <a:t>КПД трансформатора </a:t>
            </a:r>
            <a:r>
              <a:rPr lang="ru-RU" sz="1600" dirty="0">
                <a:solidFill>
                  <a:srgbClr val="2F5597"/>
                </a:solidFill>
              </a:rPr>
              <a:t>от </a:t>
            </a:r>
            <a:r>
              <a:rPr lang="ru-RU" sz="1600" dirty="0" smtClean="0">
                <a:solidFill>
                  <a:srgbClr val="2F5597"/>
                </a:solidFill>
              </a:rPr>
              <a:t>нагрузки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5785" y="474268"/>
            <a:ext cx="296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Потери и КПД трансформатора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930" y="1927054"/>
            <a:ext cx="39243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9861" y="2011000"/>
            <a:ext cx="2057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3316" y="5497150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0134" y="2012606"/>
            <a:ext cx="3743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4883" y="4905760"/>
            <a:ext cx="3933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77527" y="1230309"/>
            <a:ext cx="3459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Зависимость потерь трансформатора от его </a:t>
            </a:r>
            <a:r>
              <a:rPr lang="ru-RU" sz="1600" dirty="0" smtClean="0">
                <a:solidFill>
                  <a:srgbClr val="2F5597"/>
                </a:solidFill>
              </a:rPr>
              <a:t>нагрузки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55230" y="984087"/>
            <a:ext cx="2129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Энергетическая  </a:t>
            </a:r>
            <a:r>
              <a:rPr lang="ru-RU" sz="1600" dirty="0">
                <a:solidFill>
                  <a:srgbClr val="2F5597"/>
                </a:solidFill>
              </a:rPr>
              <a:t>диаграмма </a:t>
            </a:r>
            <a:r>
              <a:rPr lang="ru-RU" sz="1600" dirty="0" smtClean="0">
                <a:solidFill>
                  <a:srgbClr val="2F5597"/>
                </a:solidFill>
              </a:rPr>
              <a:t>трансформатора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5821" y="56781"/>
            <a:ext cx="7400358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8. Параллельная работа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трансформаторов</a:t>
            </a:r>
          </a:p>
        </p:txBody>
      </p:sp>
      <p:pic>
        <p:nvPicPr>
          <p:cNvPr id="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805" y="893617"/>
            <a:ext cx="6708174" cy="24874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1773" y="524285"/>
            <a:ext cx="559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5597"/>
                </a:solidFill>
              </a:rPr>
              <a:t>Включение трансформаторов на параллельную работу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805" y="3600242"/>
            <a:ext cx="10482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Допускается параллельная </a:t>
            </a:r>
            <a:r>
              <a:rPr lang="ru-RU" sz="1600" dirty="0">
                <a:solidFill>
                  <a:srgbClr val="2F5597"/>
                </a:solidFill>
              </a:rPr>
              <a:t>работа </a:t>
            </a:r>
            <a:r>
              <a:rPr lang="ru-RU" sz="1600" dirty="0" smtClean="0">
                <a:solidFill>
                  <a:srgbClr val="2F5597"/>
                </a:solidFill>
              </a:rPr>
              <a:t>двухобмоточных трансформаторов </a:t>
            </a:r>
            <a:r>
              <a:rPr lang="ru-RU" sz="1600" dirty="0">
                <a:solidFill>
                  <a:srgbClr val="2F5597"/>
                </a:solidFill>
              </a:rPr>
              <a:t>при следующих </a:t>
            </a:r>
            <a:r>
              <a:rPr lang="ru-RU" sz="1600" dirty="0" smtClean="0">
                <a:solidFill>
                  <a:srgbClr val="2F5597"/>
                </a:solidFill>
              </a:rPr>
              <a:t>условиях: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При </a:t>
            </a:r>
            <a:r>
              <a:rPr lang="ru-RU" sz="1600" dirty="0">
                <a:solidFill>
                  <a:srgbClr val="2F5597"/>
                </a:solidFill>
              </a:rPr>
              <a:t>одинаковом первичном напряжении вторичные </a:t>
            </a:r>
            <a:r>
              <a:rPr lang="ru-RU" sz="1600" dirty="0" smtClean="0">
                <a:solidFill>
                  <a:srgbClr val="2F5597"/>
                </a:solidFill>
              </a:rPr>
              <a:t>напряжения </a:t>
            </a:r>
            <a:r>
              <a:rPr lang="ru-RU" sz="1600" dirty="0">
                <a:solidFill>
                  <a:srgbClr val="2F5597"/>
                </a:solidFill>
              </a:rPr>
              <a:t>должны быть </a:t>
            </a:r>
            <a:r>
              <a:rPr lang="ru-RU" sz="1600" dirty="0" smtClean="0">
                <a:solidFill>
                  <a:srgbClr val="2F5597"/>
                </a:solidFill>
              </a:rPr>
              <a:t>равны;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Трансформаторы </a:t>
            </a:r>
            <a:r>
              <a:rPr lang="ru-RU" sz="1600" dirty="0">
                <a:solidFill>
                  <a:srgbClr val="2F5597"/>
                </a:solidFill>
              </a:rPr>
              <a:t>должны принадлежать к одной группе </a:t>
            </a:r>
            <a:r>
              <a:rPr lang="ru-RU" sz="1600" dirty="0" smtClean="0">
                <a:solidFill>
                  <a:srgbClr val="2F5597"/>
                </a:solidFill>
              </a:rPr>
              <a:t>соединения;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Трансформаторы </a:t>
            </a:r>
            <a:r>
              <a:rPr lang="ru-RU" sz="1600" dirty="0">
                <a:solidFill>
                  <a:srgbClr val="2F5597"/>
                </a:solidFill>
              </a:rPr>
              <a:t>должны иметь одинаковые </a:t>
            </a:r>
            <a:r>
              <a:rPr lang="ru-RU" sz="1600" dirty="0" smtClean="0">
                <a:solidFill>
                  <a:srgbClr val="2F5597"/>
                </a:solidFill>
              </a:rPr>
              <a:t>напряжения короткого замыкания;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Отношение номинальных </a:t>
            </a:r>
            <a:r>
              <a:rPr lang="ru-RU" sz="1600" dirty="0">
                <a:solidFill>
                  <a:srgbClr val="2F5597"/>
                </a:solidFill>
              </a:rPr>
              <a:t>мощностей трансформаторов, включенных параллельно, было </a:t>
            </a:r>
            <a:r>
              <a:rPr lang="ru-RU" sz="1600" dirty="0" smtClean="0">
                <a:solidFill>
                  <a:srgbClr val="2F5597"/>
                </a:solidFill>
              </a:rPr>
              <a:t>не более </a:t>
            </a:r>
            <a:r>
              <a:rPr lang="ru-RU" sz="1600" dirty="0">
                <a:solidFill>
                  <a:srgbClr val="2F5597"/>
                </a:solidFill>
              </a:rPr>
              <a:t>чем </a:t>
            </a:r>
            <a:r>
              <a:rPr lang="ru-RU" sz="1600" dirty="0" smtClean="0">
                <a:solidFill>
                  <a:srgbClr val="2F5597"/>
                </a:solidFill>
              </a:rPr>
              <a:t>3:1</a:t>
            </a:r>
            <a:r>
              <a:rPr lang="ru-RU" sz="1600" dirty="0">
                <a:solidFill>
                  <a:srgbClr val="2F559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3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9890" y="699090"/>
            <a:ext cx="11445059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дың жұмыс істеу принціпі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Трансформаторлардың классификациясы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Трансформаторлардың құрылысы;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Идеалды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трансформаторда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электрлік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қатынастар;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Трансформатордың алмастыру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схемалары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Үш фазалы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трансформаторлар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орамаларының жалғану схемалары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  <a:endParaRPr lang="en-US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Трансформаторлардың сипаттамалары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Трансформаторлардың 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параллель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жұмысы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16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4886" y="756548"/>
            <a:ext cx="113023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F5597"/>
                </a:solidFill>
              </a:rPr>
              <a:t>Келесі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сұрақтарға жауап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беріңіз: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1.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Трансформатордың негізгі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элементтерінің мақсатын түсіндіріңіз.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2. Трансформатор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 физикалық құбылысқа негізделген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3. </a:t>
            </a:r>
            <a:r>
              <a:rPr lang="ru-RU" sz="1600" dirty="0" err="1" smtClean="0">
                <a:solidFill>
                  <a:srgbClr val="2F5597"/>
                </a:solidFill>
              </a:rPr>
              <a:t>Түрлендіру коэффициенті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дегеніміз</a:t>
            </a:r>
            <a:r>
              <a:rPr lang="ru-RU" sz="1600" dirty="0" smtClean="0">
                <a:solidFill>
                  <a:srgbClr val="2F5597"/>
                </a:solidFill>
              </a:rPr>
              <a:t> не?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4.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Трансформаторларды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қосу схемаларының нұсқаларын атаңыз.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5. «Трансформатор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орамасының қосылу тобы</a:t>
            </a:r>
            <a:r>
              <a:rPr lang="ru-RU" sz="1600" dirty="0" smtClean="0">
                <a:solidFill>
                  <a:srgbClr val="2F5597"/>
                </a:solidFill>
              </a:rPr>
              <a:t>» </a:t>
            </a:r>
            <a:r>
              <a:rPr lang="ru-RU" sz="1600" dirty="0" err="1" smtClean="0">
                <a:solidFill>
                  <a:srgbClr val="2F5597"/>
                </a:solidFill>
              </a:rPr>
              <a:t>ұғымын түсіндіріңіз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6. </a:t>
            </a:r>
            <a:r>
              <a:rPr lang="ru-RU" sz="1600" dirty="0" err="1" smtClean="0">
                <a:solidFill>
                  <a:srgbClr val="2F5597"/>
                </a:solidFill>
              </a:rPr>
              <a:t>Автотрансформаторлардың артықшылықтары </a:t>
            </a:r>
            <a:r>
              <a:rPr lang="ru-RU" sz="1600" dirty="0" smtClean="0">
                <a:solidFill>
                  <a:srgbClr val="2F5597"/>
                </a:solidFill>
              </a:rPr>
              <a:t>мен </a:t>
            </a:r>
            <a:r>
              <a:rPr lang="ru-RU" sz="1600" dirty="0" err="1" smtClean="0">
                <a:solidFill>
                  <a:srgbClr val="2F5597"/>
                </a:solidFill>
              </a:rPr>
              <a:t>кемшіліктері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7.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Трансформатордың конструкциясын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сипаттаңыз.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8.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Трансформатордағы толқындық құбылыстардың табиғатын түсіндіріңіз.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9.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Трансформатордағы қуат жоғалтуының қандай түрлері </a:t>
            </a:r>
            <a:r>
              <a:rPr lang="ru-RU" sz="1600" dirty="0" smtClean="0">
                <a:solidFill>
                  <a:srgbClr val="2F5597"/>
                </a:solidFill>
              </a:rPr>
              <a:t>бар?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10.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Трансформатордың </a:t>
            </a:r>
            <a:r>
              <a:rPr lang="ru-RU" sz="1600" dirty="0" smtClean="0">
                <a:solidFill>
                  <a:srgbClr val="2F5597"/>
                </a:solidFill>
              </a:rPr>
              <a:t>ПӘК </a:t>
            </a:r>
            <a:r>
              <a:rPr lang="ru-RU" sz="1600" dirty="0" err="1" smtClean="0">
                <a:solidFill>
                  <a:srgbClr val="2F5597"/>
                </a:solidFill>
              </a:rPr>
              <a:t>дегеніміз</a:t>
            </a:r>
            <a:r>
              <a:rPr lang="ru-RU" sz="1600" dirty="0" smtClean="0">
                <a:solidFill>
                  <a:srgbClr val="2F5597"/>
                </a:solidFill>
              </a:rPr>
              <a:t> не?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11.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суытудың негізгі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әдістерін атаңыз.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12. Ток </a:t>
            </a:r>
            <a:r>
              <a:rPr lang="ru-RU" sz="1600" dirty="0" err="1" smtClean="0">
                <a:solidFill>
                  <a:srgbClr val="2F5597"/>
                </a:solidFill>
              </a:rPr>
              <a:t>және кернеу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трансформаторларының мақсаты </a:t>
            </a:r>
            <a:r>
              <a:rPr lang="ru-RU" sz="1600" dirty="0" smtClean="0">
                <a:solidFill>
                  <a:srgbClr val="2F5597"/>
                </a:solidFill>
              </a:rPr>
              <a:t>мен </a:t>
            </a:r>
            <a:r>
              <a:rPr lang="ru-RU" sz="1600" dirty="0" err="1" smtClean="0">
                <a:solidFill>
                  <a:srgbClr val="2F5597"/>
                </a:solidFill>
              </a:rPr>
              <a:t>құрылымы 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403" y="56781"/>
            <a:ext cx="4821195" cy="2856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1. Принцип действия трансформаторов</a:t>
            </a:r>
            <a:endParaRPr lang="ru-RU" sz="1800" b="1" dirty="0">
              <a:solidFill>
                <a:srgbClr val="2F5597"/>
              </a:solidFill>
              <a:latin typeface="+mn-lt"/>
            </a:endParaRPr>
          </a:p>
        </p:txBody>
      </p:sp>
      <p:pic>
        <p:nvPicPr>
          <p:cNvPr id="7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6221" y="3636192"/>
            <a:ext cx="212407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6652" y="4630695"/>
            <a:ext cx="2057400" cy="381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99707" y="3173282"/>
            <a:ext cx="456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В первичной </a:t>
            </a:r>
            <a:r>
              <a:rPr lang="ru-RU" dirty="0">
                <a:solidFill>
                  <a:srgbClr val="2F5597"/>
                </a:solidFill>
              </a:rPr>
              <a:t>обмотке — ЭДС самоиндукции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9707" y="4184692"/>
            <a:ext cx="489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Во вторичной </a:t>
            </a:r>
            <a:r>
              <a:rPr lang="ru-RU" dirty="0">
                <a:solidFill>
                  <a:srgbClr val="2F5597"/>
                </a:solidFill>
              </a:rPr>
              <a:t>обмотке — ЭДС взаимоиндукции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477" y="571697"/>
            <a:ext cx="7753350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3751" y="2343530"/>
            <a:ext cx="5758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первичной обмотки; </a:t>
            </a:r>
            <a:endParaRPr lang="en-US" i="1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обмотки </a:t>
            </a:r>
            <a:endParaRPr lang="en-US" i="1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первичной обмотки; </a:t>
            </a:r>
            <a:endParaRPr lang="en-US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вторичной 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обмотки; </a:t>
            </a:r>
            <a:endParaRPr lang="en-US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витков первичной обмотки;</a:t>
            </a:r>
            <a:endParaRPr lang="en-US" i="1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витков вторичной </a:t>
            </a:r>
            <a:r>
              <a:rPr lang="ru-RU" i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обмотки;</a:t>
            </a:r>
            <a:endParaRPr lang="en-US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результирующий магнитный поток в сердечнике;</a:t>
            </a:r>
          </a:p>
          <a:p>
            <a:r>
              <a:rPr lang="en-US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i="1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lang="ru-RU" i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сопротивление нагрузки.</a:t>
            </a:r>
            <a:endParaRPr lang="ru-RU" i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3630695" y="56781"/>
            <a:ext cx="4930610" cy="28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2F5597"/>
                </a:solidFill>
                <a:latin typeface="+mn-lt"/>
              </a:rPr>
              <a:t>2. </a:t>
            </a:r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Классификация трансформаторов</a:t>
            </a:r>
            <a:endParaRPr lang="ru-RU" sz="1800" b="1" dirty="0">
              <a:solidFill>
                <a:srgbClr val="2F5597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7915" y="550786"/>
            <a:ext cx="32161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</a:rPr>
              <a:t>Трансформатор</a:t>
            </a:r>
            <a:endParaRPr lang="ru-RU" dirty="0"/>
          </a:p>
        </p:txBody>
      </p:sp>
      <p:pic>
        <p:nvPicPr>
          <p:cNvPr id="1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91055" y="1145902"/>
            <a:ext cx="1393330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По назначению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5797" y="1145902"/>
            <a:ext cx="1818447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По виду охлаждения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80174" y="1145902"/>
            <a:ext cx="1204176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По числу фаз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43660" y="1145902"/>
            <a:ext cx="2310697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По форме магнитопровода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86859" y="1145902"/>
            <a:ext cx="1593578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По числу обмоток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8803" y="1759856"/>
            <a:ext cx="875561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Силовые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5740" y="2360747"/>
            <a:ext cx="1446999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Измерительные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2678" y="3013889"/>
            <a:ext cx="1252266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Специальные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02734" y="1759856"/>
            <a:ext cx="635110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Сухие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02734" y="2896325"/>
            <a:ext cx="1649491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Масловоздушные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67111" y="1759856"/>
            <a:ext cx="1203278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Однофазные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3236" y="2360747"/>
            <a:ext cx="1128835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Трехфазные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56722" y="1759856"/>
            <a:ext cx="1159676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Стержневые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7534" y="2360747"/>
            <a:ext cx="970137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Броневые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30596" y="3013889"/>
            <a:ext cx="1619739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Бронестержневые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30595" y="3601718"/>
            <a:ext cx="1336904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Тороидальные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934608" y="1759856"/>
            <a:ext cx="1540678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Двухобмоточные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34608" y="2360747"/>
            <a:ext cx="1679627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Многообмоточные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4751" y="3583969"/>
            <a:ext cx="117865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Импульсные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625" y="4067294"/>
            <a:ext cx="188814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Пик-трансформаторы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5562" y="4602871"/>
            <a:ext cx="1831784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Умножители частоты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2499" y="5151511"/>
            <a:ext cx="1051891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Сварочные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42369" y="2243182"/>
            <a:ext cx="1092800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С, СЗ, СГ, СД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55432" y="3353525"/>
            <a:ext cx="217232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М, Д, МЦ, НМЦ, ДЦ, НДЦ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63546" y="3915228"/>
            <a:ext cx="1385636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Масловодяные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68495" y="4359365"/>
            <a:ext cx="627479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Ц, НЦ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50483" y="4934131"/>
            <a:ext cx="2993384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Негорючим  жидким диэлектриком</a:t>
            </a:r>
            <a:endParaRPr lang="ru-RU" sz="1400" b="1" dirty="0">
              <a:solidFill>
                <a:srgbClr val="2F559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68494" y="5404394"/>
            <a:ext cx="1058688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Н, НД, ННД</a:t>
            </a:r>
            <a:endParaRPr lang="ru-RU" sz="14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4344019" y="56781"/>
            <a:ext cx="3503962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3.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Устройство трансформаторов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187" y="996358"/>
            <a:ext cx="3923033" cy="2379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8878" y="552572"/>
            <a:ext cx="2536050" cy="29875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5568" y="367906"/>
            <a:ext cx="17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Магнитопровод</a:t>
            </a:r>
            <a:endParaRPr lang="ru-RU" dirty="0"/>
          </a:p>
        </p:txBody>
      </p:sp>
      <p:pic>
        <p:nvPicPr>
          <p:cNvPr id="1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3732" y="887044"/>
            <a:ext cx="1743075" cy="1733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5106" y="3213643"/>
            <a:ext cx="2600325" cy="26479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11403" y="36775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Магнитопровод трехфазного трансформатора стержневого </a:t>
            </a:r>
            <a:r>
              <a:rPr lang="ru-RU" sz="1600" dirty="0" smtClean="0">
                <a:solidFill>
                  <a:srgbClr val="2F5597"/>
                </a:solidFill>
              </a:rPr>
              <a:t>типа с </a:t>
            </a:r>
            <a:r>
              <a:rPr lang="ru-RU" sz="1600" dirty="0">
                <a:solidFill>
                  <a:srgbClr val="2F5597"/>
                </a:solidFill>
              </a:rPr>
              <a:t>обмотками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92024" y="298251"/>
            <a:ext cx="2940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Форма </a:t>
            </a:r>
            <a:r>
              <a:rPr lang="ru-RU" sz="1600" dirty="0" smtClean="0">
                <a:solidFill>
                  <a:srgbClr val="2F5597"/>
                </a:solidFill>
              </a:rPr>
              <a:t>сечения стержней </a:t>
            </a:r>
            <a:r>
              <a:rPr lang="ru-RU" sz="1600" dirty="0">
                <a:solidFill>
                  <a:srgbClr val="2F5597"/>
                </a:solidFill>
              </a:rPr>
              <a:t>трансформаторов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88181" y="2560800"/>
            <a:ext cx="2574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Малой и </a:t>
            </a:r>
            <a:r>
              <a:rPr lang="ru-RU" sz="1400" dirty="0">
                <a:solidFill>
                  <a:srgbClr val="2F5597"/>
                </a:solidFill>
              </a:rPr>
              <a:t>средней </a:t>
            </a:r>
            <a:r>
              <a:rPr lang="ru-RU" sz="1400" dirty="0" smtClean="0">
                <a:solidFill>
                  <a:srgbClr val="2F5597"/>
                </a:solidFill>
              </a:rPr>
              <a:t>мощности</a:t>
            </a:r>
            <a:r>
              <a:rPr lang="ru-RU" sz="1400" dirty="0">
                <a:solidFill>
                  <a:srgbClr val="2F5597"/>
                </a:solidFill>
              </a:rPr>
              <a:t>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81021" y="5822405"/>
            <a:ext cx="1736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Большой мощности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62796" y="4456476"/>
            <a:ext cx="2005148" cy="19481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49588" y="6393469"/>
            <a:ext cx="260212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Тороидальный магнитопровод</a:t>
            </a:r>
            <a:endParaRPr lang="ru-RU" sz="14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00749" y="1188086"/>
            <a:ext cx="2172924" cy="3261083"/>
          </a:xfrm>
          <a:prstGeom prst="rect">
            <a:avLst/>
          </a:prstGeom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6011" y="3899353"/>
            <a:ext cx="3818591" cy="2710452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9408" y="968603"/>
            <a:ext cx="2684147" cy="2547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66138" y="9128125"/>
              <a:ext cx="0" cy="0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6138" y="91281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4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5165725"/>
              <a:ext cx="19050" cy="3175"/>
            </p14:xfrm>
          </p:contentPart>
        </mc:Choice>
        <mc:Fallback xmlns="">
          <p:pic>
            <p:nvPicPr>
              <p:cNvPr id="314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8987" y="5156906"/>
                <a:ext cx="31271" cy="19756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Заголовок 1"/>
          <p:cNvSpPr txBox="1">
            <a:spLocks/>
          </p:cNvSpPr>
          <p:nvPr/>
        </p:nvSpPr>
        <p:spPr>
          <a:xfrm>
            <a:off x="4344019" y="56781"/>
            <a:ext cx="3503962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3.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Устройство трансформаторов</a:t>
            </a:r>
          </a:p>
        </p:txBody>
      </p:sp>
      <p:pic>
        <p:nvPicPr>
          <p:cNvPr id="14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3714" y="679748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Стержневой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8891" y="940526"/>
            <a:ext cx="5362521" cy="27170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58537" y="601371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Броневой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0377" y="562183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Стержневой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33657" y="614434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Броневой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7219" y="3976380"/>
            <a:ext cx="2882265" cy="258962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38743" y="3697269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Бронестержневой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5691" y="3592766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Бронестержневой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1145" y="276466"/>
            <a:ext cx="17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Магнитопровод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0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1226" y="1544681"/>
            <a:ext cx="4954487" cy="2034542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92241" y="1579155"/>
            <a:ext cx="5185953" cy="3938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492" y="862992"/>
            <a:ext cx="39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Стыковой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4994" y="663512"/>
            <a:ext cx="39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Шихтованный</a:t>
            </a:r>
            <a:endParaRPr lang="ru-RU" dirty="0">
              <a:solidFill>
                <a:srgbClr val="2F5597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409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Заголовок 1"/>
          <p:cNvSpPr txBox="1">
            <a:spLocks/>
          </p:cNvSpPr>
          <p:nvPr/>
        </p:nvSpPr>
        <p:spPr>
          <a:xfrm>
            <a:off x="4344019" y="56781"/>
            <a:ext cx="3503962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3.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Устройство трансформаторов</a:t>
            </a:r>
          </a:p>
        </p:txBody>
      </p:sp>
      <p:pic>
        <p:nvPicPr>
          <p:cNvPr id="1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3531" y="1241452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Однофазный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0788" y="1254514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Трехфазный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3440" y="1163075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Однофазный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5828" y="1176137"/>
            <a:ext cx="1914356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Трехфазный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145" y="276466"/>
            <a:ext cx="17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Магнитопровод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5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0503" y="4490929"/>
            <a:ext cx="23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Концентрические обмотки 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5440" y="5470643"/>
            <a:ext cx="398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Многослойная цилиндрическая обмотка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7045" y="859926"/>
            <a:ext cx="3665583" cy="36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91817" y="4503992"/>
            <a:ext cx="23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Чередующиеся</a:t>
            </a:r>
            <a:r>
              <a:rPr lang="en-US" dirty="0" smtClean="0">
                <a:solidFill>
                  <a:srgbClr val="2F5597"/>
                </a:solidFill>
              </a:rPr>
              <a:t> (</a:t>
            </a:r>
            <a:r>
              <a:rPr lang="ru-RU" dirty="0" smtClean="0">
                <a:solidFill>
                  <a:srgbClr val="2F5597"/>
                </a:solidFill>
              </a:rPr>
              <a:t>дисковая</a:t>
            </a:r>
            <a:r>
              <a:rPr lang="en-US" dirty="0" smtClean="0">
                <a:solidFill>
                  <a:srgbClr val="2F5597"/>
                </a:solidFill>
              </a:rPr>
              <a:t>)</a:t>
            </a:r>
            <a:r>
              <a:rPr lang="ru-RU" dirty="0" smtClean="0">
                <a:solidFill>
                  <a:srgbClr val="2F5597"/>
                </a:solidFill>
              </a:rPr>
              <a:t> обмотки 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50298" y="1032012"/>
            <a:ext cx="3022055" cy="432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3676650"/>
              <a:ext cx="33337" cy="49213"/>
            </p14:xfrm>
          </p:contentPart>
        </mc:Choice>
        <mc:Fallback xmlns="">
          <p:pic>
            <p:nvPicPr>
              <p:cNvPr id="51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6219" y="3673776"/>
                <a:ext cx="43374" cy="59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3140075"/>
              <a:ext cx="7937" cy="17463"/>
            </p14:xfrm>
          </p:contentPart>
        </mc:Choice>
        <mc:Fallback xmlns=""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9357" y="3136868"/>
                <a:ext cx="16219" cy="256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Заголовок 1"/>
          <p:cNvSpPr txBox="1">
            <a:spLocks/>
          </p:cNvSpPr>
          <p:nvPr/>
        </p:nvSpPr>
        <p:spPr>
          <a:xfrm>
            <a:off x="4344019" y="56781"/>
            <a:ext cx="3503962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3.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Устройство трансформаторов</a:t>
            </a:r>
          </a:p>
        </p:txBody>
      </p:sp>
      <p:pic>
        <p:nvPicPr>
          <p:cNvPr id="1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21145" y="276466"/>
            <a:ext cx="108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Обмотки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2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3234" y="5771089"/>
            <a:ext cx="39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2F5597"/>
                </a:solidFill>
              </a:rPr>
              <a:t>Винтовая </a:t>
            </a:r>
            <a:r>
              <a:rPr lang="ru-RU" dirty="0" smtClean="0">
                <a:solidFill>
                  <a:srgbClr val="2F5597"/>
                </a:solidFill>
              </a:rPr>
              <a:t>обмотка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7077" y="1021489"/>
            <a:ext cx="2884214" cy="47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9508" y="5875592"/>
            <a:ext cx="33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Двухслойная цилиндрическая обмотка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21399" y="922746"/>
            <a:ext cx="1888852" cy="479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26092" y="742496"/>
            <a:ext cx="2407965" cy="45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204194" y="5666586"/>
            <a:ext cx="398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2F5597"/>
                </a:solidFill>
              </a:rPr>
              <a:t>Непрерывная спиральная катушечная обмотка</a:t>
            </a:r>
            <a:endParaRPr lang="ru-RU" dirty="0">
              <a:solidFill>
                <a:srgbClr val="2F5597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84150" y="6699250"/>
              <a:ext cx="0" cy="0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4150" y="6699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7075" y="2119313"/>
              <a:ext cx="46038" cy="90487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198" y="2115708"/>
                <a:ext cx="52512" cy="98058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Заголовок 1"/>
          <p:cNvSpPr txBox="1">
            <a:spLocks/>
          </p:cNvSpPr>
          <p:nvPr/>
        </p:nvSpPr>
        <p:spPr>
          <a:xfrm>
            <a:off x="4344019" y="56781"/>
            <a:ext cx="3503962" cy="28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2F5597"/>
                </a:solidFill>
                <a:latin typeface="+mn-lt"/>
              </a:rPr>
              <a:t>3. </a:t>
            </a:r>
            <a:r>
              <a:rPr lang="ru-RU" sz="1800" b="1" dirty="0">
                <a:solidFill>
                  <a:srgbClr val="2F5597"/>
                </a:solidFill>
                <a:latin typeface="+mn-lt"/>
              </a:rPr>
              <a:t>Устройство трансформаторов</a:t>
            </a:r>
          </a:p>
        </p:txBody>
      </p:sp>
      <p:pic>
        <p:nvPicPr>
          <p:cNvPr id="14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21145" y="276466"/>
            <a:ext cx="108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Обмотки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647</Words>
  <Application>Microsoft Office PowerPoint</Application>
  <PresentationFormat>Произвольный</PresentationFormat>
  <Paragraphs>160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Пән: Заманауи электр энергетикасы</vt:lpstr>
      <vt:lpstr>Презентация PowerPoint</vt:lpstr>
      <vt:lpstr>1. Принцип действия трансформаторов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Электрические соотношения в идеальном трансформаторе</vt:lpstr>
      <vt:lpstr>4. Электрические соотношения в идеальном трансформаторе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135</cp:revision>
  <dcterms:created xsi:type="dcterms:W3CDTF">2017-08-31T07:23:20Z</dcterms:created>
  <dcterms:modified xsi:type="dcterms:W3CDTF">2025-11-11T09:41:15Z</dcterms:modified>
</cp:coreProperties>
</file>