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29"/>
  </p:notesMasterIdLst>
  <p:handoutMasterIdLst>
    <p:handoutMasterId r:id="rId30"/>
  </p:handoutMasterIdLst>
  <p:sldIdLst>
    <p:sldId id="312" r:id="rId2"/>
    <p:sldId id="313" r:id="rId3"/>
    <p:sldId id="285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10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1" r:id="rId27"/>
    <p:sldId id="28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140CBA"/>
    <a:srgbClr val="46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>
        <p:scale>
          <a:sx n="120" d="100"/>
          <a:sy n="120" d="100"/>
        </p:scale>
        <p:origin x="-9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3DCA7-2732-477D-A235-B9F0E92A98F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EEDAE-A5B7-46CB-B97E-BDE44F104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211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7A677-706E-4788-A34D-C532DB8AA2CB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BDF38-7E8B-40DF-B8C1-0422AC5FE0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729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70D9-EA58-42C8-9723-0AABB1BB87D9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8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9DDF-8D7B-4F82-8B9E-56C81BE0247A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9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683-3389-4C6E-B918-2802EED957B7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3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CAC-A521-4294-AA20-3BAD712ED9C0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8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30D-3EB3-4A8C-B6C0-05F8CA0BA06D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A220-4738-48BE-AF02-66A936476EF0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3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449C-62ED-4F3B-9AB6-54EE48C6985F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4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096-80AF-4A21-BE47-2F19421163F5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7E7B-5D0B-4984-8940-150B7781F639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6A29-63F2-4DB1-B1A2-377CDC47F701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6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26F3-99DF-4B7D-9107-30ECDA0FA724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32BE-F669-44E1-A8DF-BD1B6C0E4B6F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0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70005" y="2316163"/>
            <a:ext cx="9953367" cy="96296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Тақырыбы: Заманауи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коммутациялы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қ аппараттар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782201" y="1412404"/>
            <a:ext cx="6400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</a:rPr>
              <a:t>№ 9-</a:t>
            </a:r>
            <a:r>
              <a:rPr lang="kk-KZ" altLang="ru-RU" sz="2000" dirty="0" smtClean="0">
                <a:solidFill>
                  <a:schemeClr val="accent1">
                    <a:lumMod val="75000"/>
                  </a:schemeClr>
                </a:solidFill>
              </a:rPr>
              <a:t>дәріс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ctrTitle"/>
          </p:nvPr>
        </p:nvSpPr>
        <p:spPr>
          <a:xfrm>
            <a:off x="1573427" y="581003"/>
            <a:ext cx="9144000" cy="46854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энергетикасы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7984" y="56781"/>
            <a:ext cx="6367292" cy="400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kk-KZ" sz="1200" dirty="0" smtClean="0"/>
              <a:t>Ә. Бүркітбаев атындағы Энергетика және машина жасау институты</a:t>
            </a:r>
            <a:endParaRPr lang="kk-KZ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797143" y="92362"/>
            <a:ext cx="2287765" cy="3909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«</a:t>
            </a:r>
            <a:r>
              <a:rPr lang="ru-RU" dirty="0"/>
              <a:t>Энергетика</a:t>
            </a:r>
            <a:r>
              <a:rPr lang="ru-RU" dirty="0" smtClean="0"/>
              <a:t>» </a:t>
            </a:r>
            <a:r>
              <a:rPr lang="ru-RU" dirty="0" err="1" smtClean="0"/>
              <a:t>кафедрасы</a:t>
            </a:r>
            <a:endParaRPr lang="ru-R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80915" y="4211362"/>
            <a:ext cx="6400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Лектор:  Сарсенбаев Е.А.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400" kern="0" dirty="0">
                <a:solidFill>
                  <a:schemeClr val="accent1">
                    <a:lumMod val="75000"/>
                  </a:schemeClr>
                </a:solidFill>
              </a:rPr>
              <a:t>Энергетика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кафедрасының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қауымдастырылған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профессоры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kk-KZ" sz="14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E-mail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.sarsenbayev@satbayev.university</a:t>
            </a:r>
            <a:endParaRPr lang="ru-RU" sz="28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0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10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9194" y="108787"/>
            <a:ext cx="453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Коммутационные аппараты до 1 кВ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033" y="670951"/>
            <a:ext cx="2482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Магнитный  пускатель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7266" y="1139099"/>
            <a:ext cx="5797152" cy="405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9514" y="5609818"/>
            <a:ext cx="5666198" cy="71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3235" y="4863736"/>
            <a:ext cx="5447856" cy="113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11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9194" y="108787"/>
            <a:ext cx="453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Коммутационные аппараты до 1 кВ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688295" y="1903276"/>
            <a:ext cx="6901225" cy="384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77033" y="670951"/>
            <a:ext cx="4772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Бесконтактные коммутационные устройства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6301" y="1324094"/>
            <a:ext cx="2658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Тиристорный пускатель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12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2444" y="108787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Коммутационные аппараты выше 1 кВ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1616" y="697077"/>
            <a:ext cx="1772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Разъединители</a:t>
            </a: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4198530" y="1503045"/>
            <a:ext cx="6640054" cy="267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4378506" y="713332"/>
            <a:ext cx="5980340" cy="67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13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2444" y="108787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Коммутационные аппараты выше 1 кВ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1616" y="697077"/>
            <a:ext cx="3368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Разъединитель РВРЗ-2-20/8000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248" y="1056232"/>
            <a:ext cx="3909015" cy="498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7125" y="6024290"/>
            <a:ext cx="5091927" cy="62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8787" y="867047"/>
            <a:ext cx="4059237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978279" y="566448"/>
            <a:ext cx="2972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Разъединитель РНДЗ-2-110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14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2444" y="108787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3. Коммутационные аппараты выше 1 кВ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1971" y="1330824"/>
            <a:ext cx="5532075" cy="434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1982" y="684014"/>
            <a:ext cx="34158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Разъединитель РГ-35/2000УХЛ1</a:t>
            </a:r>
            <a:endParaRPr lang="ru-RU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6713" y="5791246"/>
            <a:ext cx="6875538" cy="70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53111" y="3833586"/>
            <a:ext cx="4807963" cy="124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252598" y="657888"/>
            <a:ext cx="36782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Отделители и короткозамыкатели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15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2444" y="108787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3. Коммутационные аппараты выше 1 кВ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62259" y="523331"/>
            <a:ext cx="3687581" cy="609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1982" y="684014"/>
            <a:ext cx="31940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Выключатель нагрузки ВНПР</a:t>
            </a:r>
            <a:endParaRPr lang="ru-RU" sz="1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2658" y="3244215"/>
            <a:ext cx="6407932" cy="85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16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2444" y="108787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Коммутационные аппараты выше 1 кВ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982" y="684014"/>
            <a:ext cx="4778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Плавкий предохранитель выше 1 кВ типа ПК</a:t>
            </a:r>
            <a:endParaRPr lang="ru-RU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471" y="1281339"/>
            <a:ext cx="4639673" cy="48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13479" y="3301592"/>
            <a:ext cx="6119160" cy="8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17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5266" y="108787"/>
            <a:ext cx="466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Выключатели высокого напряжения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982" y="684014"/>
            <a:ext cx="58376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Основные параметры высоковольтных выключателей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7296" y="1193465"/>
            <a:ext cx="1057315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Номинальный ток отключения – </a:t>
            </a:r>
            <a:r>
              <a:rPr lang="en-US" sz="1600" dirty="0" smtClean="0">
                <a:solidFill>
                  <a:srgbClr val="2F5597"/>
                </a:solidFill>
                <a:latin typeface="Arial" charset="0"/>
              </a:rPr>
              <a:t>I</a:t>
            </a:r>
            <a:r>
              <a:rPr lang="ru-RU" sz="1600" baseline="-25000" dirty="0" smtClean="0">
                <a:solidFill>
                  <a:srgbClr val="2F5597"/>
                </a:solidFill>
                <a:latin typeface="Arial" charset="0"/>
              </a:rPr>
              <a:t>ном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600" baseline="-25000" dirty="0" err="1" smtClean="0">
                <a:solidFill>
                  <a:srgbClr val="2F5597"/>
                </a:solidFill>
                <a:latin typeface="Arial" charset="0"/>
              </a:rPr>
              <a:t>откл</a:t>
            </a:r>
            <a:r>
              <a:rPr lang="ru-RU" sz="1600" baseline="-25000" dirty="0" smtClean="0">
                <a:solidFill>
                  <a:srgbClr val="2F5597"/>
                </a:solidFill>
                <a:latin typeface="Arial" charset="0"/>
              </a:rPr>
              <a:t>.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Допустимое относительное содержание апериодической составляющей тока в токе отключения 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</a:t>
            </a:r>
            <a:r>
              <a:rPr lang="kk-KZ" sz="1600" baseline="-25000" dirty="0" smtClean="0">
                <a:solidFill>
                  <a:srgbClr val="2F5597"/>
                </a:solidFill>
                <a:latin typeface="Arial" charset="0"/>
                <a:sym typeface="Symbol"/>
              </a:rPr>
              <a:t>норм</a:t>
            </a:r>
            <a:r>
              <a:rPr lang="ru-RU" sz="1600" baseline="-25000" dirty="0" smtClean="0">
                <a:solidFill>
                  <a:srgbClr val="2F5597"/>
                </a:solidFill>
                <a:latin typeface="Arial" charset="0"/>
                <a:sym typeface="Symbol"/>
              </a:rPr>
              <a:t>.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,%;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Цикл операций, (О – 180с – ВО – 180с – ВО);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Стойкость при сквозных токах (</a:t>
            </a:r>
            <a:r>
              <a:rPr lang="en-US" sz="1600" dirty="0" smtClean="0">
                <a:solidFill>
                  <a:srgbClr val="2F5597"/>
                </a:solidFill>
                <a:latin typeface="Arial" charset="0"/>
              </a:rPr>
              <a:t>I</a:t>
            </a:r>
            <a:r>
              <a:rPr lang="ru-RU" sz="1600" baseline="-25000" dirty="0" smtClean="0">
                <a:solidFill>
                  <a:srgbClr val="2F5597"/>
                </a:solidFill>
                <a:latin typeface="Arial" charset="0"/>
              </a:rPr>
              <a:t>тер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, </a:t>
            </a:r>
            <a:r>
              <a:rPr lang="en-US" sz="1600" i="1" dirty="0" smtClean="0">
                <a:solidFill>
                  <a:srgbClr val="2F5597"/>
                </a:solidFill>
                <a:latin typeface="Arial" charset="0"/>
              </a:rPr>
              <a:t>I</a:t>
            </a:r>
            <a:r>
              <a:rPr lang="ru-RU" sz="1600" baseline="-25000" dirty="0" smtClean="0">
                <a:solidFill>
                  <a:srgbClr val="2F5597"/>
                </a:solidFill>
                <a:latin typeface="Arial" charset="0"/>
              </a:rPr>
              <a:t>дин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 или </a:t>
            </a:r>
            <a:r>
              <a:rPr lang="en-US" sz="1600" i="1" dirty="0" err="1" smtClean="0">
                <a:solidFill>
                  <a:srgbClr val="2F5597"/>
                </a:solidFill>
                <a:latin typeface="Arial" charset="0"/>
              </a:rPr>
              <a:t>i</a:t>
            </a:r>
            <a:r>
              <a:rPr lang="ru-RU" sz="1600" baseline="-25000" dirty="0" smtClean="0">
                <a:solidFill>
                  <a:srgbClr val="2F5597"/>
                </a:solidFill>
                <a:latin typeface="Arial" charset="0"/>
              </a:rPr>
              <a:t>дин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);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Номинальный ток включения (</a:t>
            </a:r>
            <a:r>
              <a:rPr lang="en-US" sz="1600" dirty="0" smtClean="0">
                <a:solidFill>
                  <a:srgbClr val="2F5597"/>
                </a:solidFill>
                <a:latin typeface="Arial" charset="0"/>
              </a:rPr>
              <a:t>I</a:t>
            </a:r>
            <a:r>
              <a:rPr lang="ru-RU" sz="1600" baseline="-25000" dirty="0" err="1" smtClean="0">
                <a:solidFill>
                  <a:srgbClr val="2F5597"/>
                </a:solidFill>
                <a:latin typeface="Arial" charset="0"/>
              </a:rPr>
              <a:t>вкл</a:t>
            </a:r>
            <a:r>
              <a:rPr lang="ru-RU" sz="1600" baseline="-25000" dirty="0" smtClean="0">
                <a:solidFill>
                  <a:srgbClr val="2F5597"/>
                </a:solidFill>
                <a:latin typeface="Arial" charset="0"/>
              </a:rPr>
              <a:t> ном.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);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Собственное время отключения (</a:t>
            </a:r>
            <a:r>
              <a:rPr lang="en-US" sz="1600" dirty="0" err="1" smtClean="0">
                <a:solidFill>
                  <a:srgbClr val="2F5597"/>
                </a:solidFill>
                <a:latin typeface="Arial" charset="0"/>
                <a:sym typeface="Symbol"/>
              </a:rPr>
              <a:t>t</a:t>
            </a:r>
            <a:r>
              <a:rPr lang="en-US" sz="1600" baseline="-25000" dirty="0" err="1" smtClean="0">
                <a:solidFill>
                  <a:srgbClr val="2F5597"/>
                </a:solidFill>
                <a:latin typeface="Arial" charset="0"/>
              </a:rPr>
              <a:t>c</a:t>
            </a:r>
            <a:r>
              <a:rPr lang="ru-RU" sz="1600" baseline="-25000" dirty="0" smtClean="0">
                <a:solidFill>
                  <a:srgbClr val="2F5597"/>
                </a:solidFill>
                <a:latin typeface="Arial" charset="0"/>
              </a:rPr>
              <a:t>.в.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):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Время отключения – </a:t>
            </a:r>
            <a:r>
              <a:rPr lang="en-US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t </a:t>
            </a:r>
            <a:r>
              <a:rPr lang="ru-RU" sz="1600" baseline="-25000" dirty="0" err="1" smtClean="0">
                <a:solidFill>
                  <a:srgbClr val="2F5597"/>
                </a:solidFill>
                <a:latin typeface="Arial" charset="0"/>
                <a:sym typeface="Symbol"/>
              </a:rPr>
              <a:t>откл.в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;</a:t>
            </a:r>
          </a:p>
          <a:p>
            <a:pPr marL="342900" indent="-342900">
              <a:buFontTx/>
              <a:buAutoNum type="arabicParenR"/>
            </a:pP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Время включения – </a:t>
            </a:r>
            <a:r>
              <a:rPr lang="en-US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t </a:t>
            </a:r>
            <a:r>
              <a:rPr lang="ru-RU" sz="1600" baseline="-25000" dirty="0" err="1" smtClean="0">
                <a:solidFill>
                  <a:srgbClr val="2F5597"/>
                </a:solidFill>
                <a:latin typeface="Arial" charset="0"/>
                <a:sym typeface="Symbol"/>
              </a:rPr>
              <a:t>вкл.в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Параметры восстанавливающегося напряжения;</a:t>
            </a:r>
          </a:p>
          <a:p>
            <a:pPr marL="342900" indent="-342900">
              <a:buAutoNum type="arabicParenR"/>
            </a:pPr>
            <a:endParaRPr lang="ru-RU" sz="1600" dirty="0" smtClean="0">
              <a:solidFill>
                <a:srgbClr val="2F5597"/>
              </a:solidFill>
              <a:latin typeface="Arial" charset="0"/>
              <a:sym typeface="Symbol"/>
            </a:endParaRPr>
          </a:p>
          <a:p>
            <a:pPr marL="342900" indent="-342900">
              <a:buAutoNum type="arabicParenR"/>
            </a:pP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7897675" y="2373537"/>
            <a:ext cx="3786037" cy="252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17861" y="3808385"/>
            <a:ext cx="74284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      Номинальный ток— действующее значение наибольшего тока, допустимого по условиям нагрева токоведущих частей выключателя в продолжительном режиме, принимающее следующие значения: </a:t>
            </a:r>
          </a:p>
          <a:p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200; 400; 600; 800; 1000; 1250; 1600; 2000; 2500; 3150; 4000;5000; 6300; 8000; 10 000; 12 500; 16 000; 20 000; 25 000; 31 500 А.</a:t>
            </a:r>
          </a:p>
          <a:p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      Номинальным ток отключения - действующее значение тока, которого может отключить выключатель при наибольшем рабочем напряжении и нормированных условиях восстановления напряжения: </a:t>
            </a:r>
          </a:p>
          <a:p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2,5; 3,2; 4; 5; 6,3; 8; 10; 12,5; 16; 20; 25; 31,5; 35,5; 40; 45; 50; 56; 63; 71; 80;</a:t>
            </a:r>
          </a:p>
          <a:p>
            <a:r>
              <a:rPr lang="ru-RU" sz="1600" dirty="0" smtClean="0">
                <a:solidFill>
                  <a:srgbClr val="2F5597"/>
                </a:solidFill>
                <a:latin typeface="Arial" charset="0"/>
                <a:sym typeface="Symbol"/>
              </a:rPr>
              <a:t>90; 100; 112; 125; 140; 160; 180; 200; 224; 250 кА</a:t>
            </a:r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18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5266" y="108787"/>
            <a:ext cx="466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Выключатели высокого напряжения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982" y="684014"/>
            <a:ext cx="6790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Требования, предъявляемые к высоковольтным выключателям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622" y="1234836"/>
            <a:ext cx="106941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F5597"/>
                </a:solidFill>
                <a:latin typeface="Arial" charset="0"/>
              </a:rPr>
              <a:t>- 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надежное отключение любых токов (от десятков ампер до номинального тока отключения); </a:t>
            </a:r>
          </a:p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- быстрота действия, т. е. наименьшее время отключения; </a:t>
            </a:r>
          </a:p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- пригодность для быстродействующего автоматического повторного включения, т.е. быстрое включение выключателя сразу же после отключения; </a:t>
            </a:r>
          </a:p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- возможность </a:t>
            </a:r>
            <a:r>
              <a:rPr lang="ru-RU" sz="1600" dirty="0" err="1" smtClean="0">
                <a:solidFill>
                  <a:srgbClr val="2F5597"/>
                </a:solidFill>
                <a:latin typeface="Arial" charset="0"/>
              </a:rPr>
              <a:t>пофазного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 (</a:t>
            </a:r>
            <a:r>
              <a:rPr lang="ru-RU" sz="1600" dirty="0" err="1" smtClean="0">
                <a:solidFill>
                  <a:srgbClr val="2F5597"/>
                </a:solidFill>
                <a:latin typeface="Arial" charset="0"/>
              </a:rPr>
              <a:t>пополюсного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) управления для выключателей 110 кВ и выше; </a:t>
            </a:r>
          </a:p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- легкость ревизии и осмотра контактов; </a:t>
            </a:r>
          </a:p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- </a:t>
            </a:r>
            <a:r>
              <a:rPr lang="ru-RU" sz="1600" dirty="0" err="1" smtClean="0">
                <a:solidFill>
                  <a:srgbClr val="2F5597"/>
                </a:solidFill>
                <a:latin typeface="Arial" charset="0"/>
              </a:rPr>
              <a:t>взрыво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- и пожаробезопасность; </a:t>
            </a:r>
          </a:p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- удобство транспортировки и эксплуатации.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7497" y="3325225"/>
            <a:ext cx="10707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Выключатели высокого напряжения должны длительно выдерживать номинальный ток  </a:t>
            </a:r>
            <a:r>
              <a:rPr lang="en-US" sz="1600" dirty="0" smtClean="0">
                <a:solidFill>
                  <a:srgbClr val="2F5597"/>
                </a:solidFill>
                <a:latin typeface="Arial" charset="0"/>
              </a:rPr>
              <a:t>I</a:t>
            </a:r>
            <a:r>
              <a:rPr lang="ru-RU" sz="1600" baseline="-25000" dirty="0" smtClean="0">
                <a:solidFill>
                  <a:srgbClr val="2F5597"/>
                </a:solidFill>
                <a:latin typeface="Arial" charset="0"/>
              </a:rPr>
              <a:t>ном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 и номинальное напряжение </a:t>
            </a:r>
            <a:r>
              <a:rPr lang="en-US" sz="1600" dirty="0" smtClean="0">
                <a:solidFill>
                  <a:srgbClr val="2F5597"/>
                </a:solidFill>
                <a:latin typeface="Arial" charset="0"/>
              </a:rPr>
              <a:t>U</a:t>
            </a:r>
            <a:r>
              <a:rPr lang="ru-RU" sz="1600" baseline="-25000" dirty="0" smtClean="0">
                <a:solidFill>
                  <a:srgbClr val="2F5597"/>
                </a:solidFill>
                <a:latin typeface="Arial" charset="0"/>
              </a:rPr>
              <a:t>ном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19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5266" y="108787"/>
            <a:ext cx="466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Выключатели высокого напряжения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6539821" y="697591"/>
            <a:ext cx="5360443" cy="512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1982" y="684014"/>
            <a:ext cx="4835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Масляной баковый выключатель С-35-630-10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051" y="1093989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Основные преимущества: 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простота конструкции, высокая отключающая способность, пригодность для наружной установки, возможность установки встроенных трансформаторов тока. </a:t>
            </a:r>
          </a:p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Недостатки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: </a:t>
            </a:r>
            <a:r>
              <a:rPr lang="ru-RU" sz="1600" dirty="0" err="1" smtClean="0">
                <a:solidFill>
                  <a:srgbClr val="2F5597"/>
                </a:solidFill>
                <a:latin typeface="Arial" charset="0"/>
              </a:rPr>
              <a:t>взрыво</a:t>
            </a:r>
            <a:r>
              <a:rPr lang="ru-RU" sz="1600" dirty="0" smtClean="0">
                <a:solidFill>
                  <a:srgbClr val="2F5597"/>
                </a:solidFill>
                <a:latin typeface="Arial" charset="0"/>
              </a:rPr>
              <a:t>- и пожароопасность; необходимость периодического контроля за состоянием и уровнем масла в баке и вводах; большой объем масла, что обусловливает большую затрату времени на его замену, необходимость больших запасов масла; непригодность для установки внутри помещений; непригодность для выполнения быстродействующего АПВ; большая затрата металла, большая масса, неудобство перевозки, монтажа и наладки. </a:t>
            </a:r>
          </a:p>
          <a:p>
            <a:endParaRPr lang="ru-RU" sz="1600" dirty="0" smtClean="0">
              <a:solidFill>
                <a:srgbClr val="2F5597"/>
              </a:solidFill>
              <a:latin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535578" y="4889909"/>
            <a:ext cx="5943013" cy="127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650" y="620713"/>
            <a:ext cx="9978253" cy="5688012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32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ДӘРІС ЖОСПАРЫ</a:t>
            </a:r>
            <a:r>
              <a:rPr lang="ru-RU" sz="32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2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32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AutoNum type="arabicPeriod"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Коммутациялық аппараттардың (КА) классификациясы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>
              <a:buAutoNum type="arabicPeriod"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кВ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қа дейінгі КА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>
              <a:buAutoNum type="arabicPeriod"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кВ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тан жоғары КА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>
              <a:buAutoNum type="arabicPeriod"/>
            </a:pP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Жоғары кернеу ажыратқыштары;</a:t>
            </a:r>
            <a:endParaRPr lang="ru-RU" sz="24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Бақылау сұрақтары.</a:t>
            </a:r>
            <a:endParaRPr lang="ru-RU" sz="1600" b="1" dirty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20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5266" y="108787"/>
            <a:ext cx="466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Выключатели высокого напряжения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6262461" y="653688"/>
            <a:ext cx="5341343" cy="48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6144034" y="5528493"/>
            <a:ext cx="5827395" cy="92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492943" y="517932"/>
            <a:ext cx="5017460" cy="551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63434" y="644826"/>
            <a:ext cx="4089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Маломасляной выключатель ВМТ-110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6755" y="6014832"/>
            <a:ext cx="57868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Конструктивные схемы маломасляных выключателей (а — е): </a:t>
            </a:r>
          </a:p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1 - дугогасительные контакты; 2 - дугогасительная камера; </a:t>
            </a:r>
          </a:p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3 – неподвижные контакты; 4 — рабочие контакты </a:t>
            </a:r>
            <a:endParaRPr lang="ru-RU" sz="1400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21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5266" y="108787"/>
            <a:ext cx="466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Выключатели высокого напряжения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5502" y="618700"/>
            <a:ext cx="3630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Воздушный выключатель ВВГ-20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458425" y="683940"/>
            <a:ext cx="4388225" cy="431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6289539" y="931816"/>
            <a:ext cx="4534234" cy="47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5505178" y="5722394"/>
            <a:ext cx="6017557" cy="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69816" y="5164409"/>
            <a:ext cx="48855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Конструктивные схемы воздушных выключателей (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а-д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): </a:t>
            </a:r>
          </a:p>
          <a:p>
            <a:pPr algn="ctr"/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1 – резервуар со сжатым воздухом; 2 – дугогасительная камера; 3 – шунтирующий резистор; 4 – главные контакты; 5 – отделитель; </a:t>
            </a:r>
            <a:r>
              <a:rPr lang="en-US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– емкостный делитель</a:t>
            </a:r>
            <a:r>
              <a:rPr lang="en-US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напряжения </a:t>
            </a:r>
            <a:endParaRPr lang="ru-RU" sz="1400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22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5266" y="108787"/>
            <a:ext cx="466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Выключатели высокого напряжения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604" y="618700"/>
            <a:ext cx="4721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Электромагнитный выключатель ВЭ-10-40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411525" y="1242422"/>
            <a:ext cx="6132965" cy="496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5465991" y="5405892"/>
            <a:ext cx="5585188" cy="118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345680" y="1370656"/>
            <a:ext cx="41496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Достоинства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: полная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взрыво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и пожаробезопасность, малый износ</a:t>
            </a:r>
            <a:r>
              <a:rPr lang="en-US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дугогасительных контактов,</a:t>
            </a:r>
            <a:r>
              <a:rPr lang="en-US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пригодность для работы в условиях частых включений и</a:t>
            </a:r>
            <a:r>
              <a:rPr lang="en-US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отключений, относительно высокая</a:t>
            </a:r>
            <a:r>
              <a:rPr lang="en-US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отключающая способность (20—40 кА). </a:t>
            </a:r>
          </a:p>
          <a:p>
            <a:endParaRPr lang="en-US" sz="1400" b="1" dirty="0" smtClean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Недостатки: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сложность конструкции</a:t>
            </a:r>
            <a:r>
              <a:rPr lang="en-US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дугогасительной камеры</a:t>
            </a:r>
            <a:r>
              <a:rPr lang="en-US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с системой магнитного дутья, ограниченный верхний предел номинального напряжения (15 — 20 кВ), ограниченная пригодность</a:t>
            </a:r>
            <a:r>
              <a:rPr lang="en-US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для наружной установки. </a:t>
            </a:r>
            <a:endParaRPr lang="en-US" sz="1400" dirty="0" smtClean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23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5266" y="108787"/>
            <a:ext cx="466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Выключатели высокого напряжения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604" y="618700"/>
            <a:ext cx="5166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Вакуумный выключатель ВБП-С-10- 31,5/1600 У3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459014" y="1081268"/>
            <a:ext cx="5606598" cy="457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6017803" y="5229860"/>
            <a:ext cx="5861836" cy="111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392092" y="1046763"/>
            <a:ext cx="5638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Достоинства</a:t>
            </a:r>
            <a:r>
              <a:rPr lang="ru-RU" sz="16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: простота конструкции, высокая степень надежности, высокая коммутационная износостойкость, малые размеры, </a:t>
            </a:r>
            <a:r>
              <a:rPr lang="ru-RU" sz="16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пожаро</a:t>
            </a:r>
            <a:r>
              <a:rPr lang="ru-RU" sz="16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- и взрывобезопасность, отсутствие загрязнения окружающей среды, малые эксплуатационные расходы. </a:t>
            </a:r>
          </a:p>
          <a:p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Недостатки</a:t>
            </a:r>
            <a:r>
              <a:rPr lang="ru-RU" sz="16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: сравнительно небольшие номинальные токи и токи отключения, возможность коммутационных перенапряжений.</a:t>
            </a:r>
            <a:endParaRPr lang="ru-RU" sz="1600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24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5266" y="108787"/>
            <a:ext cx="466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Выключатели высокого напряжения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1453561" y="1313135"/>
            <a:ext cx="1811337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4901610" y="793795"/>
            <a:ext cx="6045064" cy="325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4624841" y="4538118"/>
            <a:ext cx="6361022" cy="145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03604" y="618700"/>
            <a:ext cx="4615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Вакуумный выключатель В</a:t>
            </a:r>
            <a:r>
              <a:rPr lang="en-US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B-TEL</a:t>
            </a:r>
            <a:r>
              <a:rPr lang="ru-RU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-10- 1</a:t>
            </a:r>
            <a:r>
              <a:rPr lang="en-US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ru-RU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25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5266" y="108787"/>
            <a:ext cx="466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Выключатели высокого напряжения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604" y="618700"/>
            <a:ext cx="4553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Элегазовый выключатель ВГУ-220-45/3150</a:t>
            </a: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416923" y="1057728"/>
            <a:ext cx="4690654" cy="383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6771729" y="562608"/>
            <a:ext cx="4279447" cy="440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333512" y="4997359"/>
            <a:ext cx="5899873" cy="41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61108" y="55981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Достоинства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пожаро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- и взрывобезопасность, быстрота действия, высокая отключающая способность,</a:t>
            </a:r>
            <a:r>
              <a:rPr lang="en-US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малый износ дугогасительных контактов, возможность создания серий с унифицированными узлами (модулями), пригодность для наружной и внутренней установки.  </a:t>
            </a:r>
            <a:endParaRPr lang="ru-RU" sz="1400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31131" y="5572036"/>
            <a:ext cx="56997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Недостатки: 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необходимость специальных устройств для наполнения, перекачки и очистки SF</a:t>
            </a:r>
            <a:r>
              <a:rPr lang="ru-RU" sz="1400" baseline="-250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, относительно высокая стоимость SF</a:t>
            </a:r>
            <a:r>
              <a:rPr lang="ru-RU" sz="1400" baseline="-250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400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26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5266" y="108787"/>
            <a:ext cx="466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Выключатели высокого напряжения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604" y="618700"/>
            <a:ext cx="5041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Элегазовый выключатель ВГБУ-110-40/2000 У1.</a:t>
            </a:r>
            <a:endParaRPr lang="ru-RU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478" y="501151"/>
            <a:ext cx="5067573" cy="624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180011" y="1512001"/>
            <a:ext cx="47766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1— ввод; 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2— контактная пластина; 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3— блок трансформаторов тока; 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4— </a:t>
            </a:r>
            <a:r>
              <a:rPr lang="ru-RU" dirty="0" err="1" smtClean="0">
                <a:solidFill>
                  <a:srgbClr val="2F5597"/>
                </a:solidFill>
              </a:rPr>
              <a:t>гасительное</a:t>
            </a:r>
            <a:r>
              <a:rPr lang="ru-RU" dirty="0" smtClean="0">
                <a:solidFill>
                  <a:srgbClr val="2F5597"/>
                </a:solidFill>
              </a:rPr>
              <a:t> устройство; 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5— передаточный механизм; 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6— фильтр; 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7— разъем заполнения элегазом; 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8— гидропривод; 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9— указатель положения; 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10— рама; 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11— шкаф </a:t>
            </a:r>
            <a:r>
              <a:rPr lang="ru-RU" dirty="0" err="1" smtClean="0">
                <a:solidFill>
                  <a:srgbClr val="2F5597"/>
                </a:solidFill>
              </a:rPr>
              <a:t>клеммных</a:t>
            </a:r>
            <a:r>
              <a:rPr lang="ru-RU" dirty="0" smtClean="0">
                <a:solidFill>
                  <a:srgbClr val="2F5597"/>
                </a:solidFill>
              </a:rPr>
              <a:t> сборок; 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12 —шкаф аппаратный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7211" y="5232402"/>
            <a:ext cx="2595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F5597"/>
                </a:solidFill>
              </a:rPr>
              <a:t>U</a:t>
            </a:r>
            <a:r>
              <a:rPr lang="ru-RU" baseline="-25000" dirty="0" smtClean="0">
                <a:solidFill>
                  <a:srgbClr val="2F5597"/>
                </a:solidFill>
              </a:rPr>
              <a:t>ном</a:t>
            </a:r>
            <a:r>
              <a:rPr lang="ru-RU" dirty="0" smtClean="0">
                <a:solidFill>
                  <a:srgbClr val="2F5597"/>
                </a:solidFill>
              </a:rPr>
              <a:t> – 110 кВ;</a:t>
            </a:r>
          </a:p>
          <a:p>
            <a:r>
              <a:rPr lang="en-US" dirty="0" smtClean="0">
                <a:solidFill>
                  <a:srgbClr val="2F5597"/>
                </a:solidFill>
              </a:rPr>
              <a:t>I</a:t>
            </a:r>
            <a:r>
              <a:rPr lang="ru-RU" baseline="-25000" dirty="0" smtClean="0">
                <a:solidFill>
                  <a:srgbClr val="2F5597"/>
                </a:solidFill>
              </a:rPr>
              <a:t>ном</a:t>
            </a:r>
            <a:r>
              <a:rPr lang="en-US" dirty="0" smtClean="0">
                <a:solidFill>
                  <a:srgbClr val="2F5597"/>
                </a:solidFill>
              </a:rPr>
              <a:t> – </a:t>
            </a:r>
            <a:r>
              <a:rPr lang="ru-RU" dirty="0" smtClean="0">
                <a:solidFill>
                  <a:srgbClr val="2F5597"/>
                </a:solidFill>
              </a:rPr>
              <a:t>2000 А;</a:t>
            </a:r>
            <a:endParaRPr lang="en-US" dirty="0" smtClean="0">
              <a:solidFill>
                <a:srgbClr val="2F5597"/>
              </a:solidFill>
            </a:endParaRPr>
          </a:p>
          <a:p>
            <a:r>
              <a:rPr lang="en-US" dirty="0" smtClean="0">
                <a:solidFill>
                  <a:srgbClr val="2F5597"/>
                </a:solidFill>
              </a:rPr>
              <a:t>I</a:t>
            </a:r>
            <a:r>
              <a:rPr lang="ru-RU" baseline="-25000" dirty="0" err="1" smtClean="0">
                <a:solidFill>
                  <a:srgbClr val="2F5597"/>
                </a:solidFill>
              </a:rPr>
              <a:t>н</a:t>
            </a:r>
            <a:r>
              <a:rPr lang="en-US" baseline="-25000" dirty="0" smtClean="0">
                <a:solidFill>
                  <a:srgbClr val="2F5597"/>
                </a:solidFill>
              </a:rPr>
              <a:t>.</a:t>
            </a:r>
            <a:r>
              <a:rPr lang="ru-RU" baseline="-25000" dirty="0" err="1" smtClean="0">
                <a:solidFill>
                  <a:srgbClr val="2F5597"/>
                </a:solidFill>
              </a:rPr>
              <a:t>откл</a:t>
            </a:r>
            <a:r>
              <a:rPr lang="en-US" dirty="0" smtClean="0">
                <a:solidFill>
                  <a:srgbClr val="2F5597"/>
                </a:solidFill>
              </a:rPr>
              <a:t> – </a:t>
            </a:r>
            <a:r>
              <a:rPr lang="ru-RU" dirty="0" smtClean="0">
                <a:solidFill>
                  <a:srgbClr val="2F5597"/>
                </a:solidFill>
              </a:rPr>
              <a:t>40 кА.</a:t>
            </a:r>
            <a:endParaRPr lang="ru-RU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27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04056" y="108787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Бақылау сұрақтары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4886" y="756548"/>
            <a:ext cx="11302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2F5597"/>
                </a:solidFill>
              </a:rPr>
              <a:t>Келесі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сұрақтарға жауап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беріңіз:</a:t>
            </a:r>
            <a:endParaRPr lang="ru-RU" sz="1600" dirty="0" smtClean="0">
              <a:solidFill>
                <a:srgbClr val="2F5597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2F5597"/>
                </a:solidFill>
              </a:rPr>
              <a:t>«</a:t>
            </a:r>
            <a:r>
              <a:rPr lang="ru-RU" sz="1600" dirty="0" err="1" smtClean="0">
                <a:solidFill>
                  <a:srgbClr val="2F5597"/>
                </a:solidFill>
              </a:rPr>
              <a:t>Номиналды</a:t>
            </a:r>
            <a:r>
              <a:rPr lang="ru-RU" sz="1600" dirty="0" smtClean="0">
                <a:solidFill>
                  <a:srgbClr val="2F5597"/>
                </a:solidFill>
              </a:rPr>
              <a:t> ток» </a:t>
            </a:r>
            <a:r>
              <a:rPr lang="ru-RU" sz="1600" dirty="0" err="1" smtClean="0">
                <a:solidFill>
                  <a:srgbClr val="2F5597"/>
                </a:solidFill>
              </a:rPr>
              <a:t>және </a:t>
            </a:r>
            <a:r>
              <a:rPr lang="ru-RU" sz="1600" dirty="0" smtClean="0">
                <a:solidFill>
                  <a:srgbClr val="2F5597"/>
                </a:solidFill>
              </a:rPr>
              <a:t>«</a:t>
            </a:r>
            <a:r>
              <a:rPr lang="ru-RU" sz="1600" dirty="0" err="1" smtClean="0">
                <a:solidFill>
                  <a:srgbClr val="2F5597"/>
                </a:solidFill>
              </a:rPr>
              <a:t>номиналды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өшіру тогы</a:t>
            </a:r>
            <a:r>
              <a:rPr lang="ru-RU" sz="1600" dirty="0" smtClean="0">
                <a:solidFill>
                  <a:srgbClr val="2F5597"/>
                </a:solidFill>
              </a:rPr>
              <a:t>» </a:t>
            </a:r>
            <a:r>
              <a:rPr lang="ru-RU" sz="1600" dirty="0" err="1" smtClean="0">
                <a:solidFill>
                  <a:srgbClr val="2F5597"/>
                </a:solidFill>
              </a:rPr>
              <a:t>ұғымдарының айырмашылығы неде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Ауалы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ажыратқыштарындағы электр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доғасын сөндірудің ерекшеліктері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қандай?</a:t>
            </a:r>
            <a:endParaRPr lang="ru-RU" sz="1600" dirty="0" smtClean="0">
              <a:solidFill>
                <a:srgbClr val="2F5597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2F5597"/>
                </a:solidFill>
              </a:rPr>
              <a:t>220 кВ </a:t>
            </a:r>
            <a:r>
              <a:rPr lang="ru-RU" sz="1600" dirty="0" err="1" smtClean="0">
                <a:solidFill>
                  <a:srgbClr val="2F5597"/>
                </a:solidFill>
              </a:rPr>
              <a:t>жоғары кернеудегі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ауалы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ажыратқыштарының модульдік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конструкциясы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қандай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rgbClr val="2F5597"/>
                </a:solidFill>
              </a:rPr>
              <a:t>SF6 </a:t>
            </a:r>
            <a:r>
              <a:rPr lang="ru-RU" sz="1600" dirty="0" err="1" smtClean="0">
                <a:solidFill>
                  <a:srgbClr val="2F5597"/>
                </a:solidFill>
              </a:rPr>
              <a:t>газында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доғаның өшу ерекшеліктері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қандай?</a:t>
            </a:r>
            <a:endParaRPr lang="ru-RU" sz="1600" dirty="0" smtClean="0">
              <a:solidFill>
                <a:srgbClr val="2F5597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2F5597"/>
                </a:solidFill>
              </a:rPr>
              <a:t>Газ </a:t>
            </a:r>
            <a:r>
              <a:rPr lang="ru-RU" sz="1600" dirty="0" err="1" smtClean="0">
                <a:solidFill>
                  <a:srgbClr val="2F5597"/>
                </a:solidFill>
              </a:rPr>
              <a:t>оқшауланған тарату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құрылғыларының ұяшықтарының артықшылықтары қандай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Майлы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ажыратқыштардағы доғаны сөндіру процесінің негізгі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кезеңдерін атаңыз.</a:t>
            </a:r>
            <a:endParaRPr lang="ru-RU" sz="1600" dirty="0" smtClean="0">
              <a:solidFill>
                <a:srgbClr val="2F5597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Электромагниттік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қосқышта доғаның сөну ерекшелігі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неде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Тарату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құрылғыларының тізбектеріндегі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айырғыштардың рөлі қандай?</a:t>
            </a:r>
            <a:endParaRPr lang="ru-RU" sz="1600" dirty="0" smtClean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03216" y="55897"/>
            <a:ext cx="558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Классификация коммутационных аппаратов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622" y="829886"/>
            <a:ext cx="846037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Основными электрическими коммутационными аппаратами являются: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выключатель;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выключатель нагрузки;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отделитель;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короткозамыкатель;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разъединитель;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автоматический выключатель;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устройство защитного отключения;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контактор;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рубильник;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пакетный выключатель;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предохранитель</a:t>
            </a:r>
            <a:r>
              <a:rPr lang="ru-RU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4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9194" y="108787"/>
            <a:ext cx="453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Коммутационные аппараты до 1 кВ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80712" y="1235528"/>
            <a:ext cx="2938146" cy="419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72976" y="814642"/>
            <a:ext cx="3931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Пакетный кулачковый выключатель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39603" y="1242105"/>
            <a:ext cx="5374665" cy="262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259821" y="801579"/>
            <a:ext cx="3845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Рубильник с рычажным приводом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07807" y="4953454"/>
            <a:ext cx="4843855" cy="144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59913" y="5621774"/>
            <a:ext cx="3931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–внешний контакт; 2 – вал; 3 – кулачок; 4 – корпус; шток; 6 – пружина; 7,8 - контакты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20187" y="4093420"/>
            <a:ext cx="4686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–неподвижный контакт; 2 – дугогасительная камера; </a:t>
            </a:r>
          </a:p>
          <a:p>
            <a:r>
              <a:rPr lang="ru-RU" sz="12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 – подвижный контакт-нож; 4 – шарнирная стойка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5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9194" y="108787"/>
            <a:ext cx="453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Коммутационные аппараты до 1 кВ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30500" y="1222238"/>
            <a:ext cx="4819832" cy="278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793" y="710139"/>
            <a:ext cx="2952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Предохранитель типа ПН-2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61867" y="4216264"/>
            <a:ext cx="6462047" cy="56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1198" y="5177880"/>
            <a:ext cx="6817224" cy="9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6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9194" y="108787"/>
            <a:ext cx="453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Коммутационные аппараты до 1 кВ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36450" y="791119"/>
            <a:ext cx="4444909" cy="578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793" y="710139"/>
            <a:ext cx="5831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Принципиальная схема автоматического выключателя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274320" y="1656852"/>
            <a:ext cx="7453719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847996" y="3442018"/>
            <a:ext cx="2992483" cy="315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7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9194" y="108787"/>
            <a:ext cx="453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Коммутационные аппараты до 1 кВ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033" y="670951"/>
            <a:ext cx="5404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Автоматический выключатель серии Э16, Э25, </a:t>
            </a:r>
            <a:r>
              <a:rPr lang="kk-KZ" sz="1600" b="1" dirty="0" smtClean="0">
                <a:solidFill>
                  <a:srgbClr val="2F5597"/>
                </a:solidFill>
                <a:latin typeface="Arial" charset="0"/>
              </a:rPr>
              <a:t>Э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40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1116511" y="1381851"/>
            <a:ext cx="3481614" cy="438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279309" y="5887084"/>
            <a:ext cx="5711645" cy="5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6243683" y="1374185"/>
            <a:ext cx="5395323" cy="41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500312" y="670951"/>
            <a:ext cx="2504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Автомат гашения поля</a:t>
            </a:r>
            <a:endParaRPr lang="ru-RU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6217285" y="5634220"/>
            <a:ext cx="5371779" cy="81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8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9194" y="108787"/>
            <a:ext cx="453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Коммутационные аппараты до 1 кВ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7772" y="1167357"/>
            <a:ext cx="5975740" cy="454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77033" y="670951"/>
            <a:ext cx="3331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Автоматический выключатель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9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9194" y="108787"/>
            <a:ext cx="453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Коммутационные аппараты до 1 кВ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033" y="670951"/>
            <a:ext cx="3213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Электромагнитный контактор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1455" y="1078820"/>
            <a:ext cx="6302420" cy="52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8196" y="4822461"/>
            <a:ext cx="6477877" cy="133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0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1192</Words>
  <Application>Microsoft Office PowerPoint</Application>
  <PresentationFormat>Произвольный</PresentationFormat>
  <Paragraphs>172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Пән: Заманауи электр энергетикасы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168</cp:revision>
  <dcterms:created xsi:type="dcterms:W3CDTF">2018-10-03T09:58:56Z</dcterms:created>
  <dcterms:modified xsi:type="dcterms:W3CDTF">2025-11-11T09:41:52Z</dcterms:modified>
</cp:coreProperties>
</file>