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6" r:id="rId4"/>
    <p:sldId id="275" r:id="rId5"/>
    <p:sldId id="272" r:id="rId6"/>
    <p:sldId id="274" r:id="rId7"/>
    <p:sldId id="277" r:id="rId8"/>
    <p:sldId id="284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5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87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18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4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5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5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6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9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8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6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Знакомство с инструкцией по технике безопасности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Перегрузка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Т</a:t>
            </a:r>
            <a:r>
              <a:rPr lang="fr-FR" altLang="ru-RU" sz="2000" dirty="0" err="1">
                <a:solidFill>
                  <a:srgbClr val="000000"/>
                </a:solidFill>
              </a:rPr>
              <a:t>ок</a:t>
            </a:r>
            <a:r>
              <a:rPr lang="fr-FR" altLang="ru-RU" sz="2000" dirty="0">
                <a:solidFill>
                  <a:srgbClr val="000000"/>
                </a:solidFill>
              </a:rPr>
              <a:t>, </a:t>
            </a:r>
            <a:r>
              <a:rPr lang="ru-RU" altLang="ru-RU" sz="2000" dirty="0">
                <a:solidFill>
                  <a:srgbClr val="000000"/>
                </a:solidFill>
              </a:rPr>
              <a:t>превышающий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номинальн</a:t>
            </a:r>
            <a:r>
              <a:rPr lang="ru-RU" altLang="ru-RU" sz="2000" dirty="0" err="1">
                <a:solidFill>
                  <a:srgbClr val="000000"/>
                </a:solidFill>
              </a:rPr>
              <a:t>ый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установленн</a:t>
            </a:r>
            <a:r>
              <a:rPr lang="ru-RU" altLang="ru-RU" sz="2000" dirty="0" err="1">
                <a:solidFill>
                  <a:srgbClr val="000000"/>
                </a:solidFill>
              </a:rPr>
              <a:t>ый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30500"/>
            <a:ext cx="39497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Воздействие тока на человеческое тело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00000"/>
                </a:solidFill>
              </a:rPr>
              <a:t>Поражение электрическим током</a:t>
            </a: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000" dirty="0" err="1">
                <a:solidFill>
                  <a:srgbClr val="000000"/>
                </a:solidFill>
              </a:rPr>
              <a:t>Физиопатологическое</a:t>
            </a:r>
            <a:r>
              <a:rPr lang="ru-RU" altLang="ru-RU" sz="2000" dirty="0">
                <a:solidFill>
                  <a:srgbClr val="000000"/>
                </a:solidFill>
              </a:rPr>
              <a:t> воздействие при прохождении электрического тока через тело человека.</a:t>
            </a:r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ru-RU" sz="2000" b="1" dirty="0" err="1">
                <a:solidFill>
                  <a:srgbClr val="000000"/>
                </a:solidFill>
              </a:rPr>
              <a:t>Электризация</a:t>
            </a:r>
            <a:endParaRPr lang="en-US" altLang="ru-RU" sz="20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000" dirty="0" err="1">
                <a:solidFill>
                  <a:srgbClr val="000000"/>
                </a:solidFill>
              </a:rPr>
              <a:t>Название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для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различных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физиологических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или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физиопатологических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симптомов</a:t>
            </a:r>
            <a:r>
              <a:rPr lang="ru-RU" altLang="ru-RU" sz="2000" dirty="0">
                <a:solidFill>
                  <a:srgbClr val="000000"/>
                </a:solidFill>
              </a:rPr>
              <a:t>,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полученн</a:t>
            </a:r>
            <a:r>
              <a:rPr lang="ru-RU" altLang="ru-RU" sz="2000" dirty="0" err="1">
                <a:solidFill>
                  <a:srgbClr val="000000"/>
                </a:solidFill>
              </a:rPr>
              <a:t>ое</a:t>
            </a:r>
            <a:r>
              <a:rPr lang="en-US" altLang="ru-RU" sz="2000" dirty="0">
                <a:solidFill>
                  <a:srgbClr val="000000"/>
                </a:solidFill>
              </a:rPr>
              <a:t> в </a:t>
            </a:r>
            <a:r>
              <a:rPr lang="en-US" altLang="ru-RU" sz="2000" dirty="0" err="1">
                <a:solidFill>
                  <a:srgbClr val="000000"/>
                </a:solidFill>
              </a:rPr>
              <a:t>результате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случайного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электрического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контакта</a:t>
            </a:r>
            <a:r>
              <a:rPr lang="en-US" altLang="ru-RU" sz="2000" dirty="0">
                <a:solidFill>
                  <a:srgbClr val="000000"/>
                </a:solidFill>
              </a:rPr>
              <a:t>  </a:t>
            </a:r>
            <a:r>
              <a:rPr lang="en-US" altLang="ru-RU" sz="2000" dirty="0" err="1">
                <a:solidFill>
                  <a:srgbClr val="000000"/>
                </a:solidFill>
              </a:rPr>
              <a:t>независимо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от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его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последствий</a:t>
            </a:r>
            <a:r>
              <a:rPr lang="en-US" altLang="ru-RU" sz="2000" dirty="0">
                <a:solidFill>
                  <a:srgbClr val="000000"/>
                </a:solidFill>
              </a:rPr>
              <a:t>.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ru-RU" sz="2000" b="1" dirty="0" err="1">
                <a:solidFill>
                  <a:srgbClr val="000000"/>
                </a:solidFill>
              </a:rPr>
              <a:t>Смерть</a:t>
            </a:r>
            <a:r>
              <a:rPr lang="en-US" altLang="ru-RU" sz="2000" b="1" dirty="0">
                <a:solidFill>
                  <a:srgbClr val="000000"/>
                </a:solidFill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</a:rPr>
              <a:t>от</a:t>
            </a:r>
            <a:r>
              <a:rPr lang="en-US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</a:rPr>
              <a:t>поражения </a:t>
            </a:r>
            <a:r>
              <a:rPr lang="en-US" altLang="ru-RU" sz="2000" b="1" dirty="0" err="1">
                <a:solidFill>
                  <a:srgbClr val="000000"/>
                </a:solidFill>
              </a:rPr>
              <a:t>электрического</a:t>
            </a:r>
            <a:r>
              <a:rPr lang="en-US" altLang="ru-RU" sz="2000" b="1" dirty="0">
                <a:solidFill>
                  <a:srgbClr val="000000"/>
                </a:solidFill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</a:rPr>
              <a:t>тока</a:t>
            </a:r>
            <a:endParaRPr lang="en-US" altLang="ru-RU" sz="20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ru-RU" sz="2000" dirty="0" err="1">
                <a:solidFill>
                  <a:srgbClr val="000000"/>
                </a:solidFill>
              </a:rPr>
              <a:t>Несчастный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случай</a:t>
            </a:r>
            <a:r>
              <a:rPr lang="en-US" altLang="ru-RU" sz="2000" dirty="0">
                <a:solidFill>
                  <a:srgbClr val="000000"/>
                </a:solidFill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</a:rPr>
              <a:t>приводит</a:t>
            </a:r>
            <a:r>
              <a:rPr lang="en-US" altLang="ru-RU" sz="2000" dirty="0">
                <a:solidFill>
                  <a:srgbClr val="000000"/>
                </a:solidFill>
              </a:rPr>
              <a:t> к </a:t>
            </a:r>
            <a:r>
              <a:rPr lang="en-US" altLang="ru-RU" sz="2000" dirty="0" err="1">
                <a:solidFill>
                  <a:srgbClr val="000000"/>
                </a:solidFill>
              </a:rPr>
              <a:t>смерт</a:t>
            </a:r>
            <a:r>
              <a:rPr lang="ru-RU" altLang="ru-RU" sz="2000" dirty="0" err="1">
                <a:solidFill>
                  <a:srgbClr val="000000"/>
                </a:solidFill>
              </a:rPr>
              <a:t>ельному</a:t>
            </a:r>
            <a:r>
              <a:rPr lang="ru-RU" altLang="ru-RU" sz="2000" dirty="0">
                <a:solidFill>
                  <a:srgbClr val="000000"/>
                </a:solidFill>
              </a:rPr>
              <a:t> исходу</a:t>
            </a:r>
            <a:r>
              <a:rPr lang="en-US" altLang="ru-RU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Контакт рука/нога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57388"/>
            <a:ext cx="46482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Контакт рука/рука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5013"/>
            <a:ext cx="7162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Контакт нога/нога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ru-RU" sz="2000" dirty="0" err="1">
                <a:solidFill>
                  <a:srgbClr val="000000"/>
                </a:solidFill>
                <a:latin typeface="Gill Sans" charset="0"/>
              </a:rPr>
              <a:t>Шаговое</a:t>
            </a:r>
            <a:r>
              <a:rPr lang="fr-FR" altLang="ru-RU" sz="20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  <a:latin typeface="Gill Sans" charset="0"/>
              </a:rPr>
              <a:t>напряжение</a:t>
            </a:r>
            <a:endParaRPr lang="fr-FR" altLang="ru-RU" sz="2000" dirty="0">
              <a:solidFill>
                <a:srgbClr val="000000"/>
              </a:solidFill>
              <a:latin typeface="Gill Sans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15" y="2272116"/>
            <a:ext cx="30765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51197" y="428404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Эквипотенциальные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линии</a:t>
            </a:r>
            <a:endParaRPr lang="fr-FR" altLang="ru-RU" sz="1200" b="0" dirty="0">
              <a:solidFill>
                <a:srgbClr val="000000"/>
              </a:solidFill>
              <a:latin typeface="Gill Sans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появляющиеся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во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время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утечки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тока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в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землю</a:t>
            </a:r>
            <a:endParaRPr lang="fr-FR" altLang="ru-RU" sz="1200" b="0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Воздействие на организм человека в зависимости от значения тока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371600"/>
            <a:ext cx="35290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8325" y="1557338"/>
            <a:ext cx="18780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  <a:latin typeface="Gill Sans" charset="0"/>
              </a:rPr>
              <a:t>Переменный ток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57325" y="2133600"/>
            <a:ext cx="1484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Остановка сердца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09700" y="2781300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Порог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необратимой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сердечной</a:t>
            </a:r>
            <a:r>
              <a:rPr lang="ru-RU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фибрилляции</a:t>
            </a:r>
            <a:endParaRPr lang="fr-FR" altLang="ru-RU" sz="1200" b="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1950" y="3429000"/>
            <a:ext cx="1598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Порог тетанизации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дыхательных мышц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12863" y="4221163"/>
            <a:ext cx="22193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Порог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ru-RU" altLang="ru-RU" sz="1200" b="0" dirty="0">
                <a:solidFill>
                  <a:srgbClr val="000000"/>
                </a:solidFill>
                <a:latin typeface="Gill Sans" charset="0"/>
              </a:rPr>
              <a:t>не отпускающего тока</a:t>
            </a:r>
            <a:endParaRPr lang="fr-FR" altLang="ru-RU" sz="1200" b="0" dirty="0">
              <a:solidFill>
                <a:srgbClr val="000000"/>
              </a:solidFill>
              <a:latin typeface="Gill Sans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    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Мышечное</a:t>
            </a: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b="0" dirty="0" err="1">
                <a:solidFill>
                  <a:srgbClr val="000000"/>
                </a:solidFill>
                <a:latin typeface="Gill Sans" charset="0"/>
              </a:rPr>
              <a:t>сокращение</a:t>
            </a:r>
            <a:endParaRPr lang="fr-FR" altLang="ru-RU" sz="1200" b="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01763" y="4797425"/>
            <a:ext cx="2012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Порог восприятия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 Очень слабое ощущение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752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67288" y="1484313"/>
            <a:ext cx="1809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 dirty="0" err="1">
                <a:solidFill>
                  <a:srgbClr val="000000"/>
                </a:solidFill>
                <a:latin typeface="Gill Sans" charset="0"/>
              </a:rPr>
              <a:t>Постоянный</a:t>
            </a:r>
            <a:r>
              <a:rPr lang="fr-FR" altLang="ru-RU" sz="14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400" dirty="0" err="1">
                <a:solidFill>
                  <a:srgbClr val="000000"/>
                </a:solidFill>
                <a:latin typeface="Gill Sans" charset="0"/>
              </a:rPr>
              <a:t>ток</a:t>
            </a:r>
            <a:endParaRPr lang="fr-FR" altLang="ru-RU" sz="14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949950" y="198913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      Порог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сердечной аритмии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043613" y="3429000"/>
            <a:ext cx="15795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Порог тетанизации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общих мыщц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03938" y="4868863"/>
            <a:ext cx="1458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Порог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295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Пример …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ru-RU" sz="2000" dirty="0" err="1">
                <a:solidFill>
                  <a:srgbClr val="000000"/>
                </a:solidFill>
              </a:rPr>
              <a:t>Человек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изолирован</a:t>
            </a:r>
            <a:r>
              <a:rPr lang="ru-RU" altLang="ru-RU" sz="2000" dirty="0" err="1">
                <a:solidFill>
                  <a:srgbClr val="000000"/>
                </a:solidFill>
              </a:rPr>
              <a:t>ный</a:t>
            </a:r>
            <a:r>
              <a:rPr lang="ru-RU" altLang="ru-RU" sz="2000" dirty="0">
                <a:solidFill>
                  <a:srgbClr val="000000"/>
                </a:solidFill>
              </a:rPr>
              <a:t> от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пола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входит</a:t>
            </a:r>
            <a:r>
              <a:rPr lang="fr-FR" altLang="ru-RU" sz="2000" dirty="0">
                <a:solidFill>
                  <a:srgbClr val="000000"/>
                </a:solidFill>
              </a:rPr>
              <a:t> в </a:t>
            </a:r>
            <a:r>
              <a:rPr lang="fr-FR" altLang="ru-RU" sz="2000" dirty="0" err="1">
                <a:solidFill>
                  <a:srgbClr val="000000"/>
                </a:solidFill>
              </a:rPr>
              <a:t>контакт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между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фазой</a:t>
            </a:r>
            <a:r>
              <a:rPr lang="fr-FR" altLang="ru-RU" sz="2000" dirty="0">
                <a:solidFill>
                  <a:srgbClr val="000000"/>
                </a:solidFill>
              </a:rPr>
              <a:t> и </a:t>
            </a:r>
            <a:r>
              <a:rPr lang="fr-FR" altLang="ru-RU" sz="2000" dirty="0" err="1">
                <a:solidFill>
                  <a:srgbClr val="000000"/>
                </a:solidFill>
              </a:rPr>
              <a:t>нейтралью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сети</a:t>
            </a:r>
            <a:r>
              <a:rPr lang="fr-FR" altLang="ru-RU" sz="2000" dirty="0">
                <a:solidFill>
                  <a:srgbClr val="000000"/>
                </a:solidFill>
              </a:rPr>
              <a:t> (</a:t>
            </a:r>
            <a:r>
              <a:rPr lang="fr-FR" altLang="ru-RU" sz="2000" dirty="0" err="1">
                <a:solidFill>
                  <a:srgbClr val="000000"/>
                </a:solidFill>
              </a:rPr>
              <a:t>прямой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контакт</a:t>
            </a:r>
            <a:r>
              <a:rPr lang="fr-FR" altLang="ru-RU" sz="2000" dirty="0">
                <a:solidFill>
                  <a:srgbClr val="000000"/>
                </a:solidFill>
              </a:rPr>
              <a:t>).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657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611313" y="2971800"/>
          <a:ext cx="11303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1115280" imgH="182520" progId="">
                  <p:embed/>
                </p:oleObj>
              </mc:Choice>
              <mc:Fallback>
                <p:oleObj r:id="rId5" imgW="1115280" imgH="18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971800"/>
                        <a:ext cx="11303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814513" y="3581400"/>
          <a:ext cx="72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7" imgW="712800" imgH="520920" progId="">
                  <p:embed/>
                </p:oleObj>
              </mc:Choice>
              <mc:Fallback>
                <p:oleObj r:id="rId7" imgW="712800" imgH="52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3581400"/>
                        <a:ext cx="723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1681163" y="4343400"/>
          <a:ext cx="990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9" imgW="978120" imgH="520920" progId="">
                  <p:embed/>
                </p:oleObj>
              </mc:Choice>
              <mc:Fallback>
                <p:oleObj r:id="rId9" imgW="978120" imgH="52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4343400"/>
                        <a:ext cx="990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6725" y="5257800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>
                <a:solidFill>
                  <a:srgbClr val="000000"/>
                </a:solidFill>
              </a:rPr>
              <a:t>Ic = 0,23 A, то есть 230 </a:t>
            </a:r>
            <a:r>
              <a:rPr lang="ru-RU" altLang="ru-RU" sz="1800">
                <a:solidFill>
                  <a:srgbClr val="000000"/>
                </a:solidFill>
              </a:rPr>
              <a:t>м</a:t>
            </a:r>
            <a:r>
              <a:rPr lang="fr-FR" altLang="ru-RU" sz="1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6725" y="5791200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>
                <a:solidFill>
                  <a:srgbClr val="FF0000"/>
                </a:solidFill>
              </a:rPr>
              <a:t>Риск фибрилляции желудочков.</a:t>
            </a:r>
          </a:p>
        </p:txBody>
      </p:sp>
    </p:spTree>
    <p:extLst>
      <p:ext uri="{BB962C8B-B14F-4D97-AF65-F5344CB8AC3E}">
        <p14:creationId xmlns:p14="http://schemas.microsoft.com/office/powerpoint/2010/main" val="32353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 = f(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Ic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5257800"/>
            <a:ext cx="82073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</a:rPr>
              <a:t>Зона 1 :</a:t>
            </a:r>
            <a:r>
              <a:rPr lang="fr-FR" altLang="ru-RU" sz="1400" b="0">
                <a:solidFill>
                  <a:srgbClr val="000000"/>
                </a:solidFill>
              </a:rPr>
              <a:t>	</a:t>
            </a:r>
            <a:r>
              <a:rPr lang="ru-RU" altLang="ru-RU" sz="1400" b="0">
                <a:solidFill>
                  <a:srgbClr val="000000"/>
                </a:solidFill>
              </a:rPr>
              <a:t>Н</a:t>
            </a:r>
            <a:r>
              <a:rPr lang="fr-FR" altLang="ru-RU" sz="1400" b="0">
                <a:solidFill>
                  <a:srgbClr val="000000"/>
                </a:solidFill>
              </a:rPr>
              <a:t>икакой реакции.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</a:rPr>
              <a:t>Зона 2 :</a:t>
            </a:r>
            <a:r>
              <a:rPr lang="fr-FR" altLang="ru-RU" sz="1400" b="0">
                <a:solidFill>
                  <a:srgbClr val="000000"/>
                </a:solidFill>
              </a:rPr>
              <a:t>	</a:t>
            </a:r>
            <a:r>
              <a:rPr lang="ru-RU" altLang="ru-RU" sz="1400" b="0">
                <a:solidFill>
                  <a:srgbClr val="000000"/>
                </a:solidFill>
              </a:rPr>
              <a:t>Нет опасности </a:t>
            </a:r>
            <a:r>
              <a:rPr lang="fr-FR" altLang="ru-RU" sz="1400" b="0">
                <a:solidFill>
                  <a:srgbClr val="000000"/>
                </a:solidFill>
              </a:rPr>
              <a:t>физиопатологического воздействия.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</a:rPr>
              <a:t>Зона 3 :</a:t>
            </a:r>
            <a:r>
              <a:rPr lang="fr-FR" altLang="ru-RU" sz="1400" b="0">
                <a:solidFill>
                  <a:srgbClr val="000000"/>
                </a:solidFill>
              </a:rPr>
              <a:t>	Не смертельное физиопатологическое воздействие, обычно обратимое.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</a:rPr>
              <a:t>Зона 4 :</a:t>
            </a:r>
            <a:r>
              <a:rPr lang="fr-FR" altLang="ru-RU" sz="1400" b="0">
                <a:solidFill>
                  <a:srgbClr val="000000"/>
                </a:solidFill>
              </a:rPr>
              <a:t>	Возможная фибрилляция желудочков.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>
                <a:solidFill>
                  <a:srgbClr val="000000"/>
                </a:solidFill>
              </a:rPr>
              <a:t>Характеристика L :</a:t>
            </a:r>
            <a:r>
              <a:rPr lang="fr-FR" altLang="ru-RU" sz="1400" b="0">
                <a:solidFill>
                  <a:srgbClr val="000000"/>
                </a:solidFill>
              </a:rPr>
              <a:t>	Безопасная зона на которой основываются правила  NF C 15-100</a:t>
            </a:r>
            <a:r>
              <a:rPr lang="fr-FR" altLang="ru-RU" sz="1400" b="0">
                <a:solidFill>
                  <a:srgbClr val="000000"/>
                </a:solidFill>
                <a:latin typeface="Gill Sans" charset="0"/>
              </a:rPr>
              <a:t>. 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1113"/>
            <a:ext cx="6096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287588" y="1341438"/>
            <a:ext cx="4054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Зона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времени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/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тока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воздействия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переменного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тока</a:t>
            </a:r>
            <a:endParaRPr lang="fr-FR" altLang="ru-RU" sz="1200" dirty="0">
              <a:solidFill>
                <a:srgbClr val="000000"/>
              </a:solidFill>
              <a:latin typeface="Gill Sans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(15 - 50 </a:t>
            </a:r>
            <a:r>
              <a:rPr lang="ru-RU" altLang="ru-RU" sz="1200" dirty="0">
                <a:solidFill>
                  <a:srgbClr val="000000"/>
                </a:solidFill>
                <a:latin typeface="Gill Sans" charset="0"/>
              </a:rPr>
              <a:t>Гц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)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на</a:t>
            </a:r>
            <a:r>
              <a:rPr lang="fr-FR" altLang="ru-RU" sz="1200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fr-FR" altLang="ru-RU" sz="1200" dirty="0" err="1">
                <a:solidFill>
                  <a:srgbClr val="000000"/>
                </a:solidFill>
                <a:latin typeface="Gill Sans" charset="0"/>
              </a:rPr>
              <a:t>людей</a:t>
            </a:r>
            <a:endParaRPr lang="fr-FR" altLang="ru-RU" sz="1200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Помощь при несчастном случае в следствии поражения током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fr-FR" altLang="ru-RU" sz="2000" b="1" dirty="0" err="1">
                <a:solidFill>
                  <a:srgbClr val="000000"/>
                </a:solidFill>
              </a:rPr>
              <a:t>Защитить</a:t>
            </a:r>
            <a:endParaRPr lang="fr-FR" altLang="ru-RU" sz="2000" b="1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Избавить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пострадавщего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воздействия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тока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обесточиванием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Если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выключение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напряжения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спасателем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невозможно</a:t>
            </a:r>
            <a:r>
              <a:rPr lang="fr-FR" altLang="ru-RU" sz="2000" dirty="0">
                <a:solidFill>
                  <a:srgbClr val="000000"/>
                </a:solidFill>
              </a:rPr>
              <a:t>, </a:t>
            </a:r>
            <a:r>
              <a:rPr lang="fr-FR" altLang="ru-RU" sz="2000" dirty="0" err="1">
                <a:solidFill>
                  <a:srgbClr val="000000"/>
                </a:solidFill>
              </a:rPr>
              <a:t>предупредить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распределительную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электростанцию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Всякое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неосторожное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вмешательство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спасателя</a:t>
            </a:r>
            <a:r>
              <a:rPr lang="ru-RU" altLang="ru-RU" sz="2000" dirty="0">
                <a:solidFill>
                  <a:srgbClr val="000000"/>
                </a:solidFill>
              </a:rPr>
              <a:t> приводит </a:t>
            </a:r>
            <a:r>
              <a:rPr lang="fr-FR" altLang="ru-RU" sz="2000" dirty="0" err="1">
                <a:solidFill>
                  <a:srgbClr val="000000"/>
                </a:solidFill>
              </a:rPr>
              <a:t>риску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его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же</a:t>
            </a:r>
            <a:r>
              <a:rPr lang="fr-FR" altLang="ru-RU" sz="2000" dirty="0">
                <a:solidFill>
                  <a:srgbClr val="000000"/>
                </a:solidFill>
              </a:rPr>
              <a:t> к </a:t>
            </a:r>
            <a:r>
              <a:rPr lang="fr-FR" altLang="ru-RU" sz="2000" dirty="0" err="1">
                <a:solidFill>
                  <a:srgbClr val="000000"/>
                </a:solidFill>
              </a:rPr>
              <a:t>несчастному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случаю</a:t>
            </a:r>
            <a:r>
              <a:rPr lang="fr-FR" altLang="ru-RU" sz="2000" dirty="0" smtClean="0">
                <a:solidFill>
                  <a:srgbClr val="000000"/>
                </a:solidFill>
              </a:rPr>
              <a:t>.</a:t>
            </a:r>
            <a:endParaRPr lang="kk-KZ" altLang="ru-RU" sz="20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endParaRPr lang="kk-KZ" altLang="ru-RU" sz="2000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fr-FR" altLang="ru-RU" sz="2000" b="1" dirty="0" err="1">
                <a:solidFill>
                  <a:srgbClr val="000000"/>
                </a:solidFill>
              </a:rPr>
              <a:t>Помо</a:t>
            </a:r>
            <a:r>
              <a:rPr lang="ru-RU" altLang="ru-RU" sz="2000" b="1" dirty="0">
                <a:solidFill>
                  <a:srgbClr val="000000"/>
                </a:solidFill>
              </a:rPr>
              <a:t>щ</a:t>
            </a:r>
            <a:r>
              <a:rPr lang="fr-FR" altLang="ru-RU" sz="2000" b="1" dirty="0">
                <a:solidFill>
                  <a:srgbClr val="000000"/>
                </a:solidFill>
              </a:rPr>
              <a:t>ь</a:t>
            </a: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Приступить</a:t>
            </a:r>
            <a:r>
              <a:rPr lang="fr-FR" altLang="ru-RU" sz="2000" dirty="0">
                <a:solidFill>
                  <a:srgbClr val="000000"/>
                </a:solidFill>
              </a:rPr>
              <a:t> к </a:t>
            </a:r>
            <a:r>
              <a:rPr lang="fr-FR" altLang="ru-RU" sz="2000" dirty="0" err="1">
                <a:solidFill>
                  <a:srgbClr val="000000"/>
                </a:solidFill>
              </a:rPr>
              <a:t>экстренной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реанимации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endParaRPr lang="kk-KZ" altLang="ru-RU" sz="20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fr-FR" altLang="ru-RU" sz="2000" b="1" dirty="0" err="1">
                <a:solidFill>
                  <a:srgbClr val="000000"/>
                </a:solidFill>
              </a:rPr>
              <a:t>Предупредить</a:t>
            </a:r>
            <a:endParaRPr lang="fr-FR" altLang="ru-RU" sz="2000" b="1" dirty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Предупредить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службы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специализированной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помощи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r>
              <a:rPr lang="fr-FR" altLang="ru-RU" sz="2000" dirty="0" err="1">
                <a:solidFill>
                  <a:srgbClr val="000000"/>
                </a:solidFill>
              </a:rPr>
              <a:t>Никогда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прекращайте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оказание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помощи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до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прибытия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специализированной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службы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помощи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400"/>
              </a:spcAft>
            </a:pPr>
            <a:endParaRPr lang="fr-FR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Меры по безопасности от прямых контактов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Изол</a:t>
            </a:r>
            <a:r>
              <a:rPr lang="ru-RU" altLang="ru-RU" sz="2000" dirty="0" err="1">
                <a:solidFill>
                  <a:srgbClr val="000000"/>
                </a:solidFill>
              </a:rPr>
              <a:t>ирование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активных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частей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Превентивная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защита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через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использование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барьеров</a:t>
            </a:r>
            <a:r>
              <a:rPr lang="fr-FR" altLang="ru-RU" sz="2000" dirty="0">
                <a:solidFill>
                  <a:srgbClr val="000000"/>
                </a:solidFill>
              </a:rPr>
              <a:t>, </a:t>
            </a:r>
            <a:r>
              <a:rPr lang="fr-FR" altLang="ru-RU" sz="2000" dirty="0" err="1">
                <a:solidFill>
                  <a:srgbClr val="000000"/>
                </a:solidFill>
              </a:rPr>
              <a:t>конвертов</a:t>
            </a:r>
            <a:r>
              <a:rPr lang="fr-FR" altLang="ru-RU" sz="2000" dirty="0">
                <a:solidFill>
                  <a:srgbClr val="000000"/>
                </a:solidFill>
              </a:rPr>
              <a:t>, </a:t>
            </a:r>
            <a:r>
              <a:rPr lang="fr-FR" altLang="ru-RU" sz="2000" dirty="0" err="1">
                <a:solidFill>
                  <a:srgbClr val="000000"/>
                </a:solidFill>
              </a:rPr>
              <a:t>закрытых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коробок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Отдаление</a:t>
            </a:r>
            <a:r>
              <a:rPr lang="fr-FR" altLang="ru-RU" sz="2000" dirty="0">
                <a:solidFill>
                  <a:srgbClr val="000000"/>
                </a:solidFill>
              </a:rPr>
              <a:t> (</a:t>
            </a:r>
            <a:r>
              <a:rPr lang="fr-FR" altLang="ru-RU" sz="2000" dirty="0" err="1">
                <a:solidFill>
                  <a:srgbClr val="000000"/>
                </a:solidFill>
              </a:rPr>
              <a:t>безопасные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дистанции</a:t>
            </a:r>
            <a:r>
              <a:rPr lang="fr-FR" altLang="ru-RU" sz="2000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Использование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безопасного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очень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низкого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напряжения</a:t>
            </a:r>
            <a:r>
              <a:rPr lang="fr-FR" altLang="ru-RU" sz="2000" dirty="0">
                <a:solidFill>
                  <a:srgbClr val="000000"/>
                </a:solidFill>
              </a:rPr>
              <a:t> (БОНН).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fr-FR" altLang="ru-RU" sz="2000" dirty="0">
                <a:solidFill>
                  <a:srgbClr val="000000"/>
                </a:solidFill>
              </a:rPr>
              <a:t>-	</a:t>
            </a:r>
            <a:r>
              <a:rPr lang="fr-FR" altLang="ru-RU" sz="2000" dirty="0" err="1">
                <a:solidFill>
                  <a:srgbClr val="000000"/>
                </a:solidFill>
              </a:rPr>
              <a:t>Использование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дифференциальных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устройств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высокой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чувствительности</a:t>
            </a:r>
            <a:r>
              <a:rPr lang="fr-FR" altLang="ru-RU" sz="2000" dirty="0">
                <a:solidFill>
                  <a:srgbClr val="000000"/>
                </a:solidFill>
              </a:rPr>
              <a:t> (</a:t>
            </a:r>
            <a:r>
              <a:rPr lang="fr-FR" altLang="ru-RU" sz="2000" dirty="0" err="1">
                <a:solidFill>
                  <a:srgbClr val="000000"/>
                </a:solidFill>
              </a:rPr>
              <a:t>дополнительная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мера</a:t>
            </a:r>
            <a:r>
              <a:rPr lang="fr-FR" altLang="ru-RU" sz="2000" dirty="0">
                <a:solidFill>
                  <a:srgbClr val="000000"/>
                </a:solidFill>
              </a:rPr>
              <a:t>).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Диапазоны напряжения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Причины несчастных случаев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Воздействие тока на человеческое тело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Меры при поражении электрическим током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Средства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защиты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Дифференциальное устройство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9800" y="5145088"/>
            <a:ext cx="64547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 err="1">
                <a:solidFill>
                  <a:srgbClr val="000000"/>
                </a:solidFill>
              </a:rPr>
              <a:t>Тестовая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кнопка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позволяет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вызвать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исскуственную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неисправность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для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проверки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правильной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работы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электромеханической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системы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65700"/>
            <a:ext cx="1409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3484563"/>
            <a:ext cx="48768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65100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>
                <a:solidFill>
                  <a:srgbClr val="000000"/>
                </a:solidFill>
              </a:rPr>
              <a:t>-	</a:t>
            </a:r>
            <a:r>
              <a:rPr lang="ru-RU" altLang="ru-RU" sz="1800" b="0" dirty="0">
                <a:solidFill>
                  <a:srgbClr val="000000"/>
                </a:solidFill>
              </a:rPr>
              <a:t>принуждение к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срабатывани</a:t>
            </a:r>
            <a:r>
              <a:rPr lang="ru-RU" altLang="ru-RU" sz="1800" b="0" dirty="0">
                <a:solidFill>
                  <a:srgbClr val="000000"/>
                </a:solidFill>
              </a:rPr>
              <a:t>ю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устройства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отключения</a:t>
            </a:r>
            <a:r>
              <a:rPr lang="fr-FR" altLang="ru-RU" sz="1800" b="0" dirty="0">
                <a:solidFill>
                  <a:srgbClr val="000000"/>
                </a:solidFill>
              </a:rPr>
              <a:t> (</a:t>
            </a:r>
            <a:r>
              <a:rPr lang="fr-FR" altLang="ru-RU" sz="1800" b="0" dirty="0" err="1">
                <a:solidFill>
                  <a:srgbClr val="000000"/>
                </a:solidFill>
              </a:rPr>
              <a:t>переключатель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или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автомат</a:t>
            </a:r>
            <a:r>
              <a:rPr lang="fr-FR" altLang="ru-RU" sz="1800" b="0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1051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767513" y="3429000"/>
            <a:ext cx="8874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708650" y="3644900"/>
            <a:ext cx="35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1511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695950" y="2708275"/>
            <a:ext cx="38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PE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" y="1447800"/>
            <a:ext cx="4876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 err="1">
                <a:solidFill>
                  <a:srgbClr val="000000"/>
                </a:solidFill>
              </a:rPr>
              <a:t>Дифференциальное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устройство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обеспечивает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следующие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функции</a:t>
            </a:r>
            <a:r>
              <a:rPr lang="fr-FR" altLang="ru-RU" sz="1800" b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22288" y="2160588"/>
            <a:ext cx="487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65100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>
                <a:solidFill>
                  <a:srgbClr val="000000"/>
                </a:solidFill>
              </a:rPr>
              <a:t>-	</a:t>
            </a:r>
            <a:r>
              <a:rPr lang="ru-RU" altLang="ru-RU" sz="1800" b="0" dirty="0">
                <a:solidFill>
                  <a:srgbClr val="000000"/>
                </a:solidFill>
              </a:rPr>
              <a:t>и</a:t>
            </a:r>
            <a:r>
              <a:rPr lang="fr-FR" altLang="ru-RU" sz="1800" b="0" dirty="0" err="1">
                <a:solidFill>
                  <a:srgbClr val="000000"/>
                </a:solidFill>
              </a:rPr>
              <a:t>змер</a:t>
            </a:r>
            <a:r>
              <a:rPr lang="ru-RU" altLang="ru-RU" sz="1800" b="0" dirty="0" err="1">
                <a:solidFill>
                  <a:srgbClr val="000000"/>
                </a:solidFill>
              </a:rPr>
              <a:t>ение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значение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тока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утечки</a:t>
            </a:r>
            <a:r>
              <a:rPr lang="fr-FR" altLang="ru-RU" sz="18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7200" y="2695575"/>
            <a:ext cx="4876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65100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4625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>
                <a:solidFill>
                  <a:srgbClr val="000000"/>
                </a:solidFill>
              </a:rPr>
              <a:t>-	</a:t>
            </a:r>
            <a:r>
              <a:rPr lang="ru-RU" altLang="ru-RU" sz="1800" b="0" dirty="0">
                <a:solidFill>
                  <a:srgbClr val="000000"/>
                </a:solidFill>
              </a:rPr>
              <a:t>с</a:t>
            </a:r>
            <a:r>
              <a:rPr lang="fr-FR" altLang="ru-RU" sz="1800" b="0" dirty="0" err="1">
                <a:solidFill>
                  <a:srgbClr val="000000"/>
                </a:solidFill>
              </a:rPr>
              <a:t>равн</a:t>
            </a:r>
            <a:r>
              <a:rPr lang="ru-RU" altLang="ru-RU" sz="1800" b="0" dirty="0" err="1">
                <a:solidFill>
                  <a:srgbClr val="000000"/>
                </a:solidFill>
              </a:rPr>
              <a:t>ение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это</a:t>
            </a:r>
            <a:r>
              <a:rPr lang="ru-RU" altLang="ru-RU" sz="1800" b="0" dirty="0" err="1">
                <a:solidFill>
                  <a:srgbClr val="000000"/>
                </a:solidFill>
              </a:rPr>
              <a:t>го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значени</a:t>
            </a:r>
            <a:r>
              <a:rPr lang="ru-RU" altLang="ru-RU" sz="1800" b="0" dirty="0">
                <a:solidFill>
                  <a:srgbClr val="000000"/>
                </a:solidFill>
              </a:rPr>
              <a:t>я</a:t>
            </a:r>
            <a:r>
              <a:rPr lang="fr-FR" altLang="ru-RU" sz="1800" b="0" dirty="0">
                <a:solidFill>
                  <a:srgbClr val="000000"/>
                </a:solidFill>
              </a:rPr>
              <a:t> с </a:t>
            </a:r>
            <a:r>
              <a:rPr lang="fr-FR" altLang="ru-RU" sz="1800" b="0" dirty="0" err="1">
                <a:solidFill>
                  <a:srgbClr val="000000"/>
                </a:solidFill>
              </a:rPr>
              <a:t>исходным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значением</a:t>
            </a:r>
            <a:r>
              <a:rPr lang="fr-FR" altLang="ru-RU" sz="1800" b="0" dirty="0">
                <a:solidFill>
                  <a:srgbClr val="000000"/>
                </a:solidFill>
              </a:rPr>
              <a:t> (</a:t>
            </a:r>
            <a:r>
              <a:rPr lang="fr-FR" altLang="ru-RU" sz="1800" b="0" dirty="0" err="1">
                <a:solidFill>
                  <a:srgbClr val="000000"/>
                </a:solidFill>
              </a:rPr>
              <a:t>I∆n</a:t>
            </a:r>
            <a:r>
              <a:rPr lang="fr-FR" altLang="ru-RU" sz="1800" b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527925" y="1844675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Q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419975" y="2205038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I</a:t>
            </a:r>
            <a:r>
              <a:rPr lang="fr-FR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∆n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381875" y="1412875"/>
            <a:ext cx="36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 dirty="0">
                <a:solidFill>
                  <a:srgbClr val="000000"/>
                </a:solidFill>
                <a:latin typeface="Gill Sans" charset="0"/>
              </a:rPr>
              <a:t>Ph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661150" y="14128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b="0">
                <a:solidFill>
                  <a:srgbClr val="000000"/>
                </a:solidFill>
                <a:latin typeface="Gill Sans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268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Автоматы с магнитным и тепловым </a:t>
            </a:r>
            <a:r>
              <a:rPr lang="ru-RU" sz="20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расцепителями</a:t>
            </a:r>
            <a:endParaRPr lang="ru-RU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396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 dirty="0" err="1">
                <a:solidFill>
                  <a:srgbClr val="000000"/>
                </a:solidFill>
              </a:rPr>
              <a:t>Автоматы</a:t>
            </a:r>
            <a:r>
              <a:rPr lang="fr-FR" altLang="ru-RU" sz="1800" b="0" dirty="0">
                <a:solidFill>
                  <a:srgbClr val="000000"/>
                </a:solidFill>
              </a:rPr>
              <a:t> </a:t>
            </a:r>
            <a:r>
              <a:rPr lang="fr-FR" altLang="ru-RU" sz="1800" b="0" dirty="0" err="1">
                <a:solidFill>
                  <a:srgbClr val="000000"/>
                </a:solidFill>
              </a:rPr>
              <a:t>оборудованы</a:t>
            </a:r>
            <a:r>
              <a:rPr lang="fr-FR" altLang="ru-RU" sz="1800" b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200" y="2914650"/>
            <a:ext cx="396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7800" indent="-1682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>
                <a:solidFill>
                  <a:srgbClr val="000000"/>
                </a:solidFill>
              </a:rPr>
              <a:t>-	Магнитными </a:t>
            </a:r>
            <a:r>
              <a:rPr lang="ru-RU" altLang="ru-RU" sz="1800" b="0">
                <a:solidFill>
                  <a:srgbClr val="000000"/>
                </a:solidFill>
              </a:rPr>
              <a:t>расцепи</a:t>
            </a:r>
            <a:r>
              <a:rPr lang="fr-FR" altLang="ru-RU" sz="1800" b="0">
                <a:solidFill>
                  <a:srgbClr val="000000"/>
                </a:solidFill>
              </a:rPr>
              <a:t>телями, которые защищают установку против </a:t>
            </a:r>
            <a:r>
              <a:rPr lang="ru-RU" altLang="ru-RU" sz="1800" b="0">
                <a:solidFill>
                  <a:srgbClr val="000000"/>
                </a:solidFill>
              </a:rPr>
              <a:t>больших</a:t>
            </a:r>
            <a:r>
              <a:rPr lang="fr-FR" altLang="ru-RU" sz="1800" b="0">
                <a:solidFill>
                  <a:srgbClr val="000000"/>
                </a:solidFill>
              </a:rPr>
              <a:t> перегрузок и коротких замыканий.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" y="1895475"/>
            <a:ext cx="3962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7800" indent="-168275"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78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800" b="0">
                <a:solidFill>
                  <a:srgbClr val="000000"/>
                </a:solidFill>
              </a:rPr>
              <a:t>-	Тепловыми </a:t>
            </a:r>
            <a:r>
              <a:rPr lang="ru-RU" altLang="ru-RU" sz="1800" b="0">
                <a:solidFill>
                  <a:srgbClr val="000000"/>
                </a:solidFill>
              </a:rPr>
              <a:t>расцепи</a:t>
            </a:r>
            <a:r>
              <a:rPr lang="fr-FR" altLang="ru-RU" sz="1800" b="0">
                <a:solidFill>
                  <a:srgbClr val="000000"/>
                </a:solidFill>
              </a:rPr>
              <a:t>телями, которые защищают установку против слабых перегрузок.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419600"/>
            <a:ext cx="1152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48200"/>
            <a:ext cx="1562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4672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900738" y="1628775"/>
            <a:ext cx="15859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работы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теплового </a:t>
            </a:r>
            <a:r>
              <a:rPr lang="ru-RU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расцепи</a:t>
            </a: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теля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6356350" y="2492375"/>
            <a:ext cx="189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</a:t>
            </a:r>
            <a:r>
              <a:rPr lang="ru-RU" altLang="ru-RU" sz="1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расцепи</a:t>
            </a:r>
            <a:r>
              <a:rPr lang="fr-FR" altLang="ru-RU" sz="1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681788" y="3284538"/>
            <a:ext cx="20748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400" b="0">
                <a:solidFill>
                  <a:srgbClr val="00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</a:t>
            </a:r>
            <a:r>
              <a:rPr lang="ru-RU" altLang="ru-RU" sz="1400" b="0">
                <a:solidFill>
                  <a:srgbClr val="00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fr-FR" altLang="ru-RU" sz="1400" b="0">
                <a:solidFill>
                  <a:srgbClr val="00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ный </a:t>
            </a:r>
            <a:r>
              <a:rPr lang="ru-RU" altLang="ru-RU" sz="1400" b="0">
                <a:solidFill>
                  <a:srgbClr val="00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расцепи</a:t>
            </a:r>
            <a:r>
              <a:rPr lang="fr-FR" altLang="ru-RU" sz="1400" b="0">
                <a:solidFill>
                  <a:srgbClr val="00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515100" y="3716338"/>
            <a:ext cx="16398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работы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магнитного </a:t>
            </a:r>
            <a:r>
              <a:rPr lang="ru-RU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расцепи</a:t>
            </a: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теля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888288" y="4437063"/>
            <a:ext cx="455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(A)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527925" y="4652963"/>
            <a:ext cx="357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ru-RU" sz="11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088063" y="4652963"/>
            <a:ext cx="331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511800" y="4652963"/>
            <a:ext cx="2714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932363" y="1412875"/>
            <a:ext cx="7159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(s)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992563" y="4149725"/>
            <a:ext cx="1492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15 - 25 </a:t>
            </a:r>
            <a:r>
              <a:rPr lang="fr-FR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мсек</a:t>
            </a:r>
            <a:r>
              <a:rPr lang="fr-FR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ru-RU" sz="9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9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9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9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замедленного</a:t>
            </a: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ru-RU" sz="9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fr-FR" altLang="ru-RU" sz="9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359275" y="3141663"/>
            <a:ext cx="8286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17365D"/>
                </a:solidFill>
                <a:latin typeface="Century Gothic" panose="020B0502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1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,5 - 5 сек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9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ru-RU" sz="9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устройствам)</a:t>
            </a:r>
          </a:p>
        </p:txBody>
      </p:sp>
    </p:spTree>
    <p:extLst>
      <p:ext uri="{BB962C8B-B14F-4D97-AF65-F5344CB8AC3E}">
        <p14:creationId xmlns:p14="http://schemas.microsoft.com/office/powerpoint/2010/main" val="11909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Основные термины и нормы техники безопасности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Причины несчастных случаев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Меры обеспечени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 электробезопасности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Диапазоны напряжения</a:t>
            </a:r>
          </a:p>
        </p:txBody>
      </p:sp>
      <p:graphicFrame>
        <p:nvGraphicFramePr>
          <p:cNvPr id="5" name="Tableau 16"/>
          <p:cNvGraphicFramePr>
            <a:graphicFrameLocks noGrp="1"/>
          </p:cNvGraphicFramePr>
          <p:nvPr/>
        </p:nvGraphicFramePr>
        <p:xfrm>
          <a:off x="468313" y="1628775"/>
          <a:ext cx="8180387" cy="4478344"/>
        </p:xfrm>
        <a:graphic>
          <a:graphicData uri="http://schemas.openxmlformats.org/drawingml/2006/table">
            <a:tbl>
              <a:tblPr/>
              <a:tblGrid>
                <a:gridCol w="1905000"/>
                <a:gridCol w="838200"/>
                <a:gridCol w="2717800"/>
                <a:gridCol w="2719387"/>
              </a:tblGrid>
              <a:tr h="639714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Диапазоны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напряжения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Значение напряжения Un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Переменн</a:t>
                      </a: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ое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Постоянн</a:t>
                      </a:r>
                      <a:r>
                        <a:rPr kumimoji="0" lang="kk-K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ое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6400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FF"/>
                          </a:solidFill>
                          <a:effectLst/>
                          <a:latin typeface="Century Gothic" pitchFamily="34" charset="0"/>
                        </a:rPr>
                        <a:t>Очень низкое напряжение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FF"/>
                          </a:solidFill>
                          <a:effectLst/>
                          <a:latin typeface="Century Gothic" pitchFamily="34" charset="0"/>
                        </a:rPr>
                        <a:t>ОНН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FF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Un ≤  50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FF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Un ≤  120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14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Низкое напряжение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НН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НН A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50 В &lt; Un ≤ 500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120 В &lt; Un ≤ 750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НН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entury Gothic" pitchFamily="34" charset="0"/>
                        </a:rPr>
                        <a:t>Б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sym typeface="Gill Sans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500 В &lt; Un ≤ 1 000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750 В &lt; Un ≤ 1 500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14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Высокое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 напряжение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sym typeface="Gill Sans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ВН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sym typeface="Gill Sans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ВН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A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1 000 В &lt; Un ≤ 50 000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1 500 В &lt; Un ≤ 75 000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ВН Б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Un &gt; 50 000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sym typeface="Gill Sans" charset="0"/>
                        </a:rPr>
                        <a:t>Un &gt; 75 000 В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Условия при которых может иметь место несчастный случай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7914" y="2620879"/>
            <a:ext cx="3746797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25"/>
              </a:spcBef>
            </a:pPr>
            <a:r>
              <a:rPr lang="kk-KZ" altLang="ru-RU" sz="1600" dirty="0" smtClean="0">
                <a:solidFill>
                  <a:srgbClr val="000000"/>
                </a:solidFill>
              </a:rPr>
              <a:t>-</a:t>
            </a:r>
            <a:r>
              <a:rPr lang="fr-FR" altLang="ru-RU" sz="1600" dirty="0">
                <a:solidFill>
                  <a:srgbClr val="000000"/>
                </a:solidFill>
              </a:rPr>
              <a:t>	</a:t>
            </a:r>
            <a:r>
              <a:rPr lang="fr-FR" altLang="ru-RU" sz="1600" dirty="0" err="1">
                <a:solidFill>
                  <a:srgbClr val="000000"/>
                </a:solidFill>
              </a:rPr>
              <a:t>Цепь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под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напряжением</a:t>
            </a:r>
            <a:r>
              <a:rPr lang="fr-FR" altLang="ru-RU" sz="1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endParaRPr lang="fr-FR" altLang="ru-RU" sz="1600" dirty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fr-FR" altLang="ru-RU" sz="1600" dirty="0">
                <a:solidFill>
                  <a:srgbClr val="000000"/>
                </a:solidFill>
              </a:rPr>
              <a:t>-	</a:t>
            </a:r>
            <a:r>
              <a:rPr lang="fr-FR" altLang="ru-RU" sz="1600" dirty="0" err="1">
                <a:solidFill>
                  <a:srgbClr val="000000"/>
                </a:solidFill>
              </a:rPr>
              <a:t>Человек</a:t>
            </a:r>
            <a:r>
              <a:rPr lang="fr-FR" altLang="ru-RU" sz="1600" dirty="0">
                <a:solidFill>
                  <a:srgbClr val="000000"/>
                </a:solidFill>
              </a:rPr>
              <a:t> в </a:t>
            </a:r>
            <a:r>
              <a:rPr lang="fr-FR" altLang="ru-RU" sz="1600" dirty="0" err="1">
                <a:solidFill>
                  <a:srgbClr val="000000"/>
                </a:solidFill>
              </a:rPr>
              <a:t>контакте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через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kk-KZ" altLang="ru-RU" sz="1600" dirty="0">
                <a:solidFill>
                  <a:srgbClr val="000000"/>
                </a:solidFill>
              </a:rPr>
              <a:t>разные </a:t>
            </a:r>
            <a:r>
              <a:rPr lang="fr-FR" altLang="ru-RU" sz="1600" dirty="0" err="1">
                <a:solidFill>
                  <a:srgbClr val="000000"/>
                </a:solidFill>
              </a:rPr>
              <a:t>две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точки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своего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тела</a:t>
            </a:r>
            <a:r>
              <a:rPr lang="fr-FR" altLang="ru-RU" sz="1600" dirty="0">
                <a:solidFill>
                  <a:srgbClr val="000000"/>
                </a:solidFill>
              </a:rPr>
              <a:t> с </a:t>
            </a:r>
            <a:r>
              <a:rPr lang="fr-FR" altLang="ru-RU" sz="1600" dirty="0" err="1">
                <a:solidFill>
                  <a:srgbClr val="000000"/>
                </a:solidFill>
              </a:rPr>
              <a:t>токоведущими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частями</a:t>
            </a:r>
            <a:r>
              <a:rPr lang="fr-FR" altLang="ru-RU" sz="1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endParaRPr lang="fr-FR" altLang="ru-RU" sz="1600" dirty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fr-FR" altLang="ru-RU" sz="1600" dirty="0">
                <a:solidFill>
                  <a:srgbClr val="000000"/>
                </a:solidFill>
              </a:rPr>
              <a:t>-	</a:t>
            </a:r>
            <a:r>
              <a:rPr lang="kk-KZ" altLang="ru-RU" sz="1600" dirty="0">
                <a:solidFill>
                  <a:srgbClr val="000000"/>
                </a:solidFill>
              </a:rPr>
              <a:t>Замыкание э</a:t>
            </a:r>
            <a:r>
              <a:rPr lang="fr-FR" altLang="ru-RU" sz="1600" dirty="0" err="1">
                <a:solidFill>
                  <a:srgbClr val="000000"/>
                </a:solidFill>
              </a:rPr>
              <a:t>лектрическ</a:t>
            </a:r>
            <a:r>
              <a:rPr lang="kk-KZ" altLang="ru-RU" sz="1600" dirty="0">
                <a:solidFill>
                  <a:srgbClr val="000000"/>
                </a:solidFill>
              </a:rPr>
              <a:t>ой</a:t>
            </a:r>
            <a:r>
              <a:rPr lang="fr-FR" altLang="ru-RU" sz="1600" dirty="0">
                <a:solidFill>
                  <a:srgbClr val="000000"/>
                </a:solidFill>
              </a:rPr>
              <a:t> </a:t>
            </a:r>
            <a:r>
              <a:rPr lang="fr-FR" altLang="ru-RU" sz="1600" dirty="0" err="1">
                <a:solidFill>
                  <a:srgbClr val="000000"/>
                </a:solidFill>
              </a:rPr>
              <a:t>цеп</a:t>
            </a:r>
            <a:r>
              <a:rPr lang="kk-KZ" altLang="ru-RU" sz="1600" dirty="0">
                <a:solidFill>
                  <a:srgbClr val="000000"/>
                </a:solidFill>
              </a:rPr>
              <a:t>и</a:t>
            </a:r>
            <a:r>
              <a:rPr lang="fr-FR" altLang="ru-RU" sz="1600" dirty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20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Основные факторы, которые приводят к несчастному случаю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Не</a:t>
            </a:r>
            <a:r>
              <a:rPr lang="kk-KZ" altLang="ru-RU" sz="2000" dirty="0">
                <a:solidFill>
                  <a:srgbClr val="000000"/>
                </a:solidFill>
              </a:rPr>
              <a:t>правильная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или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опасная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процедура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Незнание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рисков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Неполное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применение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процедур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Недостаточное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обучение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Состояние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инструментов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fr-FR" altLang="ru-RU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fr-FR" altLang="ru-RU" sz="2000" dirty="0" err="1">
                <a:solidFill>
                  <a:srgbClr val="000000"/>
                </a:solidFill>
              </a:rPr>
              <a:t>Состояние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пола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Прямой контакт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Century Gothic" panose="020B0502020202020204" pitchFamily="34" charset="0"/>
              <a:buChar char="-"/>
            </a:pPr>
            <a:r>
              <a:rPr lang="kk-KZ" altLang="ru-RU" sz="2000" dirty="0">
                <a:solidFill>
                  <a:srgbClr val="000000"/>
                </a:solidFill>
              </a:rPr>
              <a:t>К</a:t>
            </a:r>
            <a:r>
              <a:rPr lang="fr-FR" altLang="ru-RU" sz="2000" dirty="0" err="1">
                <a:solidFill>
                  <a:srgbClr val="000000"/>
                </a:solidFill>
              </a:rPr>
              <a:t>онтакт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человека</a:t>
            </a:r>
            <a:r>
              <a:rPr lang="fr-FR" altLang="ru-RU" sz="2000" dirty="0">
                <a:solidFill>
                  <a:srgbClr val="000000"/>
                </a:solidFill>
              </a:rPr>
              <a:t> с </a:t>
            </a:r>
            <a:r>
              <a:rPr lang="fr-FR" altLang="ru-RU" sz="2000" dirty="0" err="1">
                <a:solidFill>
                  <a:srgbClr val="000000"/>
                </a:solidFill>
              </a:rPr>
              <a:t>одной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частью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установки</a:t>
            </a:r>
            <a:r>
              <a:rPr lang="ru-RU" altLang="ru-RU" sz="2000" dirty="0">
                <a:solidFill>
                  <a:srgbClr val="000000"/>
                </a:solidFill>
              </a:rPr>
              <a:t>, которая находится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под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напряжением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608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Непрямой контакт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00"/>
                </a:solidFill>
              </a:rPr>
              <a:t>К</a:t>
            </a:r>
            <a:r>
              <a:rPr lang="fr-FR" altLang="ru-RU" sz="2000" dirty="0" err="1">
                <a:solidFill>
                  <a:srgbClr val="000000"/>
                </a:solidFill>
              </a:rPr>
              <a:t>онтакт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человека</a:t>
            </a:r>
            <a:r>
              <a:rPr lang="fr-FR" altLang="ru-RU" sz="2000" dirty="0">
                <a:solidFill>
                  <a:srgbClr val="000000"/>
                </a:solidFill>
              </a:rPr>
              <a:t> с </a:t>
            </a:r>
            <a:r>
              <a:rPr lang="fr-FR" altLang="ru-RU" sz="2000" dirty="0" err="1">
                <a:solidFill>
                  <a:srgbClr val="000000"/>
                </a:solidFill>
              </a:rPr>
              <a:t>массой</a:t>
            </a:r>
            <a:r>
              <a:rPr lang="fr-FR" altLang="ru-RU" sz="2000" dirty="0">
                <a:solidFill>
                  <a:srgbClr val="000000"/>
                </a:solidFill>
              </a:rPr>
              <a:t>, </a:t>
            </a:r>
            <a:r>
              <a:rPr lang="fr-FR" altLang="ru-RU" sz="2000" dirty="0" err="1">
                <a:solidFill>
                  <a:srgbClr val="000000"/>
                </a:solidFill>
              </a:rPr>
              <a:t>которая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случайно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оказалась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под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напряжением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из</a:t>
            </a:r>
            <a:r>
              <a:rPr lang="ru-RU" altLang="ru-RU" sz="2000" dirty="0">
                <a:solidFill>
                  <a:srgbClr val="000000"/>
                </a:solidFill>
              </a:rPr>
              <a:t>-</a:t>
            </a:r>
            <a:r>
              <a:rPr lang="fr-FR" altLang="ru-RU" sz="2000" dirty="0" err="1">
                <a:solidFill>
                  <a:srgbClr val="000000"/>
                </a:solidFill>
              </a:rPr>
              <a:t>за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неисправности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изоляции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232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Короткое замыкание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3910" y="1262098"/>
            <a:ext cx="8307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ru-RU" sz="2000" dirty="0" err="1">
                <a:solidFill>
                  <a:srgbClr val="000000"/>
                </a:solidFill>
              </a:rPr>
              <a:t>Резкий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рост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тока</a:t>
            </a:r>
            <a:r>
              <a:rPr lang="fr-FR" altLang="ru-RU" sz="2000" dirty="0">
                <a:solidFill>
                  <a:srgbClr val="000000"/>
                </a:solidFill>
              </a:rPr>
              <a:t> в </a:t>
            </a:r>
            <a:r>
              <a:rPr lang="fr-FR" altLang="ru-RU" sz="2000" dirty="0" err="1">
                <a:solidFill>
                  <a:srgbClr val="000000"/>
                </a:solidFill>
              </a:rPr>
              <a:t>цепи</a:t>
            </a:r>
            <a:r>
              <a:rPr lang="fr-FR" altLang="ru-RU" sz="2000" dirty="0">
                <a:solidFill>
                  <a:srgbClr val="000000"/>
                </a:solidFill>
              </a:rPr>
              <a:t> в </a:t>
            </a:r>
            <a:r>
              <a:rPr lang="fr-FR" altLang="ru-RU" sz="2000" dirty="0" err="1">
                <a:solidFill>
                  <a:srgbClr val="000000"/>
                </a:solidFill>
              </a:rPr>
              <a:t>результате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замыкания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между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двумя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проводниками</a:t>
            </a:r>
            <a:r>
              <a:rPr lang="fr-FR" altLang="ru-RU" sz="2000" dirty="0">
                <a:solidFill>
                  <a:srgbClr val="000000"/>
                </a:solidFill>
              </a:rPr>
              <a:t>  с </a:t>
            </a:r>
            <a:r>
              <a:rPr lang="fr-FR" altLang="ru-RU" sz="2000" dirty="0" err="1">
                <a:solidFill>
                  <a:srgbClr val="000000"/>
                </a:solidFill>
              </a:rPr>
              <a:t>различными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значениями</a:t>
            </a:r>
            <a:r>
              <a:rPr lang="fr-FR" altLang="ru-RU" sz="2000" dirty="0">
                <a:solidFill>
                  <a:srgbClr val="000000"/>
                </a:solidFill>
              </a:rPr>
              <a:t> </a:t>
            </a:r>
            <a:r>
              <a:rPr lang="fr-FR" altLang="ru-RU" sz="2000" dirty="0" err="1">
                <a:solidFill>
                  <a:srgbClr val="000000"/>
                </a:solidFill>
              </a:rPr>
              <a:t>потенциал</a:t>
            </a:r>
            <a:r>
              <a:rPr lang="ru-RU" altLang="ru-RU" sz="2000" dirty="0" err="1">
                <a:solidFill>
                  <a:srgbClr val="000000"/>
                </a:solidFill>
              </a:rPr>
              <a:t>ов</a:t>
            </a:r>
            <a:r>
              <a:rPr lang="fr-FR" altLang="ru-RU" sz="2000" dirty="0">
                <a:solidFill>
                  <a:srgbClr val="000000"/>
                </a:solidFill>
              </a:rPr>
              <a:t>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1549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01950"/>
            <a:ext cx="2743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634</Words>
  <Application>Microsoft Office PowerPoint</Application>
  <PresentationFormat>Экран (4:3)</PresentationFormat>
  <Paragraphs>184</Paragraphs>
  <Slides>21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Gill Sans</vt:lpstr>
      <vt:lpstr>Times New Roman</vt:lpstr>
      <vt:lpstr>Тема Office</vt:lpstr>
      <vt:lpstr>Знакомство с инструкцией по технике безопасности </vt:lpstr>
      <vt:lpstr>Содержание</vt:lpstr>
      <vt:lpstr>По завершению урока Вы будете знать:</vt:lpstr>
      <vt:lpstr>Диапазоны напряжения</vt:lpstr>
      <vt:lpstr>Условия при которых может иметь место несчастный случай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285</cp:revision>
  <dcterms:created xsi:type="dcterms:W3CDTF">2017-10-09T05:58:02Z</dcterms:created>
  <dcterms:modified xsi:type="dcterms:W3CDTF">2023-01-17T12:36:37Z</dcterms:modified>
</cp:coreProperties>
</file>