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5" r:id="rId5"/>
    <p:sldId id="261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66"/>
    <a:srgbClr val="A76D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977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822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257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028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6680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8720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733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623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826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505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79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852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99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45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771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24.06.2022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571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6756B-09D3-4996-8CF2-BC4CF29ADF17}" type="datetimeFigureOut">
              <a:rPr lang="ru-RU" smtClean="0"/>
              <a:t>24.06.2022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007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0290" y="399581"/>
            <a:ext cx="114530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Лекция 1.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Общие </a:t>
            </a:r>
            <a:r>
              <a:rPr lang="ru-RU" sz="2000" b="1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сведения о подземных горизонтальных маркшейдерских съемках</a:t>
            </a:r>
            <a:endParaRPr lang="ru-RU" sz="2000" b="1" u="sng" dirty="0">
              <a:solidFill>
                <a:srgbClr val="0000FF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4762" y="916169"/>
            <a:ext cx="10871197" cy="2166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hangingPunct="0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Маркшейдерское дело (маркшейдерия)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отрасль горной науки и техники, участвующая на всех этапах освоения месторождения полезных ископаемых (разведке, проектировании, строительстве, эксплуатации), вплоть до ликвидации горных предприятий и рекультивации нарушенных земель горными работами.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hangingPunct="0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Термин «маркшейдерское дело» произошел от немецкого слова </a:t>
            </a:r>
            <a:r>
              <a:rPr lang="ru-RU" b="1" dirty="0" err="1">
                <a:solidFill>
                  <a:srgbClr val="A76D59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Markscheidenkunst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solidFill>
                  <a:srgbClr val="A76D59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Mark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линия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граница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b="1" dirty="0" err="1">
                <a:solidFill>
                  <a:srgbClr val="A76D59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scheiden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отмечать, устанавливать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b="1" dirty="0" err="1">
                <a:solidFill>
                  <a:srgbClr val="A76D59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Kunst</a:t>
            </a:r>
            <a:r>
              <a:rPr lang="ru-RU" b="1" dirty="0">
                <a:solidFill>
                  <a:srgbClr val="A76D59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искусство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что в переводе на русский язык означает искусство межевания.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4761" y="2987898"/>
            <a:ext cx="10871197" cy="3055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hangingPunct="0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маркшейдерской службы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это обеспечение безопасной и эффективной эксплуатации месторождений на базе инструментальных измерений, выполняемых в конкретных горно-геологических условиях горного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предприятия.</a:t>
            </a:r>
          </a:p>
          <a:p>
            <a:pPr indent="457200" algn="just" hangingPunct="0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Важными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задачами, решаемыми маркшейдерской наукой, являются изучение пространственных форм месторождений, залегающих в недрах, и изображение их на специальных горно-геометрических графиках; размещение и распределение качественных особенностей полезного ископаемого; определение оптимальных режимов добычи полезного ископаемого для получения конечного продукта с необходимым наперед заданным содержанием полезных и вредных компонентов. На данное время производительность маркшейдерских работ в значительной степени повысилась с использованием электронных приборов и цифровых технологии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70893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092" y="96083"/>
            <a:ext cx="10843491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i="1" dirty="0">
                <a:solidFill>
                  <a:srgbClr val="7030A0"/>
                </a:solidFill>
                <a:latin typeface="Arial" panose="020B0604020202020204" pitchFamily="34" charset="0"/>
              </a:rPr>
              <a:t>Объектами подземной маркшейдерской съемки</a:t>
            </a:r>
            <a:r>
              <a:rPr lang="ru-RU" sz="1600" dirty="0">
                <a:solidFill>
                  <a:srgbClr val="505050"/>
                </a:solidFill>
                <a:latin typeface="Arial" panose="020B0604020202020204" pitchFamily="34" charset="0"/>
              </a:rPr>
              <a:t> являются</a:t>
            </a:r>
            <a:r>
              <a:rPr lang="ru-RU" sz="1600" dirty="0" smtClean="0">
                <a:solidFill>
                  <a:srgbClr val="505050"/>
                </a:solidFill>
                <a:latin typeface="Arial" panose="020B0604020202020204" pitchFamily="34" charset="0"/>
              </a:rPr>
              <a:t>:</a:t>
            </a:r>
            <a:endParaRPr lang="ru-RU" sz="1600" dirty="0" smtClean="0"/>
          </a:p>
          <a:p>
            <a:pPr algn="just"/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-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   горные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выработки (основные, подготовительные, нарезные, очистные, дренажные, разведочные и др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.);</a:t>
            </a:r>
          </a:p>
          <a:p>
            <a:pPr marL="285750" indent="-285750" algn="just">
              <a:buFontTx/>
              <a:buChar char="-"/>
            </a:pP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разведочные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, технические,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водопонижающие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 и другие буровые скважины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;</a:t>
            </a:r>
            <a:endParaRPr lang="ru-RU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границы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безопасного ведения горных работ, предохранительных и барьерных целиков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контуры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затопления, завалов,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загазирования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 горных выработок, очагов подземных пожаров, суфляров, мест внезапного выброса угля (породы) и газа, прорыва воды и плывунов, подземных источников вод, центров горных ударов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точки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определения элементов залегания залежей полезных ископаемых (простирание, угол падения, мощность залежи и ее структура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);</a:t>
            </a:r>
          </a:p>
          <a:p>
            <a:pPr marL="285750" indent="-285750" algn="just">
              <a:buFontTx/>
              <a:buChar char="-"/>
            </a:pP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точки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документации геологических нарушений и других текстурно-структурных особенностей залежи и вмещающих пород; точки отбора проб полезного ископаемого; местоположение различного стационарного оборудования и искусственных сооружений в горных выработках (подъемные машины, насосные камеры, электровозные депо,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опрокиды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, склады BB, медпункты,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вентиляторные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 установки и др.).</a:t>
            </a:r>
            <a:endParaRPr lang="ru-RU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7163" y="3500129"/>
            <a:ext cx="1060334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>
                <a:solidFill>
                  <a:srgbClr val="7030A0"/>
                </a:solidFill>
                <a:latin typeface="Arial" panose="020B0604020202020204" pitchFamily="34" charset="0"/>
              </a:rPr>
              <a:t>Назначение маркшейдерских съемок в шахте.</a:t>
            </a:r>
            <a:r>
              <a:rPr lang="ru-RU" sz="1600" b="1" dirty="0">
                <a:solidFill>
                  <a:srgbClr val="7030A0"/>
                </a:solidFill>
                <a:latin typeface="Arial" panose="020B0604020202020204" pitchFamily="34" charset="0"/>
              </a:rPr>
              <a:t> </a:t>
            </a:r>
            <a:r>
              <a:rPr lang="ru-RU" sz="1600" dirty="0">
                <a:solidFill>
                  <a:srgbClr val="505050"/>
                </a:solidFill>
                <a:latin typeface="Arial" panose="020B0604020202020204" pitchFamily="34" charset="0"/>
              </a:rPr>
              <a:t>Маркшейдерские подземные съемки предназначены для решения следующих задач: </a:t>
            </a:r>
            <a:endParaRPr lang="ru-RU" sz="1600" dirty="0" smtClean="0">
              <a:solidFill>
                <a:srgbClr val="505050"/>
              </a:solidFill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составления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маркшейдерских планов горных выработок и другой графической документации; </a:t>
            </a:r>
            <a:endParaRPr lang="ru-RU" sz="16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вынесения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проектных решений в натуру и их контроль; </a:t>
            </a:r>
            <a:endParaRPr lang="ru-RU" sz="16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задания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направлений горным выработкам и обеспечения их правильного проведения; </a:t>
            </a:r>
            <a:endParaRPr lang="ru-RU" sz="16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производства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маркшейдерских замеров для определения фактического положения горных выработок и выполненных объемов как в подготовительных, так и в очистных выработках, а также съемки подробностей в них; </a:t>
            </a:r>
            <a:endParaRPr lang="ru-RU" sz="16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обеспечения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инструментальных наблюдений за деформациями горных выработок и др.</a:t>
            </a:r>
            <a:endParaRPr lang="ru-RU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72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Группа 54"/>
          <p:cNvGrpSpPr/>
          <p:nvPr/>
        </p:nvGrpSpPr>
        <p:grpSpPr>
          <a:xfrm>
            <a:off x="138410" y="228226"/>
            <a:ext cx="10006617" cy="2801534"/>
            <a:chOff x="138410" y="228226"/>
            <a:chExt cx="10108902" cy="2947206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3348454" y="228226"/>
              <a:ext cx="4499117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7030A0"/>
              </a:solidFill>
            </a:ln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7030A0"/>
                  </a:solidFill>
                  <a:latin typeface="Arial" panose="020B0604020202020204" pitchFamily="34" charset="0"/>
                </a:rPr>
                <a:t>Подземные маркшейдерские съемки </a:t>
              </a:r>
              <a:endParaRPr lang="ru-RU" dirty="0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38410" y="988844"/>
              <a:ext cx="4267579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7030A0"/>
              </a:solidFill>
            </a:ln>
          </p:spPr>
          <p:txBody>
            <a:bodyPr wrap="none">
              <a:spAutoFit/>
            </a:bodyPr>
            <a:lstStyle/>
            <a:p>
              <a:r>
                <a:rPr lang="ru-RU" dirty="0" smtClean="0">
                  <a:solidFill>
                    <a:srgbClr val="7030A0"/>
                  </a:solidFill>
                  <a:latin typeface="Arial" panose="020B0604020202020204" pitchFamily="34" charset="0"/>
                </a:rPr>
                <a:t>Ориентирно-соединительные </a:t>
              </a:r>
              <a:r>
                <a:rPr lang="ru-RU" dirty="0">
                  <a:solidFill>
                    <a:srgbClr val="7030A0"/>
                  </a:solidFill>
                  <a:latin typeface="Arial" panose="020B0604020202020204" pitchFamily="34" charset="0"/>
                </a:rPr>
                <a:t>съемки </a:t>
              </a:r>
              <a:endParaRPr lang="ru-RU" dirty="0">
                <a:solidFill>
                  <a:srgbClr val="7030A0"/>
                </a:solidFill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628862" y="1946942"/>
              <a:ext cx="3716851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7030A0"/>
              </a:solidFill>
            </a:ln>
          </p:spPr>
          <p:txBody>
            <a:bodyPr wrap="none">
              <a:spAutoFit/>
            </a:bodyPr>
            <a:lstStyle/>
            <a:p>
              <a:r>
                <a:rPr lang="ru-RU" dirty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Подземная теодолитная съемка </a:t>
              </a:r>
              <a:endParaRPr lang="ru-RU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5850313" y="1946942"/>
              <a:ext cx="3767057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7030A0"/>
              </a:solidFill>
            </a:ln>
          </p:spPr>
          <p:txBody>
            <a:bodyPr wrap="none">
              <a:spAutoFit/>
            </a:bodyPr>
            <a:lstStyle/>
            <a:p>
              <a:r>
                <a:rPr lang="ru-RU" dirty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Подземная вертикальная </a:t>
              </a:r>
              <a:r>
                <a:rPr lang="ru-RU" dirty="0" smtClean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съемка</a:t>
              </a:r>
              <a:endParaRPr lang="ru-RU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284655" y="2806100"/>
              <a:ext cx="4626716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7030A0"/>
              </a:solidFill>
            </a:ln>
          </p:spPr>
          <p:txBody>
            <a:bodyPr wrap="none">
              <a:spAutoFit/>
            </a:bodyPr>
            <a:lstStyle/>
            <a:p>
              <a:r>
                <a:rPr lang="ru-RU" dirty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Съемка нарезных и очистных выработок </a:t>
              </a:r>
              <a:endParaRPr lang="ru-RU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7140243" y="995251"/>
              <a:ext cx="3107069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7030A0"/>
              </a:solidFill>
            </a:ln>
          </p:spPr>
          <p:txBody>
            <a:bodyPr wrap="none">
              <a:spAutoFit/>
            </a:bodyPr>
            <a:lstStyle/>
            <a:p>
              <a:r>
                <a:rPr lang="ru-RU" dirty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Замеры горных выработок </a:t>
              </a:r>
              <a:endParaRPr lang="ru-RU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" name="Прямая со стрелкой 9"/>
            <p:cNvCxnSpPr>
              <a:stCxn id="3" idx="2"/>
              <a:endCxn id="7" idx="0"/>
            </p:cNvCxnSpPr>
            <p:nvPr/>
          </p:nvCxnSpPr>
          <p:spPr>
            <a:xfrm>
              <a:off x="5598013" y="597558"/>
              <a:ext cx="0" cy="2208542"/>
            </a:xfrm>
            <a:prstGeom prst="straightConnector1">
              <a:avLst/>
            </a:prstGeom>
            <a:ln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>
              <a:stCxn id="3" idx="2"/>
              <a:endCxn id="5" idx="0"/>
            </p:cNvCxnSpPr>
            <p:nvPr/>
          </p:nvCxnSpPr>
          <p:spPr>
            <a:xfrm flipH="1">
              <a:off x="3487288" y="597558"/>
              <a:ext cx="2110725" cy="1349384"/>
            </a:xfrm>
            <a:prstGeom prst="straightConnector1">
              <a:avLst/>
            </a:prstGeom>
            <a:ln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>
              <a:stCxn id="3" idx="2"/>
              <a:endCxn id="6" idx="0"/>
            </p:cNvCxnSpPr>
            <p:nvPr/>
          </p:nvCxnSpPr>
          <p:spPr>
            <a:xfrm>
              <a:off x="5598013" y="597558"/>
              <a:ext cx="2135829" cy="1349384"/>
            </a:xfrm>
            <a:prstGeom prst="straightConnector1">
              <a:avLst/>
            </a:prstGeom>
            <a:ln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 стрелкой 22"/>
            <p:cNvCxnSpPr>
              <a:stCxn id="3" idx="2"/>
              <a:endCxn id="4" idx="0"/>
            </p:cNvCxnSpPr>
            <p:nvPr/>
          </p:nvCxnSpPr>
          <p:spPr>
            <a:xfrm flipH="1">
              <a:off x="2272200" y="597558"/>
              <a:ext cx="3325813" cy="391286"/>
            </a:xfrm>
            <a:prstGeom prst="straightConnector1">
              <a:avLst/>
            </a:prstGeom>
            <a:ln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/>
            <p:cNvCxnSpPr>
              <a:stCxn id="3" idx="2"/>
              <a:endCxn id="8" idx="0"/>
            </p:cNvCxnSpPr>
            <p:nvPr/>
          </p:nvCxnSpPr>
          <p:spPr>
            <a:xfrm>
              <a:off x="5598013" y="597558"/>
              <a:ext cx="3095765" cy="397693"/>
            </a:xfrm>
            <a:prstGeom prst="straightConnector1">
              <a:avLst/>
            </a:prstGeom>
            <a:ln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Группа 46"/>
          <p:cNvGrpSpPr/>
          <p:nvPr/>
        </p:nvGrpSpPr>
        <p:grpSpPr>
          <a:xfrm>
            <a:off x="282789" y="3549754"/>
            <a:ext cx="9477228" cy="3187545"/>
            <a:chOff x="435352" y="304424"/>
            <a:chExt cx="9355193" cy="3366904"/>
          </a:xfrm>
        </p:grpSpPr>
        <p:sp>
          <p:nvSpPr>
            <p:cNvPr id="48" name="Прямоугольник 47"/>
            <p:cNvSpPr/>
            <p:nvPr/>
          </p:nvSpPr>
          <p:spPr>
            <a:xfrm>
              <a:off x="435352" y="1052321"/>
              <a:ext cx="4441448" cy="38869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7030A0"/>
              </a:solidFill>
            </a:ln>
          </p:spPr>
          <p:txBody>
            <a:bodyPr wrap="square">
              <a:spAutoFit/>
            </a:bodyPr>
            <a:lstStyle/>
            <a:p>
              <a:pPr marL="342900" indent="-342900">
                <a:lnSpc>
                  <a:spcPct val="107000"/>
                </a:lnSpc>
                <a:spcAft>
                  <a:spcPts val="0"/>
                </a:spcAft>
                <a:buAutoNum type="arabicParenR"/>
              </a:pPr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Ведение съемок от общего к частному. </a:t>
              </a: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2060806" y="1771342"/>
              <a:ext cx="4247631" cy="646331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7030A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2) Все измерения должны выполняться с достаточной и необходимой точностью. </a:t>
              </a:r>
              <a:endParaRPr lang="ru-RU" dirty="0"/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3808276" y="2747998"/>
              <a:ext cx="5982269" cy="92333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7030A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3) Маркшейдерские съемки должны производиться с обязательным контролем их выполнения и оценкой точности. </a:t>
              </a:r>
              <a:endParaRPr lang="ru-RU" dirty="0"/>
            </a:p>
          </p:txBody>
        </p:sp>
        <p:cxnSp>
          <p:nvCxnSpPr>
            <p:cNvPr id="51" name="Прямая соединительная линия 50"/>
            <p:cNvCxnSpPr/>
            <p:nvPr/>
          </p:nvCxnSpPr>
          <p:spPr>
            <a:xfrm>
              <a:off x="5022786" y="707377"/>
              <a:ext cx="1601" cy="1063965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>
            <a:xfrm flipH="1">
              <a:off x="7160210" y="707377"/>
              <a:ext cx="13696" cy="2040621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Прямоугольник 52"/>
            <p:cNvSpPr/>
            <p:nvPr/>
          </p:nvSpPr>
          <p:spPr>
            <a:xfrm>
              <a:off x="2418543" y="304424"/>
              <a:ext cx="6430991" cy="37407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7030A0"/>
              </a:solidFill>
            </a:ln>
          </p:spPr>
          <p:txBody>
            <a:bodyPr wrap="none">
              <a:spAutoFit/>
            </a:bodyPr>
            <a:lstStyle/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r>
                <a:rPr lang="ru-RU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Основные принципы выполнения маркшейдерских съемок</a:t>
              </a:r>
              <a:endPara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4" name="Прямая соединительная линия 53"/>
            <p:cNvCxnSpPr/>
            <p:nvPr/>
          </p:nvCxnSpPr>
          <p:spPr>
            <a:xfrm flipH="1">
              <a:off x="3128211" y="678501"/>
              <a:ext cx="1" cy="344944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65008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11354" t="29167" r="34505" b="16945"/>
          <a:stretch/>
        </p:blipFill>
        <p:spPr>
          <a:xfrm>
            <a:off x="400050" y="542925"/>
            <a:ext cx="9901238" cy="554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53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0908" y="77228"/>
            <a:ext cx="11702473" cy="297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определения </a:t>
            </a:r>
            <a:r>
              <a:rPr lang="ru-RU" sz="17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высотного положения пунктов подземной маркшейдерской опорной сети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выполняют:</a:t>
            </a:r>
          </a:p>
          <a:p>
            <a:pPr indent="457200"/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вертикальную соединительную съемку (передачу координаты z) с поверхности от реперов III или IV классов на пункты исходной стороны подземной опорной сети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457200"/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геометрическое нивелирование для определения высотного положения пунктов опорной сети в выработках с углом наклона до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5 - 8°;</a:t>
            </a:r>
          </a:p>
          <a:p>
            <a:pPr indent="457200"/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тригонометрическое нивелирование для передачи высот по выработкам с углами наклона более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5 - 8°.</a:t>
            </a:r>
          </a:p>
          <a:p>
            <a:pPr indent="457200" algn="just"/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Высоты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пунктов съемочной сети определяют с помощью тригонометрического нивелирования, которое производится одновременно с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проложением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теодолитных или угломерных ходов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/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построения опорных и съемочных сетей в горных выработках в системе координат, принятой на поверхности, производят ориентирование и центрирование подземных маркшейдерских опорных сетей. Для этих целей определяют дирекционный угол и координаты пунктов исходной стороны подземного полигона.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95564" y="3272872"/>
            <a:ext cx="10261600" cy="297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термином «ориентирование сети» следует понимать процесс определения дирекционного угла ориентируемой стороны (одной или нескольких) подземной маркшейдерской опорной сети. Ориентирование стороны подземного полигона осуществляется геометрическим или гироскопическим способом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/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геометрическом способе ориентирования в зависимости от характера выработок, соединяющих поверхность с ориентируемым горизонтом, ориентирование опорных сетей может быть выполнено одним из следующих способов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457200" algn="just"/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через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горизонтальную или наклонную выработку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457200" algn="just"/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через одну вертикальную выработку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457200" algn="just"/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через две вертикальные выработки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/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Наряду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геометрическими способами ориентирования в настоящее время широко применяется гироскопическое ориентирование подземных опорных сетей.</a:t>
            </a:r>
          </a:p>
        </p:txBody>
      </p:sp>
    </p:spTree>
    <p:extLst>
      <p:ext uri="{BB962C8B-B14F-4D97-AF65-F5344CB8AC3E}">
        <p14:creationId xmlns:p14="http://schemas.microsoft.com/office/powerpoint/2010/main" val="201696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2509" y="58847"/>
            <a:ext cx="107788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dirty="0">
                <a:solidFill>
                  <a:srgbClr val="50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термином «центрирование сети» понимают процесс определения координат х, у и z какого-либо пункта подземной маркшейдерской опорной сети. Исходными данными для центрирования подземных маркшейдерских опорных сетей являются пункты опорной сети на земной поверхности, по точности соответствующие аналитическим сетям 1 разряда или полигонометрии 1 разряда.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</a:t>
            </a:r>
            <a:r>
              <a:rPr lang="ru-RU" dirty="0">
                <a:solidFill>
                  <a:srgbClr val="50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вертикальные выработки (шахтные стволы) центрирование сети, как правило, осуществляется с помощью отвесов, опущенных в вертикальную горную выработку. Координаты отвесов на земной поверхности или пунктов, расположенных около устьев наклонных выработок и штолен, определяют от исходных пунктов </a:t>
            </a:r>
            <a:r>
              <a:rPr lang="ru-RU" dirty="0" err="1">
                <a:solidFill>
                  <a:srgbClr val="50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проложением</a:t>
            </a:r>
            <a:r>
              <a:rPr lang="ru-RU" dirty="0">
                <a:solidFill>
                  <a:srgbClr val="50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полигонометрических ходов по точности не ниже 2 разряда с числом сторон не более трех</a:t>
            </a:r>
            <a:r>
              <a:rPr lang="ru-RU" dirty="0" smtClean="0">
                <a:solidFill>
                  <a:srgbClr val="50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/>
            <a:r>
              <a:rPr lang="ru-RU" dirty="0" smtClean="0">
                <a:solidFill>
                  <a:srgbClr val="50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solidFill>
                  <a:srgbClr val="50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создании опорных и съемочных подземных маркшейдерских сетей для определения требуемой точности положения пунктов съемки в системе координат, принятой на поверхности, к измерению угловых и линейных величин предъявляются определенные требования, обусловленные Технической инструкцией по производству маркшейдерских работ (табл. IV.1).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://ctcmetar.ru/uploads/posts/2017-03/1489493825_t1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3" y="3475167"/>
            <a:ext cx="5814014" cy="3276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857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7235" y="400883"/>
            <a:ext cx="105294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вопросы:</a:t>
            </a:r>
          </a:p>
          <a:p>
            <a:pPr algn="just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развития маркшейдерского дела в мире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развития маркшейдерского дела в Казахстане</a:t>
            </a:r>
          </a:p>
          <a:p>
            <a:pPr marL="342900" indent="-342900" algn="just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подземной маркшейдерской съемки</a:t>
            </a:r>
          </a:p>
          <a:p>
            <a:pPr marL="342900" indent="-342900" algn="just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 маркшейдерских съемок в шахте</a:t>
            </a:r>
          </a:p>
          <a:p>
            <a:pPr marL="342900" indent="-342900" algn="just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подземных маркшейдерских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съемок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теодолитных ходов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Ориентирование линий 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Геодезические задачи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координат, применяемые при съемках и составлении маркшейдерских чертежей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Опорные маркшейдерско-геодезические сети на поверхности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Подземные маркшейдерские съемочные сети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подземных полигонов и требования инструкции, предъявляемые к измерению углов и длин</a:t>
            </a:r>
          </a:p>
        </p:txBody>
      </p:sp>
    </p:spTree>
    <p:extLst>
      <p:ext uri="{BB962C8B-B14F-4D97-AF65-F5344CB8AC3E}">
        <p14:creationId xmlns:p14="http://schemas.microsoft.com/office/powerpoint/2010/main" val="346508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668</TotalTime>
  <Words>935</Words>
  <Application>Microsoft Office PowerPoint</Application>
  <PresentationFormat>Широкоэкранный</PresentationFormat>
  <Paragraphs>56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MultiDVD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saule_soltabaeva@mail.ru</dc:creator>
  <cp:lastModifiedBy>saule_soltabaeva@mail.ru</cp:lastModifiedBy>
  <cp:revision>24</cp:revision>
  <dcterms:created xsi:type="dcterms:W3CDTF">2021-01-27T04:24:17Z</dcterms:created>
  <dcterms:modified xsi:type="dcterms:W3CDTF">2022-06-24T17:40:11Z</dcterms:modified>
</cp:coreProperties>
</file>