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6"/>
  </p:notesMasterIdLst>
  <p:sldIdLst>
    <p:sldId id="257" r:id="rId2"/>
    <p:sldId id="276" r:id="rId3"/>
    <p:sldId id="278" r:id="rId4"/>
    <p:sldId id="26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6FD9D04-A396-47C9-A075-7034CECACFC7}">
          <p14:sldIdLst>
            <p14:sldId id="257"/>
            <p14:sldId id="276"/>
            <p14:sldId id="278"/>
            <p14:sldId id="264"/>
          </p14:sldIdLst>
        </p14:section>
        <p14:section name="Раздел без заголовка" id="{95AEA0EA-6482-4C51-B1D8-D61D2D6CA897}">
          <p14:sldIdLst/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6D59"/>
    <a:srgbClr val="0000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68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819AD6-9957-401A-97B7-AA1FE33E9444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5C5B92-700C-4768-AA1F-41C467DB7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195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977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4822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2576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9028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6680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8720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87333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2623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826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505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179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852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996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454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771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5571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007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0290" y="399581"/>
            <a:ext cx="114530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Лекция </a:t>
            </a:r>
            <a:r>
              <a:rPr lang="ru-RU" sz="2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10. 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Геометрическое нивелирование </a:t>
            </a:r>
            <a:r>
              <a:rPr lang="ru-RU" sz="2000" b="1" u="sng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 горным 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выработкам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sz="2000" b="1" u="sng" dirty="0">
              <a:solidFill>
                <a:srgbClr val="0000FF"/>
              </a:solidFill>
            </a:endParaRPr>
          </a:p>
        </p:txBody>
      </p:sp>
      <p:cxnSp>
        <p:nvCxnSpPr>
          <p:cNvPr id="37" name="Прямая со стрелкой 36"/>
          <p:cNvCxnSpPr/>
          <p:nvPr/>
        </p:nvCxnSpPr>
        <p:spPr>
          <a:xfrm flipH="1">
            <a:off x="10109828" y="2467817"/>
            <a:ext cx="1314474" cy="337114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Прямоугольник 56"/>
          <p:cNvSpPr/>
          <p:nvPr/>
        </p:nvSpPr>
        <p:spPr>
          <a:xfrm>
            <a:off x="301451" y="1014066"/>
            <a:ext cx="1077294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dirty="0" smtClean="0"/>
              <a:t>Геометрическое </a:t>
            </a:r>
            <a:r>
              <a:rPr lang="ru-RU" dirty="0" smtClean="0"/>
              <a:t>нивелирование </a:t>
            </a:r>
            <a:r>
              <a:rPr lang="ru-RU" dirty="0" smtClean="0"/>
              <a:t>по горным выработкам выполняется </a:t>
            </a:r>
            <a:r>
              <a:rPr lang="ru-RU" b="1" dirty="0">
                <a:solidFill>
                  <a:srgbClr val="FF0000"/>
                </a:solidFill>
              </a:rPr>
              <a:t>п</a:t>
            </a:r>
            <a:r>
              <a:rPr lang="ru-RU" b="1" dirty="0" smtClean="0">
                <a:solidFill>
                  <a:srgbClr val="FF0000"/>
                </a:solidFill>
              </a:rPr>
              <a:t>ри углах наклона выработки </a:t>
            </a:r>
            <a:r>
              <a:rPr lang="ru-RU" b="1" dirty="0" smtClean="0">
                <a:solidFill>
                  <a:srgbClr val="FF0000"/>
                </a:solidFill>
              </a:rPr>
              <a:t>до 5</a:t>
            </a:r>
            <a:r>
              <a:rPr lang="ru-RU" b="1" dirty="0" smtClean="0">
                <a:solidFill>
                  <a:srgbClr val="FF0000"/>
                </a:solidFill>
                <a:sym typeface="Symbol" panose="05050102010706020507" pitchFamily="18" charset="2"/>
              </a:rPr>
              <a:t>, </a:t>
            </a:r>
            <a:r>
              <a:rPr lang="ru-RU" dirty="0" smtClean="0">
                <a:sym typeface="Symbol" panose="05050102010706020507" pitchFamily="18" charset="2"/>
              </a:rPr>
              <a:t>производят его с целью создания опорной высотной сети в шахте и для решения инженерно-технических задач.</a:t>
            </a:r>
            <a:endParaRPr lang="ru-RU" b="1" dirty="0" smtClean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pPr algn="just"/>
            <a:endParaRPr lang="ru-RU" dirty="0" smtClean="0">
              <a:sym typeface="Symbol" panose="05050102010706020507" pitchFamily="18" charset="2"/>
            </a:endParaRPr>
          </a:p>
          <a:p>
            <a:pPr algn="just"/>
            <a:r>
              <a:rPr lang="ru-RU" dirty="0" smtClean="0">
                <a:sym typeface="Symbol" panose="05050102010706020507" pitchFamily="18" charset="2"/>
              </a:rPr>
              <a:t>	</a:t>
            </a:r>
            <a:r>
              <a:rPr lang="ru-RU" alt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До начала ниве­лирования должна быть проверена устойчивость реперов, ис­пользуемых в качестве исходных. Разность между контроль­ными превышениями и ранее установленными превышениями между реперами не должна быть более 30 мм. </a:t>
            </a:r>
            <a:endParaRPr lang="ru-RU" altLang="ru-RU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ru-RU" alt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В </a:t>
            </a:r>
            <a:r>
              <a:rPr lang="ru-RU" alt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подземных выработках нивелирование ведется так же, как и на поверхно­сти. Некоторые особенности подземного нивелирования обус­ловлены лишь тем, что реперы и постоянные пункты </a:t>
            </a:r>
            <a:r>
              <a:rPr lang="ru-RU" alt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закладываются парами, могут </a:t>
            </a:r>
            <a:r>
              <a:rPr lang="ru-RU" alt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быть заложены не только в почве, но и в кровле выработок. </a:t>
            </a:r>
            <a:endParaRPr lang="ru-RU" altLang="ru-RU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ru-RU" alt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Особенности нивелирования в шахте: </a:t>
            </a:r>
          </a:p>
          <a:p>
            <a:pPr marL="285750" indent="-285750" algn="just">
              <a:buFontTx/>
              <a:buChar char="-"/>
            </a:pPr>
            <a:r>
              <a:rPr lang="ru-RU" alt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расстояние между пикетами 10-20 м (на поверхности – 100 м), </a:t>
            </a:r>
          </a:p>
          <a:p>
            <a:pPr marL="285750" indent="-285750" algn="just">
              <a:buFontTx/>
              <a:buChar char="-"/>
            </a:pPr>
            <a:r>
              <a:rPr lang="ru-RU" alt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пикеты закрепляются на стенках выработок, рельсах краской, мелом (на поверхности колышками), </a:t>
            </a:r>
          </a:p>
          <a:p>
            <a:pPr marL="285750" indent="-285750" algn="just">
              <a:buFontTx/>
              <a:buChar char="-"/>
            </a:pPr>
            <a:r>
              <a:rPr lang="ru-RU" alt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поперечников в шахте не делают,</a:t>
            </a:r>
          </a:p>
          <a:p>
            <a:pPr marL="285750" indent="-285750" algn="just">
              <a:buFontTx/>
              <a:buChar char="-"/>
            </a:pPr>
            <a:r>
              <a:rPr lang="ru-RU" alt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длина реек в шахте в среднем 1,5 – 2,0 м, некоторые рейки – подвесные (на поверхности длина реек 3 - 4 м). </a:t>
            </a:r>
          </a:p>
          <a:p>
            <a:pPr algn="just"/>
            <a:r>
              <a:rPr lang="ru-RU" alt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Нивелировку производят теми же техническими нивелирами, что и на поверхности. При нивелировании охватывают сразу же несколько шахтных пикетов (на поверхности инструмент устанавливается посередине между смежными пикетами).</a:t>
            </a:r>
            <a:endParaRPr lang="ru-RU" altLang="ru-RU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89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73742" y="339811"/>
            <a:ext cx="1036654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altLang="ru-RU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В практике в зависимости от расположения пикетов воз­можны </a:t>
            </a:r>
            <a:r>
              <a:rPr lang="ru-RU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четыре </a:t>
            </a:r>
            <a:r>
              <a:rPr lang="ru-RU" altLang="ru-RU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схемы нивелирования по горным выработкам, т.е. от расположения </a:t>
            </a:r>
            <a:r>
              <a:rPr lang="ru-RU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заднего и переднего </a:t>
            </a:r>
            <a:r>
              <a:rPr lang="ru-RU" altLang="ru-RU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пунктов. </a:t>
            </a:r>
            <a:r>
              <a:rPr lang="ru-RU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Где бы ни был заложен пункт (в кровле или почве), рейка всегда устанавливается на определяемую точку нулем. При этом принято считать отсчеты по рейкам на репе­рах, расположенных в почве выработки (в данном случае </a:t>
            </a:r>
            <a:r>
              <a:rPr lang="ru-RU" altLang="ru-RU" i="1" dirty="0">
                <a:latin typeface="Arial" panose="020B0604020202020204" pitchFamily="34" charset="0"/>
                <a:ea typeface="Times New Roman" panose="02020603050405020304" pitchFamily="18" charset="0"/>
              </a:rPr>
              <a:t>В </a:t>
            </a:r>
            <a:r>
              <a:rPr lang="ru-RU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и С), положительными </a:t>
            </a:r>
            <a:r>
              <a:rPr lang="ru-RU" altLang="ru-RU" i="1" dirty="0">
                <a:latin typeface="Arial" panose="020B0604020202020204" pitchFamily="34" charset="0"/>
                <a:ea typeface="Times New Roman" panose="02020603050405020304" pitchFamily="18" charset="0"/>
              </a:rPr>
              <a:t>(</a:t>
            </a:r>
            <a:r>
              <a:rPr lang="en-US" altLang="ru-RU" i="1" dirty="0" err="1">
                <a:latin typeface="Arial" panose="020B0604020202020204" pitchFamily="34" charset="0"/>
                <a:ea typeface="Times New Roman" panose="02020603050405020304" pitchFamily="18" charset="0"/>
              </a:rPr>
              <a:t>b</a:t>
            </a:r>
            <a:r>
              <a:rPr lang="en-US" altLang="ru-RU" i="1" baseline="-30000" dirty="0" err="1">
                <a:latin typeface="Arial" panose="020B0604020202020204" pitchFamily="34" charset="0"/>
                <a:ea typeface="Times New Roman" panose="02020603050405020304" pitchFamily="18" charset="0"/>
              </a:rPr>
              <a:t>B</a:t>
            </a:r>
            <a:r>
              <a:rPr lang="en-US" altLang="ru-RU" i="1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и </a:t>
            </a:r>
            <a:r>
              <a:rPr lang="en-US" altLang="ru-RU" i="1" dirty="0" err="1">
                <a:latin typeface="Arial" panose="020B0604020202020204" pitchFamily="34" charset="0"/>
                <a:ea typeface="Times New Roman" panose="02020603050405020304" pitchFamily="18" charset="0"/>
              </a:rPr>
              <a:t>b</a:t>
            </a:r>
            <a:r>
              <a:rPr lang="en-US" altLang="ru-RU" i="1" baseline="-30000" dirty="0" err="1">
                <a:latin typeface="Arial" panose="020B0604020202020204" pitchFamily="34" charset="0"/>
                <a:ea typeface="Times New Roman" panose="02020603050405020304" pitchFamily="18" charset="0"/>
              </a:rPr>
              <a:t>C</a:t>
            </a:r>
            <a:r>
              <a:rPr lang="en-US" altLang="ru-RU" i="1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altLang="ru-RU" i="1" dirty="0">
                <a:latin typeface="Arial" panose="020B0604020202020204" pitchFamily="34" charset="0"/>
                <a:ea typeface="Times New Roman" panose="02020603050405020304" pitchFamily="18" charset="0"/>
              </a:rPr>
              <a:t>; а</a:t>
            </a:r>
            <a:r>
              <a:rPr lang="en-US" altLang="ru-RU" i="1" baseline="-30000" dirty="0">
                <a:latin typeface="Arial" panose="020B0604020202020204" pitchFamily="34" charset="0"/>
                <a:ea typeface="Times New Roman" panose="02020603050405020304" pitchFamily="18" charset="0"/>
              </a:rPr>
              <a:t>B</a:t>
            </a:r>
            <a:r>
              <a:rPr lang="en-US" altLang="ru-RU" i="1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и </a:t>
            </a:r>
            <a:r>
              <a:rPr lang="ru-RU" altLang="ru-RU" i="1" dirty="0">
                <a:latin typeface="Arial" panose="020B0604020202020204" pitchFamily="34" charset="0"/>
                <a:ea typeface="Times New Roman" panose="02020603050405020304" pitchFamily="18" charset="0"/>
              </a:rPr>
              <a:t>а</a:t>
            </a:r>
            <a:r>
              <a:rPr lang="en-US" altLang="ru-RU" i="1" baseline="-30000" dirty="0">
                <a:latin typeface="Arial" panose="020B0604020202020204" pitchFamily="34" charset="0"/>
                <a:ea typeface="Times New Roman" panose="02020603050405020304" pitchFamily="18" charset="0"/>
              </a:rPr>
              <a:t>C</a:t>
            </a:r>
            <a:r>
              <a:rPr lang="ru-RU" altLang="ru-RU" i="1" dirty="0">
                <a:latin typeface="Arial" panose="020B0604020202020204" pitchFamily="34" charset="0"/>
                <a:ea typeface="Times New Roman" panose="02020603050405020304" pitchFamily="18" charset="0"/>
              </a:rPr>
              <a:t>), </a:t>
            </a:r>
            <a:r>
              <a:rPr lang="ru-RU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а отсчеты по рейкам на реперах в кровле (точки </a:t>
            </a:r>
            <a:r>
              <a:rPr lang="en-US" altLang="ru-RU" i="1" dirty="0">
                <a:latin typeface="Arial" panose="020B0604020202020204" pitchFamily="34" charset="0"/>
                <a:ea typeface="Times New Roman" panose="02020603050405020304" pitchFamily="18" charset="0"/>
              </a:rPr>
              <a:t>A</a:t>
            </a:r>
            <a:r>
              <a:rPr lang="ru-RU" altLang="ru-RU" i="1" dirty="0"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altLang="ru-RU" i="1" dirty="0">
                <a:latin typeface="Arial" panose="020B0604020202020204" pitchFamily="34" charset="0"/>
                <a:ea typeface="Times New Roman" panose="02020603050405020304" pitchFamily="18" charset="0"/>
              </a:rPr>
              <a:t>D</a:t>
            </a:r>
            <a:r>
              <a:rPr lang="ru-RU" altLang="ru-RU" i="1" dirty="0">
                <a:latin typeface="Arial" panose="020B0604020202020204" pitchFamily="34" charset="0"/>
                <a:ea typeface="Times New Roman" panose="02020603050405020304" pitchFamily="18" charset="0"/>
              </a:rPr>
              <a:t>, Е) </a:t>
            </a:r>
            <a:r>
              <a:rPr lang="ru-RU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- отрицательными. В этом случае знак минус перед отсчетом обязательно проставляется в полевом журнале.</a:t>
            </a:r>
            <a:r>
              <a:rPr lang="ru-RU" altLang="ru-RU" sz="1000" dirty="0">
                <a:latin typeface="Arial" panose="020B0604020202020204" pitchFamily="34" charset="0"/>
              </a:rPr>
              <a:t> </a:t>
            </a:r>
            <a:endParaRPr lang="ru-RU" dirty="0" smtClean="0"/>
          </a:p>
        </p:txBody>
      </p:sp>
      <p:pic>
        <p:nvPicPr>
          <p:cNvPr id="2050" name="Рисунок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364" y="2371136"/>
            <a:ext cx="8565631" cy="2216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461819" y="4826675"/>
            <a:ext cx="10178472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667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defTabSz="914400"/>
            <a:r>
              <a:rPr lang="ru-RU" altLang="ru-RU" dirty="0">
                <a:ea typeface="Times New Roman" panose="02020603050405020304" pitchFamily="18" charset="0"/>
              </a:rPr>
              <a:t>В опорных сетях нивелирование производится из середины при допустимом неравенстве плеч 5-8 м; </a:t>
            </a:r>
            <a:r>
              <a:rPr lang="ru-RU" altLang="ru-RU" dirty="0">
                <a:ea typeface="Times New Roman" panose="02020603050405020304" pitchFamily="18" charset="0"/>
              </a:rPr>
              <a:t>расстояние между нивелиром и рейками не должно превышать 100 м.</a:t>
            </a:r>
          </a:p>
          <a:p>
            <a:pPr algn="just" defTabSz="914400"/>
            <a:r>
              <a:rPr lang="ru-RU" altLang="ru-RU" dirty="0">
                <a:ea typeface="Times New Roman" panose="02020603050405020304" pitchFamily="18" charset="0"/>
              </a:rPr>
              <a:t>Отсчет по рейкам берут до миллиметра; расхождения </a:t>
            </a:r>
            <a:r>
              <a:rPr lang="ru-RU" altLang="ru-RU" dirty="0">
                <a:ea typeface="Times New Roman" panose="02020603050405020304" pitchFamily="18" charset="0"/>
              </a:rPr>
              <a:t>в пре­вышениях на станции, определяемые по черным и красным сто­ронам реек или при двух горизонтах прибора, не должны пре­вышать 10 мм.</a:t>
            </a:r>
          </a:p>
          <a:p>
            <a:pPr marL="0" marR="0" lvl="0" indent="2667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dirty="0">
                <a:ea typeface="Times New Roman" panose="02020603050405020304" pitchFamily="18" charset="0"/>
              </a:rPr>
              <a:t>Высоты реперов и точек полигонометрических ходов опре­деляются с помощью замкнутых или пройденных в прямом и обратном направлениях висячих ходов.</a:t>
            </a:r>
          </a:p>
        </p:txBody>
      </p:sp>
    </p:spTree>
    <p:extLst>
      <p:ext uri="{BB962C8B-B14F-4D97-AF65-F5344CB8AC3E}">
        <p14:creationId xmlns:p14="http://schemas.microsoft.com/office/powerpoint/2010/main" val="223712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841" b="9004"/>
          <a:stretch/>
        </p:blipFill>
        <p:spPr>
          <a:xfrm>
            <a:off x="7230157" y="3572218"/>
            <a:ext cx="3142279" cy="273621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73" t="1592" r="20317" b="3397"/>
          <a:stretch/>
        </p:blipFill>
        <p:spPr>
          <a:xfrm>
            <a:off x="7230157" y="369454"/>
            <a:ext cx="3142279" cy="273621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67" t="5453" r="42161" b="4989"/>
          <a:stretch/>
        </p:blipFill>
        <p:spPr>
          <a:xfrm>
            <a:off x="248351" y="3581451"/>
            <a:ext cx="3205018" cy="272698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5" t="12913" r="62554" b="-618"/>
          <a:stretch/>
        </p:blipFill>
        <p:spPr>
          <a:xfrm>
            <a:off x="248351" y="369453"/>
            <a:ext cx="3205018" cy="273621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3557831" y="953701"/>
                <a:ext cx="114024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7831" y="953701"/>
                <a:ext cx="1140249" cy="276999"/>
              </a:xfrm>
              <a:prstGeom prst="rect">
                <a:avLst/>
              </a:prstGeom>
              <a:blipFill>
                <a:blip r:embed="rId3"/>
                <a:stretch>
                  <a:fillRect l="-4278" r="-3209" b="-173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4339175" y="2752389"/>
                <a:ext cx="2807855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−(−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𝑚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)=−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+</m:t>
                      </m:r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9175" y="2752389"/>
                <a:ext cx="2807855" cy="276999"/>
              </a:xfrm>
              <a:prstGeom prst="rect">
                <a:avLst/>
              </a:prstGeom>
              <a:blipFill>
                <a:blip r:embed="rId4"/>
                <a:stretch>
                  <a:fillRect l="-2826" t="-2222" r="-1957" b="-377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3453368" y="4133272"/>
                <a:ext cx="2531795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−(−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)=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+</m:t>
                      </m:r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𝑐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3368" y="4133272"/>
                <a:ext cx="2531795" cy="276999"/>
              </a:xfrm>
              <a:prstGeom prst="rect">
                <a:avLst/>
              </a:prstGeom>
              <a:blipFill>
                <a:blip r:embed="rId5"/>
                <a:stretch>
                  <a:fillRect b="-377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5721768" y="5929653"/>
                <a:ext cx="142526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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1768" y="5929653"/>
                <a:ext cx="1425262" cy="276999"/>
              </a:xfrm>
              <a:prstGeom prst="rect">
                <a:avLst/>
              </a:prstGeom>
              <a:blipFill>
                <a:blip r:embed="rId6"/>
                <a:stretch>
                  <a:fillRect l="-3004" r="-1717" b="-177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7304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5637" y="264462"/>
            <a:ext cx="1052945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вопросы:</a:t>
            </a:r>
          </a:p>
          <a:p>
            <a:pPr algn="just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1. Цель и задачи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геометрического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нивелирования</a:t>
            </a:r>
          </a:p>
          <a:p>
            <a:pPr indent="342900" algn="just"/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Измеряемые величины на станции при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геометрическом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нивелировании</a:t>
            </a:r>
          </a:p>
          <a:p>
            <a:pPr indent="342900" algn="just"/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Требования при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вычислении высот при геометрическом нивелировании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342900" algn="just"/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4. Схемы определения превышении, используемые на практике</a:t>
            </a:r>
          </a:p>
          <a:p>
            <a:pPr indent="342900" algn="just"/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5.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Составьте задачу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определения высотной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отметки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геометрическим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нивелированием</a:t>
            </a:r>
          </a:p>
        </p:txBody>
      </p:sp>
    </p:spTree>
    <p:extLst>
      <p:ext uri="{BB962C8B-B14F-4D97-AF65-F5344CB8AC3E}">
        <p14:creationId xmlns:p14="http://schemas.microsoft.com/office/powerpoint/2010/main" val="346508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1297</TotalTime>
  <Words>497</Words>
  <Application>Microsoft Office PowerPoint</Application>
  <PresentationFormat>Широкоэкранный</PresentationFormat>
  <Paragraphs>26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2" baseType="lpstr">
      <vt:lpstr>Arial</vt:lpstr>
      <vt:lpstr>Calibri</vt:lpstr>
      <vt:lpstr>Cambria Math</vt:lpstr>
      <vt:lpstr>Symbol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MultiDVD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saule_soltabaeva@mail.ru</dc:creator>
  <cp:lastModifiedBy>saule_soltabaeva@mail.ru</cp:lastModifiedBy>
  <cp:revision>117</cp:revision>
  <dcterms:created xsi:type="dcterms:W3CDTF">2021-01-27T04:24:17Z</dcterms:created>
  <dcterms:modified xsi:type="dcterms:W3CDTF">2021-04-25T06:32:49Z</dcterms:modified>
</cp:coreProperties>
</file>