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sldIdLst>
    <p:sldId id="257" r:id="rId2"/>
    <p:sldId id="276" r:id="rId3"/>
    <p:sldId id="275" r:id="rId4"/>
    <p:sldId id="277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FD9D04-A396-47C9-A075-7034CECACFC7}">
          <p14:sldIdLst>
            <p14:sldId id="257"/>
            <p14:sldId id="276"/>
            <p14:sldId id="275"/>
            <p14:sldId id="277"/>
            <p14:sldId id="264"/>
          </p14:sldIdLst>
        </p14:section>
        <p14:section name="Раздел без заголовка" id="{95AEA0EA-6482-4C51-B1D8-D61D2D6CA89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6D59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19AD6-9957-401A-97B7-AA1FE33E9444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C5B92-700C-4768-AA1F-41C467DB7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95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7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2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2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6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33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2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2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5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7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756B-09D3-4996-8CF2-BC4CF29ADF17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00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290" y="399581"/>
            <a:ext cx="114530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Лекция 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11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Тригонометрическое нивелирование по горным выработкам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000" b="1" u="sng" dirty="0">
              <a:solidFill>
                <a:srgbClr val="0000FF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10109828" y="2467817"/>
            <a:ext cx="1314474" cy="33711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301451" y="1014066"/>
            <a:ext cx="1036654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Тригонометрическое нивелирование выполняется </a:t>
            </a:r>
            <a:r>
              <a:rPr lang="ru-RU" b="1" dirty="0">
                <a:solidFill>
                  <a:srgbClr val="FF0000"/>
                </a:solidFill>
              </a:rPr>
              <a:t>п</a:t>
            </a:r>
            <a:r>
              <a:rPr lang="ru-RU" b="1" dirty="0" smtClean="0">
                <a:solidFill>
                  <a:srgbClr val="FF0000"/>
                </a:solidFill>
              </a:rPr>
              <a:t>ри углах наклона выработки более 5</a:t>
            </a:r>
            <a:r>
              <a:rPr lang="ru-RU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, </a:t>
            </a:r>
            <a:r>
              <a:rPr lang="ru-RU" dirty="0" smtClean="0">
                <a:sym typeface="Symbol" panose="05050102010706020507" pitchFamily="18" charset="2"/>
              </a:rPr>
              <a:t>поскольку далее геометрическое нивелирование становиться малопроизводительным, а при более крутых углах выработки и невозможным.</a:t>
            </a:r>
            <a:endParaRPr lang="ru-RU" b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algn="just"/>
            <a:endParaRPr lang="ru-RU" dirty="0" smtClean="0">
              <a:sym typeface="Symbol" panose="05050102010706020507" pitchFamily="18" charset="2"/>
            </a:endParaRPr>
          </a:p>
          <a:p>
            <a:pPr algn="just"/>
            <a:r>
              <a:rPr lang="ru-RU" dirty="0" smtClean="0">
                <a:sym typeface="Symbol" panose="05050102010706020507" pitchFamily="18" charset="2"/>
              </a:rPr>
              <a:t>	Величины измеряемые на станции при тригонометрическом нивелировании: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ym typeface="Symbol" panose="05050102010706020507" pitchFamily="18" charset="2"/>
              </a:rPr>
              <a:t>вертикальный угол,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ym typeface="Symbol" panose="05050102010706020507" pitchFamily="18" charset="2"/>
              </a:rPr>
              <a:t>длина линии между съемочными точками,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ym typeface="Symbol" panose="05050102010706020507" pitchFamily="18" charset="2"/>
              </a:rPr>
              <a:t>высота инструмента,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ym typeface="Symbol" panose="05050102010706020507" pitchFamily="18" charset="2"/>
              </a:rPr>
              <a:t>в</a:t>
            </a:r>
            <a:r>
              <a:rPr lang="ru-RU" dirty="0" smtClean="0">
                <a:sym typeface="Symbol" panose="05050102010706020507" pitchFamily="18" charset="2"/>
              </a:rPr>
              <a:t>ысота сигнала.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400516" y="3813764"/>
                <a:ext cx="10366549" cy="23601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dirty="0" smtClean="0"/>
                  <a:t>	</a:t>
                </a:r>
                <a:r>
                  <a:rPr lang="ru-RU" i="1" u="sng" dirty="0" smtClean="0"/>
                  <a:t>Определение высот пунктов съемочной сети</a:t>
                </a:r>
              </a:p>
              <a:p>
                <a:pPr algn="just"/>
                <a:endParaRPr lang="ru-RU" dirty="0">
                  <a:sym typeface="Symbol" panose="05050102010706020507" pitchFamily="18" charset="2"/>
                </a:endParaRPr>
              </a:p>
              <a:p>
                <a:pPr algn="just"/>
                <a:r>
                  <a:rPr lang="ru-RU" dirty="0" smtClean="0">
                    <a:sym typeface="Symbol" panose="05050102010706020507" pitchFamily="18" charset="2"/>
                  </a:rPr>
                  <a:t>Требования:</a:t>
                </a:r>
              </a:p>
              <a:p>
                <a:pPr marL="285750" indent="-285750" algn="just">
                  <a:buFontTx/>
                  <a:buChar char="-"/>
                </a:pPr>
                <a:r>
                  <a:rPr lang="ru-RU" dirty="0" smtClean="0">
                    <a:sym typeface="Symbol" panose="05050102010706020507" pitchFamily="18" charset="2"/>
                  </a:rPr>
                  <a:t>расхождение значения места нуля в начале и конце хода должно быть не более 3,</a:t>
                </a:r>
              </a:p>
              <a:p>
                <a:pPr marL="285750" indent="-285750" algn="just">
                  <a:buFontTx/>
                  <a:buChar char="-"/>
                </a:pPr>
                <a:r>
                  <a:rPr lang="ru-RU" dirty="0" smtClean="0">
                    <a:sym typeface="Symbol" panose="05050102010706020507" pitchFamily="18" charset="2"/>
                  </a:rPr>
                  <a:t>расхождение между двумя определениями высоты теодолита и сигнала – не более 10 мм,</a:t>
                </a:r>
              </a:p>
              <a:p>
                <a:pPr marL="285750" indent="-285750" algn="just">
                  <a:buFontTx/>
                  <a:buChar char="-"/>
                </a:pPr>
                <a:r>
                  <a:rPr lang="ru-RU" dirty="0" smtClean="0">
                    <a:sym typeface="Symbol" panose="05050102010706020507" pitchFamily="18" charset="2"/>
                  </a:rPr>
                  <a:t>разность превышениях одной и той же стороны – не более 1:1000 ее длины,</a:t>
                </a:r>
              </a:p>
              <a:p>
                <a:pPr marL="285750" indent="-285750" algn="just">
                  <a:buFontTx/>
                  <a:buChar char="-"/>
                </a:pPr>
                <a:r>
                  <a:rPr lang="ru-RU" dirty="0">
                    <a:sym typeface="Symbol" panose="05050102010706020507" pitchFamily="18" charset="2"/>
                  </a:rPr>
                  <a:t>д</a:t>
                </a:r>
                <a:r>
                  <a:rPr lang="ru-RU" dirty="0" smtClean="0">
                    <a:sym typeface="Symbol" panose="05050102010706020507" pitchFamily="18" charset="2"/>
                  </a:rPr>
                  <a:t>опустимая высотная невязка  </a:t>
                </a:r>
              </a:p>
              <a:p>
                <a:pPr algn="ctr"/>
                <a:r>
                  <a:rPr lang="ru-RU" dirty="0" smtClean="0"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h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h</m:t>
                            </m:r>
                          </m:e>
                          <m:sub>
                            <m:r>
                              <a:rPr lang="kk-KZ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пр</m:t>
                            </m:r>
                          </m:sub>
                        </m:sSub>
                      </m:e>
                    </m:nary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h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обр</m:t>
                            </m:r>
                          </m:sub>
                        </m:sSub>
                      </m:e>
                    </m:nary>
                    <m:r>
                      <a:rPr lang="kk-KZ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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120</m:t>
                    </m:r>
                    <m:rad>
                      <m:radPr>
                        <m:degHide m:val="on"/>
                        <m:ctrlP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𝐿</m:t>
                        </m:r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</m:t>
                    </m:r>
                    <m:r>
                      <a:rPr lang="kk-KZ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мм</m:t>
                    </m:r>
                  </m:oMath>
                </a14:m>
                <a:endParaRPr lang="ru-RU" dirty="0" smtClean="0"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516" y="3813764"/>
                <a:ext cx="10366549" cy="2360198"/>
              </a:xfrm>
              <a:prstGeom prst="rect">
                <a:avLst/>
              </a:prstGeom>
              <a:blipFill>
                <a:blip r:embed="rId2"/>
                <a:stretch>
                  <a:fillRect l="-529" t="-1809" b="-27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089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273742" y="339811"/>
                <a:ext cx="10366549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dirty="0" smtClean="0"/>
                  <a:t>	В практике при производстве тригонометрического нивелирования в зависимости от направления хода и места расположения съемочных точек в </a:t>
                </a:r>
                <a:r>
                  <a:rPr lang="ru-RU" dirty="0" smtClean="0"/>
                  <a:t>выработке может быть восемь схем определения превышений: четыре при нивелировании по восстанию и четыре по падению.</a:t>
                </a:r>
              </a:p>
              <a:p>
                <a:pPr algn="just"/>
                <a:r>
                  <a:rPr lang="kk-KZ" dirty="0"/>
                  <a:t>	</a:t>
                </a:r>
                <a:r>
                  <a:rPr lang="kk-KZ" dirty="0" smtClean="0"/>
                  <a:t>Чтобы знать, с каким знаком в формулы вводятся величины 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dirty="0" smtClean="0"/>
                  <a:t> </a:t>
                </a:r>
                <a:r>
                  <a:rPr lang="ru-RU" dirty="0" smtClean="0"/>
                  <a:t>и </a:t>
                </a:r>
                <a:r>
                  <a:rPr lang="en-US" i="1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dirty="0" smtClean="0"/>
                  <a:t>, </a:t>
                </a:r>
                <a:r>
                  <a:rPr lang="kk-KZ" dirty="0" smtClean="0"/>
                  <a:t>нужно придерживаться правила: основная формула по вычислению превышений </a:t>
                </a:r>
                <a:r>
                  <a:rPr lang="en-US" dirty="0">
                    <a:sym typeface="Symbol" panose="05050102010706020507" pitchFamily="18" charset="2"/>
                  </a:rPr>
                  <a:t></a:t>
                </a:r>
                <a:r>
                  <a:rPr lang="kk-KZ" dirty="0" smtClean="0"/>
                  <a:t> это формула</a:t>
                </a:r>
                <a:r>
                  <a:rPr lang="ru-RU" dirty="0"/>
                  <a:t>,</a:t>
                </a:r>
                <a:r>
                  <a:rPr lang="kk-KZ" dirty="0" smtClean="0"/>
                  <a:t> принятая на поверхности:</a:t>
                </a:r>
              </a:p>
              <a:p>
                <a:pPr algn="ctr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ru-RU" i="1" dirty="0" smtClean="0"/>
                  <a:t>,</a:t>
                </a:r>
              </a:p>
              <a:p>
                <a:pPr algn="just"/>
                <a:r>
                  <a:rPr lang="ru-RU" dirty="0" smtClean="0"/>
                  <a:t>когда точки в почве, то в эту формулу вводятся </a:t>
                </a:r>
                <a:r>
                  <a:rPr lang="en-US" i="1" dirty="0" err="1">
                    <a:solidFill>
                      <a:srgbClr val="FF0000"/>
                    </a:solidFill>
                  </a:rPr>
                  <a:t>i</a:t>
                </a:r>
                <a:r>
                  <a:rPr lang="en-US" dirty="0"/>
                  <a:t> </a:t>
                </a:r>
                <a:r>
                  <a:rPr lang="ru-RU" dirty="0"/>
                  <a:t>и </a:t>
                </a:r>
                <a:r>
                  <a:rPr lang="en-US" i="1" dirty="0">
                    <a:solidFill>
                      <a:srgbClr val="FF0000"/>
                    </a:solidFill>
                  </a:rPr>
                  <a:t>v </a:t>
                </a:r>
                <a:r>
                  <a:rPr lang="ru-RU" dirty="0" smtClean="0"/>
                  <a:t>со знаком (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+</a:t>
                </a:r>
                <a:r>
                  <a:rPr lang="ru-RU" dirty="0" smtClean="0"/>
                  <a:t>), когда в кровле, то со знаком (</a:t>
                </a:r>
                <a:r>
                  <a:rPr lang="ru-RU" dirty="0" smtClean="0">
                    <a:solidFill>
                      <a:srgbClr val="FF0000"/>
                    </a:solidFill>
                  </a:rPr>
                  <a:t>-</a:t>
                </a:r>
                <a:r>
                  <a:rPr lang="ru-RU" dirty="0" smtClean="0"/>
                  <a:t>).</a:t>
                </a: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42" y="339811"/>
                <a:ext cx="10366549" cy="2862322"/>
              </a:xfrm>
              <a:prstGeom prst="rect">
                <a:avLst/>
              </a:prstGeom>
              <a:blipFill>
                <a:blip r:embed="rId2"/>
                <a:stretch>
                  <a:fillRect l="-529" t="-1493" r="-471" b="-2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10" t="8838" b="47486"/>
          <a:stretch/>
        </p:blipFill>
        <p:spPr>
          <a:xfrm>
            <a:off x="3738404" y="3992356"/>
            <a:ext cx="3133039" cy="265832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2961173" y="3269476"/>
                <a:ext cx="46875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ru-RU" i="1" dirty="0"/>
                  <a:t>,</a:t>
                </a: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173" y="3269476"/>
                <a:ext cx="4687502" cy="369332"/>
              </a:xfrm>
              <a:prstGeom prst="rect">
                <a:avLst/>
              </a:prstGeom>
              <a:blipFill>
                <a:blip r:embed="rId4"/>
                <a:stretch>
                  <a:fillRect t="-9836" b="-2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712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12" t="49051" b="11797"/>
          <a:stretch/>
        </p:blipFill>
        <p:spPr>
          <a:xfrm>
            <a:off x="6576292" y="932873"/>
            <a:ext cx="3148012" cy="2540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6" t="48874" r="51518" b="4386"/>
          <a:stretch/>
        </p:blipFill>
        <p:spPr>
          <a:xfrm>
            <a:off x="805150" y="855488"/>
            <a:ext cx="3232728" cy="252964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2" t="7320" r="50123" b="49431"/>
          <a:stretch/>
        </p:blipFill>
        <p:spPr>
          <a:xfrm>
            <a:off x="2242761" y="4027056"/>
            <a:ext cx="3325091" cy="26323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5483444" y="4251097"/>
                <a:ext cx="53287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d>
                      <m:dPr>
                        <m:ctrlP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d>
                      <m:dPr>
                        <m:ctrlP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𝑣</m:t>
                        </m:r>
                      </m:e>
                    </m:d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ru-RU" i="1" dirty="0"/>
                  <a:t>,</a:t>
                </a: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3444" y="4251097"/>
                <a:ext cx="5328766" cy="369332"/>
              </a:xfrm>
              <a:prstGeom prst="rect">
                <a:avLst/>
              </a:prstGeom>
              <a:blipFill>
                <a:blip r:embed="rId3"/>
                <a:stretch>
                  <a:fillRect t="-9836" b="-2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327438" y="228660"/>
                <a:ext cx="49303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−</m:t>
                    </m:r>
                    <m:d>
                      <m:dPr>
                        <m:ctrlP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𝑣</m:t>
                        </m:r>
                      </m:e>
                    </m:d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ru-RU" i="1" dirty="0"/>
                  <a:t>,</a:t>
                </a: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38" y="228660"/>
                <a:ext cx="4930389" cy="369332"/>
              </a:xfrm>
              <a:prstGeom prst="rect">
                <a:avLst/>
              </a:prstGeom>
              <a:blipFill>
                <a:blip r:embed="rId4"/>
                <a:stretch>
                  <a:fillRect t="-11667" r="-494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5901200" y="228660"/>
                <a:ext cx="49311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 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∗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𝑠𝑖𝑛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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Н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𝑣</m:t>
                    </m:r>
                  </m:oMath>
                </a14:m>
                <a:r>
                  <a:rPr lang="ru-RU" i="1" dirty="0"/>
                  <a:t>,</a:t>
                </a: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1200" y="228660"/>
                <a:ext cx="4931158" cy="369332"/>
              </a:xfrm>
              <a:prstGeom prst="rect">
                <a:avLst/>
              </a:prstGeom>
              <a:blipFill>
                <a:blip r:embed="rId5"/>
                <a:stretch>
                  <a:fillRect t="-11667" r="-618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180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93962" y="206215"/>
                <a:ext cx="11693237" cy="62385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3655" indent="267335" algn="ctr">
                  <a:spcAft>
                    <a:spcPts val="0"/>
                  </a:spcAft>
                </a:pPr>
                <a:r>
                  <a:rPr lang="ru-RU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Процесс выполнения работы</a:t>
                </a:r>
              </a:p>
              <a:p>
                <a:pPr marL="33655" indent="267335" algn="just">
                  <a:spcAft>
                    <a:spcPts val="0"/>
                  </a:spcAft>
                </a:pP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определе­ния превышения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∆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А-В 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 точке А устанавливают теодолит, а в точке В вешают отвес. На отвесе отмечают точку визирова­ния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для чего можно использо­вать обычные канцелярские скрепки. Часто за точку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при­нимают точку входа шнура в от­вес или острие отвеса. На эту точку отвеса затем наводят тру­бу теодолита, и отсчитывают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по  вертикальному   кругу   угол   наклона визирного луча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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На точке  А  измеряют рулеткой от резок </a:t>
                </a:r>
                <a:r>
                  <a:rPr lang="en-US" i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i="1" baseline="-250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r>
                  <a:rPr lang="en-US" i="1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расстояние по верти­кали от точки А до горизонтальной оси вращения трубы теодо­лита (точка а). Затем измеряют наклонное расстояние 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</a:t>
                </a:r>
                <a:r>
                  <a:rPr lang="en-US" i="1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ab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от точки </a:t>
                </a:r>
                <a:r>
                  <a:rPr lang="ru-RU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до точки 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и отрезок </a:t>
                </a:r>
                <a:r>
                  <a:rPr lang="en-US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</a:t>
                </a:r>
                <a:r>
                  <a:rPr lang="en-US" i="1" baseline="-250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расстояние по вертикали от точки </a:t>
                </a:r>
                <a:r>
                  <a:rPr lang="ru-RU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до точки 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ru-RU" sz="16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Угол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наклона измеряют при двух положениях трубы с вы­числением на каждой станции </a:t>
                </a:r>
                <a:r>
                  <a:rPr lang="ru-RU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МО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Расхождение значений </a:t>
                </a:r>
                <a:r>
                  <a:rPr lang="ru-RU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МО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по станциям не должно превышать 1,5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'.</a:t>
                </a:r>
                <a:endParaRPr lang="en-US" dirty="0" smtClean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en-US" dirty="0">
                    <a:latin typeface="Times New Roman" panose="02020603050405020304" pitchFamily="18" charset="0"/>
                  </a:rPr>
                  <a:t>	</a:t>
                </a:r>
                <a:r>
                  <a:rPr lang="ru-RU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Измерение высоты прибора </a:t>
                </a:r>
                <a:r>
                  <a:rPr lang="en-US" altLang="ru-RU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ru-RU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и высоты визирования </a:t>
                </a:r>
                <a:r>
                  <a:rPr lang="en-US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</a:t>
                </a:r>
                <a:r>
                  <a:rPr lang="ru-RU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 про­изводится рулеткой дважды с точностью до 1 мм (расхожде­ние между двумя </a:t>
                </a:r>
                <a:r>
                  <a:rPr lang="ru-RU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изм</a:t>
                </a:r>
                <a:r>
                  <a:rPr lang="ru-RU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ерениями не должно превышать 5 мм). Расстояние </a:t>
                </a:r>
                <a:r>
                  <a:rPr lang="en-US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ab</a:t>
                </a:r>
                <a:r>
                  <a:rPr lang="ru-RU" alt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измеряют стальной рулеткой по методике изме­рения длин сторон подземной полигонометрии</a:t>
                </a:r>
                <a:r>
                  <a:rPr lang="ru-RU" alt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lang="en-US" altLang="ru-RU" dirty="0" smtClean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контроля превышения следует вычислять дважды: в прямом и обратном направлениях.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определения обрат­ного превышения теодолит переставляют в точку В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и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выполняют аналогичные измерения на точку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Разность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превышений (в мм) не должна быть более 0,4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если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длина линии (в м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r>
                  <a:rPr lang="ru-RU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Ходы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тригонометрического нивелирования в шахте должны быть замкнутыми или прокладываться между пунктами, вы­соты которых определены методом геометрического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нивелиро­вания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en-US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Для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всего хода расхождения в превышениях (в мм) не дол­жны быть более </a:t>
                </a:r>
                <a14:m>
                  <m:oMath xmlns:m="http://schemas.openxmlformats.org/officeDocument/2006/math">
                    <m:r>
                      <a:rPr lang="en-US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100</m:t>
                    </m:r>
                    <m:rad>
                      <m:radPr>
                        <m:degHide m:val="on"/>
                        <m:ctrlPr>
                          <a:rPr lang="ru-RU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𝐿</m:t>
                        </m:r>
                      </m:e>
                    </m:rad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L -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длина хода, км. Если триго­нометрическое нивелирование ведется по пунктам съемочной сети (теодолитных ходов), то должны соблюдаться следующие требования: расхождения значений МО в начале и конце хода не более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sym typeface="Symbol" panose="05050102010706020507" pitchFamily="18" charset="2"/>
                  </a:rPr>
                  <a:t>,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расхождения между двумя определениями высоты теодолита или сигнала не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более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10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мм; разность в превышениях одной и той же стороны не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более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1</a:t>
                </a:r>
                <a:r>
                  <a:rPr lang="kk-KZ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: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1000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ее длины; высотная не­вязка хода (в мм) не должна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превышать </a:t>
                </a:r>
                <a14:m>
                  <m:oMath xmlns:m="http://schemas.openxmlformats.org/officeDocument/2006/math">
                    <m:r>
                      <a:rPr lang="en-US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1</m:t>
                    </m:r>
                    <m:r>
                      <a:rPr lang="ru-RU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2</m:t>
                    </m:r>
                    <m:r>
                      <a:rPr lang="en-US"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m:t>0</m:t>
                    </m:r>
                    <m:rad>
                      <m:radPr>
                        <m:degHide m:val="on"/>
                        <m:ctrlPr>
                          <a:rPr lang="ru-RU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>
                            <a:latin typeface="Times New Roman" panose="02020603050405020304" pitchFamily="18" charset="0"/>
                            <a:ea typeface="Times New Roman" panose="02020603050405020304" pitchFamily="18" charset="0"/>
                          </a:rPr>
                          <m:t>𝐿</m:t>
                        </m:r>
                      </m:e>
                    </m:rad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длина хода, </a:t>
                </a:r>
                <a:r>
                  <a:rPr lang="ru-RU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км).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2" y="206215"/>
                <a:ext cx="11693237" cy="6238503"/>
              </a:xfrm>
              <a:prstGeom prst="rect">
                <a:avLst/>
              </a:prstGeom>
              <a:blipFill>
                <a:blip r:embed="rId2"/>
                <a:stretch>
                  <a:fillRect l="-469" t="-587" r="-417" b="-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68930" y="4318295"/>
            <a:ext cx="21352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8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7" y="264462"/>
            <a:ext cx="10529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 Цель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 задачи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тригонометрического нивелирования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Измеряемые в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еличины на станции при тригонометрическом нивелировании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Требования при передачи высот тригонометрическим нивелированием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Схемы определения превышении, используемые на практике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Порядок выполнения тригонометрического нивелирования на станции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6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Составьте задачу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передачи высотной отметки тригонометрическим нивелированием</a:t>
            </a:r>
          </a:p>
        </p:txBody>
      </p:sp>
    </p:spTree>
    <p:extLst>
      <p:ext uri="{BB962C8B-B14F-4D97-AF65-F5344CB8AC3E}">
        <p14:creationId xmlns:p14="http://schemas.microsoft.com/office/powerpoint/2010/main" val="34650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1237</TotalTime>
  <Words>817</Words>
  <Application>Microsoft Office PowerPoint</Application>
  <PresentationFormat>Широкоэкранный</PresentationFormat>
  <Paragraphs>41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Cambria Math</vt:lpstr>
      <vt:lpstr>Symbol</vt:lpstr>
      <vt:lpstr>Times New Roman</vt:lpstr>
      <vt:lpstr>Trebuchet MS</vt:lpstr>
      <vt:lpstr>Wingdings 3</vt:lpstr>
      <vt:lpstr>Аспект</vt:lpstr>
      <vt:lpstr>Equation.3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saule_soltabaeva@mail.ru</dc:creator>
  <cp:lastModifiedBy>saule_soltabaeva@mail.ru</cp:lastModifiedBy>
  <cp:revision>110</cp:revision>
  <dcterms:created xsi:type="dcterms:W3CDTF">2021-01-27T04:24:17Z</dcterms:created>
  <dcterms:modified xsi:type="dcterms:W3CDTF">2021-04-25T04:57:24Z</dcterms:modified>
</cp:coreProperties>
</file>