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11"/>
  </p:notesMasterIdLst>
  <p:sldIdLst>
    <p:sldId id="257" r:id="rId2"/>
    <p:sldId id="276" r:id="rId3"/>
    <p:sldId id="278" r:id="rId4"/>
    <p:sldId id="279" r:id="rId5"/>
    <p:sldId id="280" r:id="rId6"/>
    <p:sldId id="282" r:id="rId7"/>
    <p:sldId id="283" r:id="rId8"/>
    <p:sldId id="284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F6FD9D04-A396-47C9-A075-7034CECACFC7}">
          <p14:sldIdLst>
            <p14:sldId id="257"/>
            <p14:sldId id="276"/>
            <p14:sldId id="278"/>
            <p14:sldId id="279"/>
            <p14:sldId id="280"/>
            <p14:sldId id="282"/>
            <p14:sldId id="283"/>
            <p14:sldId id="284"/>
            <p14:sldId id="264"/>
          </p14:sldIdLst>
        </p14:section>
        <p14:section name="Раздел без заголовка" id="{95AEA0EA-6482-4C51-B1D8-D61D2D6CA897}">
          <p14:sldIdLst/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76D59"/>
    <a:srgbClr val="0000FF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2" d="100"/>
          <a:sy n="52" d="100"/>
        </p:scale>
        <p:origin x="2680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819AD6-9957-401A-97B7-AA1FE33E9444}" type="datetimeFigureOut">
              <a:rPr lang="ru-RU" smtClean="0"/>
              <a:t>29.04.2021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5C5B92-700C-4768-AA1F-41C467DB71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1195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756B-09D3-4996-8CF2-BC4CF29ADF17}" type="datetimeFigureOut">
              <a:rPr lang="ru-RU" smtClean="0"/>
              <a:t>29.04.2021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7AAA-E15A-484D-AF1D-520E97B23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8977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756B-09D3-4996-8CF2-BC4CF29ADF17}" type="datetimeFigureOut">
              <a:rPr lang="ru-RU" smtClean="0"/>
              <a:t>29.04.2021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7AAA-E15A-484D-AF1D-520E97B23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4822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756B-09D3-4996-8CF2-BC4CF29ADF17}" type="datetimeFigureOut">
              <a:rPr lang="ru-RU" smtClean="0"/>
              <a:t>29.04.2021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7AAA-E15A-484D-AF1D-520E97B23A17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22576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756B-09D3-4996-8CF2-BC4CF29ADF17}" type="datetimeFigureOut">
              <a:rPr lang="ru-RU" smtClean="0"/>
              <a:t>29.04.2021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7AAA-E15A-484D-AF1D-520E97B23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90288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756B-09D3-4996-8CF2-BC4CF29ADF17}" type="datetimeFigureOut">
              <a:rPr lang="ru-RU" smtClean="0"/>
              <a:t>29.04.2021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7AAA-E15A-484D-AF1D-520E97B23A17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566803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756B-09D3-4996-8CF2-BC4CF29ADF17}" type="datetimeFigureOut">
              <a:rPr lang="ru-RU" smtClean="0"/>
              <a:t>29.04.2021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7AAA-E15A-484D-AF1D-520E97B23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18720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756B-09D3-4996-8CF2-BC4CF29ADF17}" type="datetimeFigureOut">
              <a:rPr lang="ru-RU" smtClean="0"/>
              <a:t>29.04.2021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7AAA-E15A-484D-AF1D-520E97B23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87333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756B-09D3-4996-8CF2-BC4CF29ADF17}" type="datetimeFigureOut">
              <a:rPr lang="ru-RU" smtClean="0"/>
              <a:t>29.04.2021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7AAA-E15A-484D-AF1D-520E97B23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2623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756B-09D3-4996-8CF2-BC4CF29ADF17}" type="datetimeFigureOut">
              <a:rPr lang="ru-RU" smtClean="0"/>
              <a:t>29.04.2021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7AAA-E15A-484D-AF1D-520E97B23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0826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756B-09D3-4996-8CF2-BC4CF29ADF17}" type="datetimeFigureOut">
              <a:rPr lang="ru-RU" smtClean="0"/>
              <a:t>29.04.2021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7AAA-E15A-484D-AF1D-520E97B23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5505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756B-09D3-4996-8CF2-BC4CF29ADF17}" type="datetimeFigureOut">
              <a:rPr lang="ru-RU" smtClean="0"/>
              <a:t>29.04.2021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7AAA-E15A-484D-AF1D-520E97B23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179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756B-09D3-4996-8CF2-BC4CF29ADF17}" type="datetimeFigureOut">
              <a:rPr lang="ru-RU" smtClean="0"/>
              <a:t>29.04.2021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7AAA-E15A-484D-AF1D-520E97B23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7852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756B-09D3-4996-8CF2-BC4CF29ADF17}" type="datetimeFigureOut">
              <a:rPr lang="ru-RU" smtClean="0"/>
              <a:t>29.04.2021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7AAA-E15A-484D-AF1D-520E97B23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3996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756B-09D3-4996-8CF2-BC4CF29ADF17}" type="datetimeFigureOut">
              <a:rPr lang="ru-RU" smtClean="0"/>
              <a:t>29.04.2021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7AAA-E15A-484D-AF1D-520E97B23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454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756B-09D3-4996-8CF2-BC4CF29ADF17}" type="datetimeFigureOut">
              <a:rPr lang="ru-RU" smtClean="0"/>
              <a:t>29.04.2021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7AAA-E15A-484D-AF1D-520E97B23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8771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7AAA-E15A-484D-AF1D-520E97B23A17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756B-09D3-4996-8CF2-BC4CF29ADF17}" type="datetimeFigureOut">
              <a:rPr lang="ru-RU" smtClean="0"/>
              <a:t>29.04.2021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5571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A6756B-09D3-4996-8CF2-BC4CF29ADF17}" type="datetimeFigureOut">
              <a:rPr lang="ru-RU" smtClean="0"/>
              <a:t>29.04.2021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3B97AAA-E15A-484D-AF1D-520E97B23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6007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11.png"/><Relationship Id="rId7" Type="http://schemas.openxmlformats.org/officeDocument/2006/relationships/image" Target="../media/image10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8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80290" y="399581"/>
            <a:ext cx="1145309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20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Лекция 12. </a:t>
            </a:r>
            <a:r>
              <a:rPr lang="ru-RU" sz="2000" b="1" u="sng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Упрощенный метод </a:t>
            </a:r>
            <a:r>
              <a:rPr lang="ru-RU" sz="2000" b="1" u="sng" dirty="0" smtClean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ориентирования </a:t>
            </a:r>
            <a:r>
              <a:rPr lang="ru-RU" sz="2000" b="1" u="sng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через вертикальны е </a:t>
            </a:r>
            <a:r>
              <a:rPr lang="ru-RU" sz="2000" b="1" u="sng" dirty="0" smtClean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выработки</a:t>
            </a:r>
            <a:endParaRPr lang="ru-RU" sz="2000" b="1" u="sng" dirty="0">
              <a:solidFill>
                <a:srgbClr val="0000FF"/>
              </a:solidFill>
            </a:endParaRPr>
          </a:p>
        </p:txBody>
      </p:sp>
      <p:cxnSp>
        <p:nvCxnSpPr>
          <p:cNvPr id="37" name="Прямая со стрелкой 36"/>
          <p:cNvCxnSpPr/>
          <p:nvPr/>
        </p:nvCxnSpPr>
        <p:spPr>
          <a:xfrm flipH="1">
            <a:off x="10109828" y="2467817"/>
            <a:ext cx="1314474" cy="337114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Прямоугольник 56"/>
          <p:cNvSpPr/>
          <p:nvPr/>
        </p:nvSpPr>
        <p:spPr>
          <a:xfrm>
            <a:off x="301451" y="1014066"/>
            <a:ext cx="1059745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	Упрощенные способы применяются при ориентировании подэтажных и второстепенных выработок с коротким сроком службы. Наибольшее распространение они получили на рудниках, где много горизонтов, вертикальных и наклонных выработок, соединяющих их. В данных условиях точные ориентировки не нужны, для практической деятельности будет достаточно, если они будут выполнено упрощенно.</a:t>
            </a:r>
          </a:p>
          <a:p>
            <a:pPr algn="just"/>
            <a:endParaRPr lang="ru-RU" dirty="0" smtClean="0">
              <a:sym typeface="Symbol" panose="05050102010706020507" pitchFamily="18" charset="2"/>
            </a:endParaRPr>
          </a:p>
          <a:p>
            <a:pPr algn="just"/>
            <a:r>
              <a:rPr lang="ru-RU" dirty="0" smtClean="0">
                <a:sym typeface="Symbol" panose="05050102010706020507" pitchFamily="18" charset="2"/>
              </a:rPr>
              <a:t>	В зависимости от горно-геологических условий и применяемых систем разработки рудных тел рассмотрим целый ряд геометрических способов упрощенных ориентирно-соединительных съемок. Особенностью проводимых упрощенных ориентировок является совместное решение двух задач: передачи дирекционного угла (</a:t>
            </a:r>
            <a:r>
              <a:rPr lang="kk-KZ" dirty="0" smtClean="0">
                <a:sym typeface="Symbol" panose="05050102010706020507" pitchFamily="18" charset="2"/>
              </a:rPr>
              <a:t>) и всех трех координат (Х, У, </a:t>
            </a:r>
            <a:r>
              <a:rPr lang="en-US" dirty="0" smtClean="0">
                <a:sym typeface="Symbol" panose="05050102010706020507" pitchFamily="18" charset="2"/>
              </a:rPr>
              <a:t>Z).</a:t>
            </a:r>
            <a:endParaRPr lang="ru-RU" dirty="0" smtClean="0">
              <a:sym typeface="Symbol" panose="05050102010706020507" pitchFamily="18" charset="2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400516" y="4090763"/>
            <a:ext cx="1036654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	</a:t>
            </a:r>
            <a:r>
              <a:rPr lang="ru-RU" i="1" u="sng" dirty="0" smtClean="0"/>
              <a:t>Ориентирование через вертикальные выработки</a:t>
            </a:r>
          </a:p>
          <a:p>
            <a:pPr algn="just"/>
            <a:r>
              <a:rPr lang="ru-RU" dirty="0" smtClean="0">
                <a:sym typeface="Symbol" panose="05050102010706020507" pitchFamily="18" charset="2"/>
              </a:rPr>
              <a:t>	Ориентировка через один восстающий методом соединительных треугольников по исполнению аналогична ориентировке через один ствол. В восстающий опускают два отвеса, при этом применяют проволоку диаметром 0,3-0,4 мм или </a:t>
            </a:r>
            <a:r>
              <a:rPr lang="ru-RU" dirty="0" err="1" smtClean="0">
                <a:sym typeface="Symbol" panose="05050102010706020507" pitchFamily="18" charset="2"/>
              </a:rPr>
              <a:t>полиэтиленновую</a:t>
            </a:r>
            <a:r>
              <a:rPr lang="ru-RU" dirty="0" smtClean="0">
                <a:sym typeface="Symbol" panose="05050102010706020507" pitchFamily="18" charset="2"/>
              </a:rPr>
              <a:t> нить с массой </a:t>
            </a:r>
            <a:r>
              <a:rPr lang="ru-RU" dirty="0">
                <a:sym typeface="Symbol" panose="05050102010706020507" pitchFamily="18" charset="2"/>
              </a:rPr>
              <a:t>подвешенного груза – 10 </a:t>
            </a:r>
            <a:r>
              <a:rPr lang="ru-RU" dirty="0" smtClean="0">
                <a:sym typeface="Symbol" panose="05050102010706020507" pitchFamily="18" charset="2"/>
              </a:rPr>
              <a:t>кг, расстояние между отвесами 0,3-0,5 м, погрешность передачи дирекционного угла </a:t>
            </a:r>
            <a:r>
              <a:rPr lang="en-US" dirty="0" smtClean="0">
                <a:sym typeface="Symbol" panose="05050102010706020507" pitchFamily="18" charset="2"/>
              </a:rPr>
              <a:t>m</a:t>
            </a:r>
            <a:r>
              <a:rPr lang="en-US" baseline="-25000" dirty="0" smtClean="0">
                <a:sym typeface="Symbol" panose="05050102010706020507" pitchFamily="18" charset="2"/>
              </a:rPr>
              <a:t></a:t>
            </a:r>
            <a:r>
              <a:rPr lang="en-US" dirty="0" smtClean="0">
                <a:sym typeface="Symbol" panose="05050102010706020507" pitchFamily="18" charset="2"/>
              </a:rPr>
              <a:t> </a:t>
            </a:r>
            <a:r>
              <a:rPr lang="ru-RU" dirty="0" smtClean="0">
                <a:sym typeface="Symbol" panose="05050102010706020507" pitchFamily="18" charset="2"/>
              </a:rPr>
              <a:t>= 10. </a:t>
            </a:r>
            <a:endParaRPr lang="en-US" dirty="0" smtClean="0">
              <a:sym typeface="Symbol" panose="05050102010706020507" pitchFamily="18" charset="2"/>
            </a:endParaRPr>
          </a:p>
          <a:p>
            <a:pPr algn="just"/>
            <a:r>
              <a:rPr lang="ru-RU" dirty="0" smtClean="0">
                <a:sym typeface="Symbol" panose="05050102010706020507" pitchFamily="18" charset="2"/>
              </a:rPr>
              <a:t>	</a:t>
            </a:r>
            <a:r>
              <a:rPr lang="ru-RU" dirty="0">
                <a:sym typeface="Symbol" panose="05050102010706020507" pitchFamily="18" charset="2"/>
              </a:rPr>
              <a:t> Ориентировка через </a:t>
            </a:r>
            <a:r>
              <a:rPr lang="ru-RU" dirty="0" smtClean="0">
                <a:sym typeface="Symbol" panose="05050102010706020507" pitchFamily="18" charset="2"/>
              </a:rPr>
              <a:t>два восстающих по методике аналогична ориентированию через два ствола по упрощенной схеме и с более пониженной требованиями по точности.</a:t>
            </a:r>
          </a:p>
        </p:txBody>
      </p:sp>
    </p:spTree>
    <p:extLst>
      <p:ext uri="{BB962C8B-B14F-4D97-AF65-F5344CB8AC3E}">
        <p14:creationId xmlns:p14="http://schemas.microsoft.com/office/powerpoint/2010/main" val="570893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25616" y="178849"/>
            <a:ext cx="1172896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 smtClean="0"/>
              <a:t>	</a:t>
            </a:r>
            <a:r>
              <a:rPr lang="ru-RU" sz="1600" b="1" dirty="0" smtClean="0"/>
              <a:t>Метод одного отвеса и касательных шнуров</a:t>
            </a:r>
          </a:p>
          <a:p>
            <a:pPr algn="just"/>
            <a:r>
              <a:rPr lang="ru-RU" sz="1600" dirty="0" smtClean="0"/>
              <a:t>	В основу этого метода как и многих других при упрощенном ориентировании съемок через вертикальные и наклонные выработки приняты два положения из геометрии:</a:t>
            </a:r>
          </a:p>
          <a:p>
            <a:pPr marL="285750" indent="-285750" algn="just">
              <a:buFontTx/>
              <a:buChar char="-"/>
            </a:pPr>
            <a:r>
              <a:rPr lang="ru-RU" sz="1600" dirty="0" smtClean="0"/>
              <a:t>через наклонную прямую </a:t>
            </a:r>
            <a:r>
              <a:rPr lang="ru-RU" sz="1600" dirty="0"/>
              <a:t>можно провести только одну вертикальную плоскость;</a:t>
            </a:r>
          </a:p>
          <a:p>
            <a:pPr marL="285750" indent="-285750" algn="just">
              <a:buFontTx/>
              <a:buChar char="-"/>
            </a:pPr>
            <a:r>
              <a:rPr lang="ru-RU" sz="1600" dirty="0"/>
              <a:t>все линии, лежащие в этой плоскости</a:t>
            </a:r>
            <a:r>
              <a:rPr lang="ru-RU" sz="1600" dirty="0" smtClean="0"/>
              <a:t>, будут иметь один и тот же азимут или отличаться от него на 180</a:t>
            </a:r>
            <a:r>
              <a:rPr lang="ru-RU" sz="1600" dirty="0" smtClean="0">
                <a:sym typeface="Symbol" panose="05050102010706020507" pitchFamily="18" charset="2"/>
              </a:rPr>
              <a:t>.</a:t>
            </a:r>
            <a:endParaRPr lang="ru-RU" sz="1600" dirty="0" smtClean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94" t="23031" r="5107" b="14343"/>
          <a:stretch/>
        </p:blipFill>
        <p:spPr>
          <a:xfrm>
            <a:off x="171736" y="1497810"/>
            <a:ext cx="3628759" cy="3251200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3891769" y="1472025"/>
            <a:ext cx="8052381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/>
              <a:t>	При ориентировании верхней подэтажной выработки способом отвесов и касательных шнуров дано </a:t>
            </a:r>
            <a:r>
              <a:rPr lang="ru-RU" sz="1600" dirty="0" smtClean="0">
                <a:sym typeface="Symbol" panose="05050102010706020507" pitchFamily="18" charset="2"/>
              </a:rPr>
              <a:t></a:t>
            </a:r>
            <a:r>
              <a:rPr lang="ru-RU" sz="1600" baseline="-25000" dirty="0" smtClean="0">
                <a:sym typeface="Symbol" panose="05050102010706020507" pitchFamily="18" charset="2"/>
              </a:rPr>
              <a:t>АВ</a:t>
            </a:r>
            <a:r>
              <a:rPr lang="ru-RU" sz="1600" dirty="0" smtClean="0">
                <a:sym typeface="Symbol" panose="05050102010706020507" pitchFamily="18" charset="2"/>
              </a:rPr>
              <a:t>, Х</a:t>
            </a:r>
            <a:r>
              <a:rPr lang="ru-RU" sz="1600" baseline="-25000" dirty="0" smtClean="0">
                <a:sym typeface="Symbol" panose="05050102010706020507" pitchFamily="18" charset="2"/>
              </a:rPr>
              <a:t>В</a:t>
            </a:r>
            <a:r>
              <a:rPr lang="ru-RU" sz="1600" dirty="0" smtClean="0">
                <a:sym typeface="Symbol" panose="05050102010706020507" pitchFamily="18" charset="2"/>
              </a:rPr>
              <a:t>, У</a:t>
            </a:r>
            <a:r>
              <a:rPr lang="ru-RU" sz="1600" baseline="-25000" dirty="0">
                <a:sym typeface="Symbol" panose="05050102010706020507" pitchFamily="18" charset="2"/>
              </a:rPr>
              <a:t>В</a:t>
            </a:r>
            <a:r>
              <a:rPr lang="ru-RU" sz="1600" dirty="0" smtClean="0">
                <a:sym typeface="Symbol" panose="05050102010706020507" pitchFamily="18" charset="2"/>
              </a:rPr>
              <a:t>, </a:t>
            </a:r>
            <a:r>
              <a:rPr lang="en-US" sz="1600" dirty="0" smtClean="0">
                <a:sym typeface="Symbol" panose="05050102010706020507" pitchFamily="18" charset="2"/>
              </a:rPr>
              <a:t>Z</a:t>
            </a:r>
            <a:r>
              <a:rPr lang="ru-RU" sz="1600" baseline="-25000" dirty="0" smtClean="0">
                <a:sym typeface="Symbol" panose="05050102010706020507" pitchFamily="18" charset="2"/>
              </a:rPr>
              <a:t>В</a:t>
            </a:r>
            <a:r>
              <a:rPr lang="ru-RU" sz="1600" dirty="0" smtClean="0"/>
              <a:t>, требуется </a:t>
            </a:r>
            <a:r>
              <a:rPr lang="ru-RU" sz="1600" dirty="0" smtClean="0">
                <a:sym typeface="Symbol" panose="05050102010706020507" pitchFamily="18" charset="2"/>
              </a:rPr>
              <a:t></a:t>
            </a:r>
            <a:r>
              <a:rPr lang="en-US" sz="1600" baseline="-25000" dirty="0" smtClean="0">
                <a:sym typeface="Symbol" panose="05050102010706020507" pitchFamily="18" charset="2"/>
              </a:rPr>
              <a:t>CD</a:t>
            </a:r>
            <a:r>
              <a:rPr lang="ru-RU" sz="1600" dirty="0" smtClean="0">
                <a:sym typeface="Symbol" panose="05050102010706020507" pitchFamily="18" charset="2"/>
              </a:rPr>
              <a:t>, Х</a:t>
            </a:r>
            <a:r>
              <a:rPr lang="en-US" sz="1600" baseline="-25000" dirty="0" smtClean="0">
                <a:sym typeface="Symbol" panose="05050102010706020507" pitchFamily="18" charset="2"/>
              </a:rPr>
              <a:t>C</a:t>
            </a:r>
            <a:r>
              <a:rPr lang="ru-RU" sz="1600" dirty="0" smtClean="0">
                <a:sym typeface="Symbol" panose="05050102010706020507" pitchFamily="18" charset="2"/>
              </a:rPr>
              <a:t>, У</a:t>
            </a:r>
            <a:r>
              <a:rPr lang="en-US" sz="1600" baseline="-25000" dirty="0" smtClean="0">
                <a:sym typeface="Symbol" panose="05050102010706020507" pitchFamily="18" charset="2"/>
              </a:rPr>
              <a:t>C</a:t>
            </a:r>
            <a:r>
              <a:rPr lang="ru-RU" sz="1600" dirty="0" smtClean="0">
                <a:sym typeface="Symbol" panose="05050102010706020507" pitchFamily="18" charset="2"/>
              </a:rPr>
              <a:t>, </a:t>
            </a:r>
            <a:r>
              <a:rPr lang="en-US" sz="1600" dirty="0" smtClean="0">
                <a:sym typeface="Symbol" panose="05050102010706020507" pitchFamily="18" charset="2"/>
              </a:rPr>
              <a:t>Z</a:t>
            </a:r>
            <a:r>
              <a:rPr lang="en-US" sz="1600" baseline="-25000" dirty="0" smtClean="0">
                <a:sym typeface="Symbol" panose="05050102010706020507" pitchFamily="18" charset="2"/>
              </a:rPr>
              <a:t>C</a:t>
            </a:r>
            <a:r>
              <a:rPr lang="kk-KZ" sz="1600" dirty="0" smtClean="0"/>
              <a:t>. Теодолит устанавливают в т.В измеряем горизонтальный угол </a:t>
            </a:r>
            <a:r>
              <a:rPr lang="kk-KZ" sz="1600" dirty="0" smtClean="0">
                <a:sym typeface="Symbol" panose="05050102010706020507" pitchFamily="18" charset="2"/>
              </a:rPr>
              <a:t>, при этом на стенке выработки по краям отвеса при визировании забивают гвозди </a:t>
            </a:r>
            <a:r>
              <a:rPr lang="kk-KZ" sz="1600" i="1" dirty="0" smtClean="0">
                <a:sym typeface="Symbol" panose="05050102010706020507" pitchFamily="18" charset="2"/>
              </a:rPr>
              <a:t>а</a:t>
            </a:r>
            <a:r>
              <a:rPr lang="ru-RU" sz="1600" i="1" baseline="-25000" dirty="0" smtClean="0">
                <a:sym typeface="Symbol" panose="05050102010706020507" pitchFamily="18" charset="2"/>
              </a:rPr>
              <a:t>1</a:t>
            </a:r>
            <a:r>
              <a:rPr lang="ru-RU" sz="1600" i="1" dirty="0" smtClean="0">
                <a:sym typeface="Symbol" panose="05050102010706020507" pitchFamily="18" charset="2"/>
              </a:rPr>
              <a:t>, а</a:t>
            </a:r>
            <a:r>
              <a:rPr lang="ru-RU" sz="1600" i="1" baseline="-25000" dirty="0" smtClean="0">
                <a:sym typeface="Symbol" panose="05050102010706020507" pitchFamily="18" charset="2"/>
              </a:rPr>
              <a:t>2</a:t>
            </a:r>
            <a:r>
              <a:rPr lang="ru-RU" sz="1600" dirty="0" smtClean="0">
                <a:sym typeface="Symbol" panose="05050102010706020507" pitchFamily="18" charset="2"/>
              </a:rPr>
              <a:t>, а далее от них в восстающем протягивают шнуры, касающиеся отвеса по обоим его краям, забивая поочередно точки </a:t>
            </a:r>
            <a:r>
              <a:rPr lang="ru-RU" sz="1600" i="1" dirty="0" smtClean="0">
                <a:sym typeface="Symbol" panose="05050102010706020507" pitchFamily="18" charset="2"/>
              </a:rPr>
              <a:t>в</a:t>
            </a:r>
            <a:r>
              <a:rPr lang="ru-RU" sz="1600" i="1" baseline="-25000" dirty="0" smtClean="0">
                <a:sym typeface="Symbol" panose="05050102010706020507" pitchFamily="18" charset="2"/>
              </a:rPr>
              <a:t>1</a:t>
            </a:r>
            <a:r>
              <a:rPr lang="ru-RU" sz="1600" i="1" dirty="0" smtClean="0">
                <a:sym typeface="Symbol" panose="05050102010706020507" pitchFamily="18" charset="2"/>
              </a:rPr>
              <a:t>, в</a:t>
            </a:r>
            <a:r>
              <a:rPr lang="ru-RU" sz="1600" i="1" baseline="-25000" dirty="0" smtClean="0">
                <a:sym typeface="Symbol" panose="05050102010706020507" pitchFamily="18" charset="2"/>
              </a:rPr>
              <a:t>2</a:t>
            </a:r>
            <a:r>
              <a:rPr lang="en-US" sz="1600" i="1" dirty="0">
                <a:sym typeface="Symbol" panose="05050102010706020507" pitchFamily="18" charset="2"/>
              </a:rPr>
              <a:t>,</a:t>
            </a:r>
            <a:r>
              <a:rPr lang="ru-RU" sz="1600" i="1" dirty="0" smtClean="0">
                <a:sym typeface="Symbol" panose="05050102010706020507" pitchFamily="18" charset="2"/>
              </a:rPr>
              <a:t> </a:t>
            </a:r>
            <a:r>
              <a:rPr lang="en-US" sz="1600" i="1" dirty="0" smtClean="0">
                <a:sym typeface="Symbol" panose="05050102010706020507" pitchFamily="18" charset="2"/>
              </a:rPr>
              <a:t>m</a:t>
            </a:r>
            <a:r>
              <a:rPr lang="en-US" sz="1600" i="1" baseline="-25000" dirty="0" smtClean="0">
                <a:sym typeface="Symbol" panose="05050102010706020507" pitchFamily="18" charset="2"/>
              </a:rPr>
              <a:t>1</a:t>
            </a:r>
            <a:r>
              <a:rPr lang="en-US" sz="1600" i="1" dirty="0" smtClean="0">
                <a:sym typeface="Symbol" panose="05050102010706020507" pitchFamily="18" charset="2"/>
              </a:rPr>
              <a:t>, m</a:t>
            </a:r>
            <a:r>
              <a:rPr lang="en-US" sz="1600" i="1" baseline="-25000" dirty="0" smtClean="0">
                <a:sym typeface="Symbol" panose="05050102010706020507" pitchFamily="18" charset="2"/>
              </a:rPr>
              <a:t>2</a:t>
            </a:r>
            <a:r>
              <a:rPr lang="en-US" sz="1600" i="1" dirty="0" smtClean="0">
                <a:sym typeface="Symbol" panose="05050102010706020507" pitchFamily="18" charset="2"/>
              </a:rPr>
              <a:t>, </a:t>
            </a:r>
            <a:r>
              <a:rPr lang="ru-RU" sz="1600" dirty="0" smtClean="0">
                <a:sym typeface="Symbol" panose="05050102010706020507" pitchFamily="18" charset="2"/>
              </a:rPr>
              <a:t>заканчивая на ориентируемом горизонте точками </a:t>
            </a:r>
            <a:r>
              <a:rPr lang="ru-RU" sz="1600" i="1" dirty="0" smtClean="0">
                <a:sym typeface="Symbol" panose="05050102010706020507" pitchFamily="18" charset="2"/>
              </a:rPr>
              <a:t>с</a:t>
            </a:r>
            <a:r>
              <a:rPr lang="ru-RU" sz="1600" i="1" baseline="-25000" dirty="0" smtClean="0">
                <a:sym typeface="Symbol" panose="05050102010706020507" pitchFamily="18" charset="2"/>
              </a:rPr>
              <a:t>1</a:t>
            </a:r>
            <a:r>
              <a:rPr lang="ru-RU" sz="1600" i="1" dirty="0" smtClean="0">
                <a:sym typeface="Symbol" panose="05050102010706020507" pitchFamily="18" charset="2"/>
              </a:rPr>
              <a:t>, с</a:t>
            </a:r>
            <a:r>
              <a:rPr lang="ru-RU" sz="1600" i="1" baseline="-25000" dirty="0" smtClean="0">
                <a:sym typeface="Symbol" panose="05050102010706020507" pitchFamily="18" charset="2"/>
              </a:rPr>
              <a:t>2</a:t>
            </a:r>
            <a:r>
              <a:rPr lang="ru-RU" sz="1600" dirty="0" smtClean="0">
                <a:sym typeface="Symbol" panose="05050102010706020507" pitchFamily="18" charset="2"/>
              </a:rPr>
              <a:t>. Из этих точек, обозначенных в кровле, находят среднюю С и под ней устанавливают теодолит, измеряя угол  </a:t>
            </a:r>
            <a:r>
              <a:rPr lang="en-US" sz="1600" dirty="0" smtClean="0">
                <a:sym typeface="Symbol" panose="05050102010706020507" pitchFamily="18" charset="2"/>
              </a:rPr>
              <a:t>.</a:t>
            </a:r>
          </a:p>
          <a:p>
            <a:pPr algn="just"/>
            <a:r>
              <a:rPr lang="en-US" sz="1600" dirty="0">
                <a:sym typeface="Symbol" panose="05050102010706020507" pitchFamily="18" charset="2"/>
              </a:rPr>
              <a:t>	</a:t>
            </a:r>
            <a:r>
              <a:rPr lang="kk-KZ" sz="1600" dirty="0" smtClean="0">
                <a:sym typeface="Symbol" panose="05050102010706020507" pitchFamily="18" charset="2"/>
              </a:rPr>
              <a:t>Линии </a:t>
            </a:r>
            <a:r>
              <a:rPr lang="kk-KZ" sz="1600" i="1" dirty="0" smtClean="0">
                <a:sym typeface="Symbol" panose="05050102010706020507" pitchFamily="18" charset="2"/>
              </a:rPr>
              <a:t>ва, ав, в</a:t>
            </a:r>
            <a:r>
              <a:rPr lang="en-US" sz="1600" i="1" dirty="0">
                <a:sym typeface="Symbol" panose="05050102010706020507" pitchFamily="18" charset="2"/>
              </a:rPr>
              <a:t>m</a:t>
            </a:r>
            <a:r>
              <a:rPr lang="kk-KZ" sz="1600" i="1" dirty="0" smtClean="0">
                <a:sym typeface="Symbol" panose="05050102010706020507" pitchFamily="18" charset="2"/>
              </a:rPr>
              <a:t>, </a:t>
            </a:r>
            <a:r>
              <a:rPr lang="en-US" sz="1600" i="1" dirty="0">
                <a:sym typeface="Symbol" panose="05050102010706020507" pitchFamily="18" charset="2"/>
              </a:rPr>
              <a:t>m</a:t>
            </a:r>
            <a:r>
              <a:rPr lang="kk-KZ" sz="1600" i="1" dirty="0" smtClean="0">
                <a:sym typeface="Symbol" panose="05050102010706020507" pitchFamily="18" charset="2"/>
              </a:rPr>
              <a:t>с </a:t>
            </a:r>
            <a:r>
              <a:rPr lang="kk-KZ" sz="1600" dirty="0" smtClean="0">
                <a:sym typeface="Symbol" panose="05050102010706020507" pitchFamily="18" charset="2"/>
              </a:rPr>
              <a:t>лежат в одной вертикальной плоскости и имеют один и тот же азимут. </a:t>
            </a:r>
            <a:endParaRPr lang="kk-KZ" sz="1600" dirty="0" smtClean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3407890" y="5161076"/>
                <a:ext cx="4200765" cy="6199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"/>
                          <m:endChr m:val="}"/>
                          <m:ctrlPr>
                            <a:rPr lang="kk-KZ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kk-KZ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eqArrPr>
                            <m:e>
                              <m:sSub>
                                <m:sSubPr>
                                  <m:ctrlPr>
                                    <a:rPr lang="kk-KZ" i="1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</m:ctrlPr>
                                </m:sSubPr>
                                <m:e>
                                  <m:r>
                                    <a:rPr lang="ru-RU" i="1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Х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𝐶</m:t>
                                  </m:r>
                                </m:sub>
                              </m:sSub>
                              <m:r>
                                <a:rPr lang="en-US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=</m:t>
                              </m:r>
                              <m:sSub>
                                <m:sSubPr>
                                  <m:ctrlPr>
                                    <a:rPr lang="kk-KZ" i="1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</m:ctrlPr>
                                </m:sSubPr>
                                <m:e>
                                  <m:r>
                                    <a:rPr lang="ru-RU" i="1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Х</m:t>
                                  </m:r>
                                </m:e>
                                <m:sub>
                                  <m:r>
                                    <a:rPr lang="ru-RU" i="1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В</m:t>
                                  </m:r>
                                </m:sub>
                              </m:sSub>
                              <m:r>
                                <a:rPr lang="ru-RU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ru-RU" i="1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𝐵𝑂</m:t>
                                  </m:r>
                                </m:sub>
                              </m:sSub>
                              <m:r>
                                <a:rPr lang="en-US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∗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𝑐𝑜𝑠</m:t>
                              </m:r>
                              <m:sSub>
                                <m:sSubPr>
                                  <m:ctrlPr>
                                    <a:rPr lang="kk-KZ" i="1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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𝐵𝑂</m:t>
                                  </m:r>
                                </m:sub>
                              </m:sSub>
                              <m:r>
                                <a:rPr lang="en-US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ru-RU" i="1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𝑂𝐶</m:t>
                                  </m:r>
                                </m:sub>
                              </m:sSub>
                              <m:r>
                                <a:rPr lang="en-US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∗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𝑐𝑜𝑠</m:t>
                              </m:r>
                              <m:sSub>
                                <m:sSubPr>
                                  <m:ctrlPr>
                                    <a:rPr lang="kk-KZ" i="1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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𝑂𝐶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kk-KZ" i="1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</m:ctrlPr>
                                </m:sSubPr>
                                <m:e>
                                  <m:r>
                                    <a:rPr lang="kk-KZ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У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𝐶</m:t>
                                  </m:r>
                                </m:sub>
                              </m:sSub>
                              <m:r>
                                <a:rPr lang="en-US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=</m:t>
                              </m:r>
                              <m:sSub>
                                <m:sSubPr>
                                  <m:ctrlPr>
                                    <a:rPr lang="kk-KZ" i="1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</m:ctrlPr>
                                </m:sSubPr>
                                <m:e>
                                  <m:r>
                                    <a:rPr lang="kk-KZ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У</m:t>
                                  </m:r>
                                </m:e>
                                <m:sub>
                                  <m:r>
                                    <a:rPr lang="ru-RU" i="1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В</m:t>
                                  </m:r>
                                </m:sub>
                              </m:sSub>
                              <m:r>
                                <a:rPr lang="ru-RU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ru-RU" i="1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𝐵𝑂</m:t>
                                  </m:r>
                                </m:sub>
                              </m:sSub>
                              <m:r>
                                <a:rPr lang="en-US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∗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𝑠𝑖𝑛</m:t>
                              </m:r>
                              <m:sSub>
                                <m:sSubPr>
                                  <m:ctrlPr>
                                    <a:rPr lang="kk-KZ" i="1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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𝐵𝑂</m:t>
                                  </m:r>
                                </m:sub>
                              </m:sSub>
                              <m:r>
                                <a:rPr lang="en-US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ru-RU" i="1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𝑂𝐶</m:t>
                                  </m:r>
                                </m:sub>
                              </m:sSub>
                              <m:r>
                                <a:rPr lang="en-US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∗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𝑠𝑖𝑛</m:t>
                              </m:r>
                              <m:sSub>
                                <m:sSubPr>
                                  <m:ctrlPr>
                                    <a:rPr lang="kk-KZ" i="1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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𝑂𝐶</m:t>
                                  </m:r>
                                </m:sub>
                              </m:sSub>
                            </m:e>
                          </m:eqArr>
                        </m:e>
                      </m:d>
                    </m:oMath>
                  </m:oMathPara>
                </a14:m>
                <a:endParaRPr lang="en-US" dirty="0" smtClean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07890" y="5161076"/>
                <a:ext cx="4200765" cy="61997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Прямоугольник 4"/>
          <p:cNvSpPr/>
          <p:nvPr/>
        </p:nvSpPr>
        <p:spPr>
          <a:xfrm>
            <a:off x="225616" y="4822522"/>
            <a:ext cx="1096638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/>
              <a:t>Для передачи координат Х, У измеряют расстояния в горизонтальной плоскости ВО и СО</a:t>
            </a:r>
            <a:endParaRPr lang="ru-RU" sz="1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3991894" y="3934237"/>
                <a:ext cx="342536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kk-KZ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bPr>
                        <m:e>
                          <m:r>
                            <a:rPr lang="en-US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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𝐶𝐷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=</m:t>
                      </m:r>
                      <m:sSub>
                        <m:sSubPr>
                          <m:ctrlPr>
                            <a:rPr lang="kk-KZ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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𝐴𝐵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++  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180∗3</m:t>
                          </m:r>
                        </m:e>
                      </m:d>
                      <m:r>
                        <a:rPr lang="en-US" b="0" i="0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, 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1894" y="3934237"/>
                <a:ext cx="3425361" cy="369332"/>
              </a:xfrm>
              <a:prstGeom prst="rect">
                <a:avLst/>
              </a:prstGeom>
              <a:blipFill>
                <a:blip r:embed="rId4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7608655" y="3825680"/>
                <a:ext cx="2893806" cy="92333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kk-KZ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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𝐵𝑂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=</m:t>
                      </m:r>
                      <m:sSub>
                        <m:sSubPr>
                          <m:ctrlPr>
                            <a:rPr lang="kk-KZ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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𝐴𝐵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+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 </m:t>
                      </m:r>
                      <m:r>
                        <a:rPr lang="en-US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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 180</m:t>
                      </m:r>
                    </m:oMath>
                  </m:oMathPara>
                </a14:m>
                <a:endParaRPr lang="en-US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kk-KZ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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𝑂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𝐶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=</m:t>
                      </m:r>
                      <m:sSub>
                        <m:sSubPr>
                          <m:ctrlPr>
                            <a:rPr lang="kk-KZ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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𝐵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𝑂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000</m:t>
                      </m:r>
                      <m:r>
                        <a:rPr lang="en-US" i="1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  180</m:t>
                      </m:r>
                    </m:oMath>
                  </m:oMathPara>
                </a14:m>
                <a:endParaRPr lang="ru-RU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kk-KZ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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𝐶𝐷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=</m:t>
                      </m:r>
                      <m:sSub>
                        <m:sSubPr>
                          <m:ctrlPr>
                            <a:rPr lang="kk-KZ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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𝑂𝐶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+  180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08655" y="3825680"/>
                <a:ext cx="2893806" cy="923330"/>
              </a:xfrm>
              <a:prstGeom prst="rect">
                <a:avLst/>
              </a:prstGeom>
              <a:blipFill>
                <a:blip r:embed="rId5"/>
                <a:stretch>
                  <a:fillRect b="-529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Прямоугольник 9"/>
          <p:cNvSpPr/>
          <p:nvPr/>
        </p:nvSpPr>
        <p:spPr>
          <a:xfrm>
            <a:off x="171736" y="5787751"/>
            <a:ext cx="1096638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1600" dirty="0" smtClean="0"/>
              <a:t>Высотная отметка определяется из измерения глубины восстающего</a:t>
            </a:r>
            <a:endParaRPr lang="ru-RU" sz="1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3407890" y="6030043"/>
                <a:ext cx="246221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kk-KZ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𝑍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𝐶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=</m:t>
                      </m:r>
                      <m:sSub>
                        <m:sSubPr>
                          <m:ctrlPr>
                            <a:rPr lang="kk-KZ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𝑍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𝐵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−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𝑖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𝐵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𝑙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+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𝑖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𝐶</m:t>
                          </m:r>
                        </m:sub>
                      </m:sSub>
                      <m:r>
                        <a:rPr lang="en-US" b="0" i="0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 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07890" y="6030043"/>
                <a:ext cx="2462213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7917959" y="5442500"/>
                <a:ext cx="3665491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1600" dirty="0" smtClean="0"/>
                  <a:t>Погрешность ориентировки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k-KZ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US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𝑚</m:t>
                        </m:r>
                      </m:e>
                      <m:sub>
                        <m:r>
                          <a:rPr lang="kk-KZ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</m:t>
                        </m:r>
                      </m:sub>
                    </m:sSub>
                    <m:r>
                      <a:rPr lang="en-US" sz="1600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=7</m:t>
                    </m:r>
                    <m:r>
                      <a:rPr lang="en-US" sz="160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 </m:t>
                    </m:r>
                  </m:oMath>
                </a14:m>
                <a:endParaRPr lang="ru-RU" sz="1600" dirty="0"/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17959" y="5442500"/>
                <a:ext cx="3665491" cy="338554"/>
              </a:xfrm>
              <a:prstGeom prst="rect">
                <a:avLst/>
              </a:prstGeom>
              <a:blipFill>
                <a:blip r:embed="rId7"/>
                <a:stretch>
                  <a:fillRect l="-998" t="-7273" b="-218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Прямоугольник 12"/>
          <p:cNvSpPr/>
          <p:nvPr/>
        </p:nvSpPr>
        <p:spPr>
          <a:xfrm>
            <a:off x="101035" y="6284618"/>
            <a:ext cx="1148241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600" i="1" dirty="0" err="1" smtClean="0"/>
              <a:t>i</a:t>
            </a:r>
            <a:r>
              <a:rPr lang="en-US" sz="1600" i="1" baseline="-25000" dirty="0" err="1" smtClean="0"/>
              <a:t>B</a:t>
            </a:r>
            <a:r>
              <a:rPr lang="en-US" sz="1600" i="1" dirty="0" smtClean="0"/>
              <a:t>, </a:t>
            </a:r>
            <a:r>
              <a:rPr lang="en-US" sz="1600" i="1" dirty="0" err="1" smtClean="0"/>
              <a:t>i</a:t>
            </a:r>
            <a:r>
              <a:rPr lang="en-US" sz="1600" i="1" baseline="-25000" dirty="0" err="1" smtClean="0"/>
              <a:t>C</a:t>
            </a:r>
            <a:r>
              <a:rPr lang="en-US" sz="1600" i="1" dirty="0" smtClean="0"/>
              <a:t> </a:t>
            </a:r>
            <a:r>
              <a:rPr lang="kk-KZ" sz="1600" dirty="0" smtClean="0"/>
              <a:t>– соответственно высота инструмента (теодолита) в точках В и С, </a:t>
            </a:r>
            <a:r>
              <a:rPr lang="en-US" sz="1600" i="1" dirty="0" smtClean="0"/>
              <a:t>l</a:t>
            </a:r>
            <a:r>
              <a:rPr lang="en-US" sz="1600" dirty="0" smtClean="0"/>
              <a:t> –</a:t>
            </a:r>
            <a:r>
              <a:rPr lang="ru-RU" sz="1600" dirty="0" smtClean="0"/>
              <a:t> расстояние по вертикали между горизонтами инструментов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237125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5956358" y="1627852"/>
                <a:ext cx="242104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kk-KZ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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𝐶𝐷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=</m:t>
                      </m:r>
                      <m:sSub>
                        <m:sSubPr>
                          <m:ctrlPr>
                            <a:rPr lang="kk-KZ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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𝐴𝐵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+  180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6358" y="1627852"/>
                <a:ext cx="2421047" cy="369332"/>
              </a:xfrm>
              <a:prstGeom prst="rect">
                <a:avLst/>
              </a:prstGeom>
              <a:blipFill>
                <a:blip r:embed="rId2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Прямоугольник 2"/>
          <p:cNvSpPr/>
          <p:nvPr/>
        </p:nvSpPr>
        <p:spPr>
          <a:xfrm>
            <a:off x="3359217" y="243600"/>
            <a:ext cx="776933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1600" b="1" dirty="0" smtClean="0"/>
              <a:t>Метод створа</a:t>
            </a:r>
          </a:p>
          <a:p>
            <a:pPr algn="just"/>
            <a:r>
              <a:rPr lang="kk-KZ" sz="1600" dirty="0" smtClean="0"/>
              <a:t>	Над восстающим между точками А и В с известными координатами и </a:t>
            </a:r>
            <a:r>
              <a:rPr lang="kk-KZ" sz="1600" dirty="0" smtClean="0">
                <a:sym typeface="Symbol" panose="05050102010706020507" pitchFamily="18" charset="2"/>
              </a:rPr>
              <a:t></a:t>
            </a:r>
            <a:r>
              <a:rPr lang="kk-KZ" sz="1600" baseline="-25000" dirty="0" smtClean="0">
                <a:sym typeface="Symbol" panose="05050102010706020507" pitchFamily="18" charset="2"/>
              </a:rPr>
              <a:t>АВ</a:t>
            </a:r>
            <a:r>
              <a:rPr lang="kk-KZ" sz="1600" dirty="0" smtClean="0">
                <a:sym typeface="Symbol" panose="05050102010706020507" pitchFamily="18" charset="2"/>
              </a:rPr>
              <a:t> натягивают шнур или проволоку, с которой опускают отвесы О</a:t>
            </a:r>
            <a:r>
              <a:rPr lang="kk-KZ" sz="1600" baseline="-25000" dirty="0" smtClean="0">
                <a:sym typeface="Symbol" panose="05050102010706020507" pitchFamily="18" charset="2"/>
              </a:rPr>
              <a:t>1</a:t>
            </a:r>
            <a:r>
              <a:rPr lang="kk-KZ" sz="1600" dirty="0" smtClean="0">
                <a:sym typeface="Symbol" panose="05050102010706020507" pitchFamily="18" charset="2"/>
              </a:rPr>
              <a:t> и О</a:t>
            </a:r>
            <a:r>
              <a:rPr lang="kk-KZ" sz="1600" baseline="-25000" dirty="0" smtClean="0">
                <a:sym typeface="Symbol" panose="05050102010706020507" pitchFamily="18" charset="2"/>
              </a:rPr>
              <a:t>2</a:t>
            </a:r>
            <a:r>
              <a:rPr lang="kk-KZ" sz="1600" dirty="0" smtClean="0">
                <a:sym typeface="Symbol" panose="05050102010706020507" pitchFamily="18" charset="2"/>
              </a:rPr>
              <a:t>. На горизонте ориентирования в створе отвеса устанавливают теоолит и измеряют горизонтальный угол .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359217" y="2273325"/>
            <a:ext cx="793121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1600" dirty="0" smtClean="0"/>
              <a:t>	Координаты Х</a:t>
            </a:r>
            <a:r>
              <a:rPr lang="kk-KZ" sz="1600" baseline="-25000" dirty="0" smtClean="0">
                <a:sym typeface="Symbol" panose="05050102010706020507" pitchFamily="18" charset="2"/>
              </a:rPr>
              <a:t>С</a:t>
            </a:r>
            <a:r>
              <a:rPr lang="kk-KZ" sz="1600" dirty="0" smtClean="0">
                <a:sym typeface="Symbol" panose="05050102010706020507" pitchFamily="18" charset="2"/>
              </a:rPr>
              <a:t>, У</a:t>
            </a:r>
            <a:r>
              <a:rPr lang="kk-KZ" sz="1600" baseline="-25000" dirty="0" smtClean="0">
                <a:sym typeface="Symbol" panose="05050102010706020507" pitchFamily="18" charset="2"/>
              </a:rPr>
              <a:t>С</a:t>
            </a:r>
            <a:r>
              <a:rPr lang="kk-KZ" sz="1600" dirty="0">
                <a:sym typeface="Symbol" panose="05050102010706020507" pitchFamily="18" charset="2"/>
              </a:rPr>
              <a:t>, </a:t>
            </a:r>
            <a:r>
              <a:rPr lang="en-US" sz="1600" dirty="0" smtClean="0">
                <a:sym typeface="Symbol" panose="05050102010706020507" pitchFamily="18" charset="2"/>
              </a:rPr>
              <a:t>Z</a:t>
            </a:r>
            <a:r>
              <a:rPr lang="kk-KZ" sz="1600" baseline="-25000" dirty="0" smtClean="0">
                <a:sym typeface="Symbol" panose="05050102010706020507" pitchFamily="18" charset="2"/>
              </a:rPr>
              <a:t>С</a:t>
            </a:r>
            <a:r>
              <a:rPr lang="kk-KZ" sz="1600" dirty="0" smtClean="0">
                <a:sym typeface="Symbol" panose="05050102010706020507" pitchFamily="18" charset="2"/>
              </a:rPr>
              <a:t> </a:t>
            </a:r>
            <a:r>
              <a:rPr lang="ru-RU" sz="1600" dirty="0" smtClean="0">
                <a:sym typeface="Symbol" panose="05050102010706020507" pitchFamily="18" charset="2"/>
              </a:rPr>
              <a:t>определяют по схеме, описанной в предыдущем способе ориентиров</a:t>
            </a:r>
            <a:r>
              <a:rPr lang="kk-KZ" sz="1600" dirty="0" smtClean="0">
                <a:sym typeface="Symbol" panose="05050102010706020507" pitchFamily="18" charset="2"/>
              </a:rPr>
              <a:t>. Погрешность ориентировки  3- 5.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36" t="9544" r="21243" b="38246"/>
          <a:stretch/>
        </p:blipFill>
        <p:spPr>
          <a:xfrm>
            <a:off x="250257" y="316773"/>
            <a:ext cx="2810577" cy="2614500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250257" y="3581582"/>
            <a:ext cx="8335478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1600" b="1" dirty="0" smtClean="0"/>
              <a:t>Ориентирование выработок с перемещением несвободного шнура </a:t>
            </a:r>
          </a:p>
          <a:p>
            <a:pPr algn="ctr"/>
            <a:r>
              <a:rPr lang="kk-KZ" sz="1600" b="1" dirty="0" smtClean="0"/>
              <a:t>(точный способ)</a:t>
            </a:r>
          </a:p>
          <a:p>
            <a:pPr algn="just"/>
            <a:r>
              <a:rPr lang="kk-KZ" sz="1600" b="1" dirty="0"/>
              <a:t>	</a:t>
            </a:r>
            <a:r>
              <a:rPr lang="kk-KZ" sz="1600" dirty="0" smtClean="0"/>
              <a:t>Суть способа состоит в создании между подходными точками верхнего и нижнего горизонтов в проекции на горизонтальную плоскость соединительных треугольников за счет перемещения несвободного отвеса. </a:t>
            </a:r>
          </a:p>
          <a:p>
            <a:pPr algn="just"/>
            <a:r>
              <a:rPr lang="kk-KZ" sz="1600" dirty="0"/>
              <a:t>	</a:t>
            </a:r>
            <a:r>
              <a:rPr lang="kk-KZ" sz="1600" dirty="0" smtClean="0"/>
              <a:t>К точкам А и С прикрепляют свободно висящий шнур (леска диаметром 0,8-1,0 мм), к нему на нижнем горизонте подвешивают груз Р. Отрезки СК и КА лежат в одной вертикальной плоскости и в плане представляют прямую линию СА.</a:t>
            </a:r>
          </a:p>
          <a:p>
            <a:pPr algn="just"/>
            <a:r>
              <a:rPr lang="kk-KZ" sz="1600" dirty="0"/>
              <a:t>	</a:t>
            </a:r>
            <a:r>
              <a:rPr lang="kk-KZ" sz="1600" dirty="0" smtClean="0"/>
              <a:t>В точках С и М устанавливают теодолиты, а в точке А, где прикреплен шнур, подвешивают визирный отвес. Измеряют углы </a:t>
            </a:r>
            <a:r>
              <a:rPr lang="kk-KZ" sz="1600" dirty="0" smtClean="0">
                <a:sym typeface="Symbol" panose="05050102010706020507" pitchFamily="18" charset="2"/>
              </a:rPr>
              <a:t></a:t>
            </a:r>
            <a:r>
              <a:rPr lang="en-US" sz="1600" dirty="0" smtClean="0">
                <a:sym typeface="Symbol" panose="05050102010706020507" pitchFamily="18" charset="2"/>
              </a:rPr>
              <a:t> </a:t>
            </a:r>
            <a:r>
              <a:rPr lang="kk-KZ" sz="1600" dirty="0" smtClean="0"/>
              <a:t>и </a:t>
            </a:r>
            <a:r>
              <a:rPr lang="kk-KZ" sz="1600" dirty="0" smtClean="0">
                <a:sym typeface="Symbol" panose="05050102010706020507" pitchFamily="18" charset="2"/>
              </a:rPr>
              <a:t></a:t>
            </a:r>
            <a:r>
              <a:rPr lang="kk-KZ" sz="1600" dirty="0" smtClean="0"/>
              <a:t>, горизонтальное расстояние </a:t>
            </a:r>
            <a:r>
              <a:rPr lang="en-US" sz="1600" i="1" dirty="0" smtClean="0"/>
              <a:t>l</a:t>
            </a:r>
            <a:r>
              <a:rPr lang="en-US" sz="1600" i="1" baseline="-25000" dirty="0" smtClean="0"/>
              <a:t>1</a:t>
            </a:r>
            <a:r>
              <a:rPr lang="en-US" sz="1600" dirty="0" smtClean="0"/>
              <a:t> </a:t>
            </a:r>
            <a:r>
              <a:rPr lang="kk-KZ" sz="1600" dirty="0" smtClean="0"/>
              <a:t>и наклонную длину линии КА</a:t>
            </a:r>
            <a:r>
              <a:rPr lang="en-US" sz="1600" dirty="0" smtClean="0"/>
              <a:t> </a:t>
            </a:r>
            <a:r>
              <a:rPr lang="kk-KZ" sz="1600" dirty="0" smtClean="0"/>
              <a:t>=</a:t>
            </a:r>
            <a:r>
              <a:rPr lang="en-US" sz="1600" dirty="0" smtClean="0"/>
              <a:t> L</a:t>
            </a:r>
            <a:r>
              <a:rPr lang="en-US" sz="1600" baseline="-25000" dirty="0" smtClean="0"/>
              <a:t>1</a:t>
            </a:r>
            <a:r>
              <a:rPr lang="en-US" sz="1600" dirty="0" smtClean="0"/>
              <a:t>.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11" t="11102" r="15895" b="12003"/>
          <a:stretch/>
        </p:blipFill>
        <p:spPr>
          <a:xfrm>
            <a:off x="8730113" y="3105932"/>
            <a:ext cx="2916455" cy="3752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05585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59" t="10761" r="11135" b="34173"/>
          <a:stretch/>
        </p:blipFill>
        <p:spPr>
          <a:xfrm>
            <a:off x="154004" y="106862"/>
            <a:ext cx="2968173" cy="2800952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349592" y="106862"/>
            <a:ext cx="823922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1600" b="1" dirty="0"/>
              <a:t>	</a:t>
            </a:r>
            <a:r>
              <a:rPr lang="kk-KZ" sz="1600" dirty="0" smtClean="0"/>
              <a:t>На шнур подвешивают легкий отвес</a:t>
            </a:r>
            <a:r>
              <a:rPr lang="en-US" sz="1600" dirty="0" smtClean="0"/>
              <a:t> Q</a:t>
            </a:r>
            <a:r>
              <a:rPr lang="ru-RU" sz="1600" dirty="0" smtClean="0"/>
              <a:t>, от него измеряют расстояния </a:t>
            </a:r>
            <a:r>
              <a:rPr lang="kk-KZ" sz="1600" dirty="0"/>
              <a:t> </a:t>
            </a:r>
            <a:r>
              <a:rPr lang="en-US" sz="1600" i="1" dirty="0" smtClean="0"/>
              <a:t>l</a:t>
            </a:r>
            <a:r>
              <a:rPr lang="ru-RU" sz="1600" i="1" baseline="-25000" dirty="0" smtClean="0"/>
              <a:t>Н</a:t>
            </a:r>
            <a:r>
              <a:rPr lang="en-US" sz="1600" i="1" baseline="-25000" dirty="0" smtClean="0"/>
              <a:t>1</a:t>
            </a:r>
            <a:r>
              <a:rPr lang="kk-KZ" sz="1600" dirty="0" smtClean="0"/>
              <a:t>, </a:t>
            </a:r>
            <a:r>
              <a:rPr lang="en-US" sz="1600" i="1" dirty="0" smtClean="0"/>
              <a:t>l</a:t>
            </a:r>
            <a:r>
              <a:rPr lang="ru-RU" sz="1600" i="1" baseline="-25000" dirty="0" smtClean="0"/>
              <a:t>Г</a:t>
            </a:r>
            <a:r>
              <a:rPr lang="en-US" sz="1600" i="1" baseline="-25000" dirty="0" smtClean="0"/>
              <a:t>1</a:t>
            </a:r>
            <a:r>
              <a:rPr lang="en-US" sz="1600" dirty="0" smtClean="0"/>
              <a:t> </a:t>
            </a:r>
            <a:r>
              <a:rPr lang="ru-RU" sz="1600" dirty="0" smtClean="0"/>
              <a:t>и из пропорции находят горизонтальную длину </a:t>
            </a:r>
            <a:r>
              <a:rPr lang="en-US" sz="1600" i="1" dirty="0" smtClean="0"/>
              <a:t>S</a:t>
            </a:r>
            <a:r>
              <a:rPr lang="en-US" sz="1600" i="1" baseline="-25000" dirty="0" smtClean="0"/>
              <a:t>1</a:t>
            </a:r>
            <a:r>
              <a:rPr lang="en-US" sz="1600" dirty="0" smtClean="0"/>
              <a:t>.</a:t>
            </a:r>
            <a:r>
              <a:rPr lang="kk-KZ" sz="1600" dirty="0" smtClean="0"/>
              <a:t> </a:t>
            </a:r>
            <a:endParaRPr lang="en-US" sz="1600" dirty="0" smtClean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7564254" y="745833"/>
                <a:ext cx="1443472" cy="7073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kk-KZ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𝑆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1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=</m:t>
                      </m:r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𝑙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1</m:t>
                          </m:r>
                        </m:sub>
                      </m:sSub>
                      <m:r>
                        <a:rPr lang="ru-RU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∗</m:t>
                      </m:r>
                      <m:f>
                        <m:fPr>
                          <m:ctrlPr>
                            <a:rPr lang="kk-KZ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kk-KZ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𝑙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en-US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</m:ctrlPr>
                                </m:sSubPr>
                                <m:e>
                                  <m:r>
                                    <a:rPr lang="kk-KZ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Г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1</m:t>
                                  </m:r>
                                </m:sub>
                              </m:sSub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kk-KZ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𝑙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en-US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</m:ctrlPr>
                                </m:sSubPr>
                                <m:e>
                                  <m:r>
                                    <a:rPr lang="kk-KZ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Н</m:t>
                                  </m:r>
                                </m:e>
                                <m:sub>
                                  <m:r>
                                    <a:rPr lang="ru-RU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1</m:t>
                                  </m:r>
                                </m:sub>
                              </m:sSub>
                            </m:sub>
                          </m:sSub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64254" y="745833"/>
                <a:ext cx="1443472" cy="70731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5309862" y="745832"/>
                <a:ext cx="1054519" cy="7073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kk-KZ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kk-KZ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kk-KZ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r>
                        <a:rPr lang="en-US" i="1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=</m:t>
                      </m:r>
                      <m:f>
                        <m:fPr>
                          <m:ctrlPr>
                            <a:rPr lang="kk-KZ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kk-KZ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𝑙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en-US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</m:ctrlPr>
                                </m:sSubPr>
                                <m:e>
                                  <m:r>
                                    <a:rPr lang="kk-KZ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Г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1</m:t>
                                  </m:r>
                                </m:sub>
                              </m:sSub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kk-KZ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𝑙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en-US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</m:ctrlPr>
                                </m:sSubPr>
                                <m:e>
                                  <m:r>
                                    <a:rPr lang="kk-KZ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Н</m:t>
                                  </m:r>
                                </m:e>
                                <m:sub>
                                  <m:r>
                                    <a:rPr lang="ru-RU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1</m:t>
                                  </m:r>
                                </m:sub>
                              </m:sSub>
                            </m:sub>
                          </m:sSub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09862" y="745832"/>
                <a:ext cx="1054519" cy="70731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Прямоугольник 5"/>
          <p:cNvSpPr/>
          <p:nvPr/>
        </p:nvSpPr>
        <p:spPr>
          <a:xfrm>
            <a:off x="3349591" y="1480239"/>
            <a:ext cx="823922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1600" b="1" dirty="0"/>
              <a:t>	</a:t>
            </a:r>
            <a:r>
              <a:rPr lang="kk-KZ" sz="1600" dirty="0" smtClean="0"/>
              <a:t>Далее верхний конец шнура из точки А переносят в точку В, создавая выгодный остроугольный соединительный треугольник ВМА</a:t>
            </a:r>
            <a:r>
              <a:rPr lang="en-US" sz="1600" dirty="0" smtClean="0"/>
              <a:t>.</a:t>
            </a:r>
            <a:r>
              <a:rPr lang="kk-KZ" sz="1600" dirty="0" smtClean="0"/>
              <a:t> </a:t>
            </a:r>
            <a:endParaRPr lang="en-US" sz="1600" dirty="0" smtClean="0"/>
          </a:p>
        </p:txBody>
      </p:sp>
      <p:sp>
        <p:nvSpPr>
          <p:cNvPr id="7" name="Прямоугольник 6"/>
          <p:cNvSpPr/>
          <p:nvPr/>
        </p:nvSpPr>
        <p:spPr>
          <a:xfrm>
            <a:off x="3349591" y="1997637"/>
            <a:ext cx="855686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1600" b="1" dirty="0"/>
              <a:t>	</a:t>
            </a:r>
            <a:r>
              <a:rPr lang="kk-KZ" sz="1600" dirty="0" smtClean="0"/>
              <a:t>В этом положении несвободного отвеса измеряют углы </a:t>
            </a:r>
            <a:r>
              <a:rPr lang="kk-KZ" sz="1600" dirty="0" smtClean="0">
                <a:sym typeface="Symbol" panose="05050102010706020507" pitchFamily="18" charset="2"/>
              </a:rPr>
              <a:t>,  и длины </a:t>
            </a:r>
            <a:r>
              <a:rPr lang="en-US" sz="1600" i="1" dirty="0" smtClean="0">
                <a:sym typeface="Symbol" panose="05050102010706020507" pitchFamily="18" charset="2"/>
              </a:rPr>
              <a:t>l</a:t>
            </a:r>
            <a:r>
              <a:rPr lang="en-US" sz="1600" i="1" baseline="-25000" dirty="0" smtClean="0">
                <a:sym typeface="Symbol" panose="05050102010706020507" pitchFamily="18" charset="2"/>
              </a:rPr>
              <a:t>2</a:t>
            </a:r>
            <a:r>
              <a:rPr lang="en-US" sz="1600" i="1" dirty="0" smtClean="0">
                <a:sym typeface="Symbol" panose="05050102010706020507" pitchFamily="18" charset="2"/>
              </a:rPr>
              <a:t>,</a:t>
            </a:r>
            <a:r>
              <a:rPr lang="en-US" sz="1600" i="1" baseline="-25000" dirty="0" smtClean="0"/>
              <a:t> </a:t>
            </a:r>
            <a:r>
              <a:rPr lang="en-US" sz="1600" i="1" dirty="0" smtClean="0"/>
              <a:t>S</a:t>
            </a:r>
            <a:r>
              <a:rPr lang="ru-RU" sz="1600" i="1" baseline="-25000" dirty="0" smtClean="0"/>
              <a:t>2</a:t>
            </a:r>
            <a:r>
              <a:rPr lang="kk-KZ" sz="1600" i="1" dirty="0" smtClean="0"/>
              <a:t>, </a:t>
            </a:r>
            <a:r>
              <a:rPr lang="en-US" sz="1600" i="1" dirty="0" smtClean="0"/>
              <a:t>l</a:t>
            </a:r>
            <a:r>
              <a:rPr lang="ru-RU" sz="1600" i="1" baseline="-25000" dirty="0" smtClean="0"/>
              <a:t>Н</a:t>
            </a:r>
            <a:r>
              <a:rPr lang="en-US" sz="1600" i="1" baseline="-25000" dirty="0" smtClean="0"/>
              <a:t>2</a:t>
            </a:r>
            <a:r>
              <a:rPr lang="kk-KZ" sz="1600" dirty="0" smtClean="0"/>
              <a:t>, </a:t>
            </a:r>
            <a:r>
              <a:rPr lang="en-US" sz="1600" i="1" dirty="0"/>
              <a:t>l</a:t>
            </a:r>
            <a:r>
              <a:rPr lang="ru-RU" sz="1600" i="1" baseline="-25000" dirty="0" smtClean="0"/>
              <a:t>Г</a:t>
            </a:r>
            <a:r>
              <a:rPr lang="en-US" sz="1600" i="1" baseline="-25000" dirty="0" smtClean="0"/>
              <a:t>2</a:t>
            </a:r>
            <a:r>
              <a:rPr lang="en-US" sz="1600" dirty="0" smtClean="0">
                <a:sym typeface="Symbol" panose="05050102010706020507" pitchFamily="18" charset="2"/>
              </a:rPr>
              <a:t>.</a:t>
            </a:r>
            <a:r>
              <a:rPr lang="kk-KZ" sz="1600" dirty="0" smtClean="0">
                <a:sym typeface="Symbol" panose="05050102010706020507" pitchFamily="18" charset="2"/>
              </a:rPr>
              <a:t> </a:t>
            </a:r>
            <a:r>
              <a:rPr lang="kk-KZ" sz="1600" dirty="0" smtClean="0"/>
              <a:t> </a:t>
            </a:r>
            <a:r>
              <a:rPr lang="ru-RU" sz="1600" dirty="0" smtClean="0"/>
              <a:t>Из пропорции, как и в предыдущем случае, определяется горизонтальная длина </a:t>
            </a:r>
            <a:r>
              <a:rPr lang="en-US" sz="1600" i="1" dirty="0" smtClean="0"/>
              <a:t>S</a:t>
            </a:r>
            <a:r>
              <a:rPr lang="ru-RU" sz="1600" i="1" baseline="-25000" dirty="0" smtClean="0"/>
              <a:t>2</a:t>
            </a:r>
            <a:r>
              <a:rPr lang="kk-KZ" sz="1600" dirty="0" smtClean="0"/>
              <a:t>. В обозначенном отвесами на верхнем горизонте треугольника измеряются все стороны:</a:t>
            </a:r>
            <a:r>
              <a:rPr lang="kk-KZ" sz="1600" i="1" dirty="0" smtClean="0"/>
              <a:t> </a:t>
            </a:r>
            <a:r>
              <a:rPr lang="en-US" sz="1600" i="1" dirty="0" smtClean="0"/>
              <a:t>a, b, m.</a:t>
            </a:r>
            <a:r>
              <a:rPr lang="en-US" sz="1600" dirty="0" smtClean="0"/>
              <a:t> </a:t>
            </a:r>
            <a:r>
              <a:rPr lang="ru-RU" sz="1600" dirty="0" smtClean="0"/>
              <a:t>Посредством перемещения несвободного отвеса в плане образуются два соединительных треугольника ВМА и ВСА.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54004" y="3299865"/>
            <a:ext cx="1134249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1600" b="1" dirty="0"/>
              <a:t>	</a:t>
            </a:r>
            <a:r>
              <a:rPr lang="ru-RU" sz="1600" dirty="0" smtClean="0"/>
              <a:t>Для передачи высотных отметок производят геометрическое и тригонометрическое нивелирование теряемых точек К и Е, а затем от них уже делается передача отметок на точки А и В верхнего горизонта или в обратном порядке от этих точек из точки С.</a:t>
            </a:r>
          </a:p>
          <a:p>
            <a:pPr algn="just"/>
            <a:r>
              <a:rPr lang="ru-RU" sz="1600" dirty="0"/>
              <a:t>	В</a:t>
            </a:r>
            <a:r>
              <a:rPr lang="ru-RU" sz="1600" dirty="0" smtClean="0"/>
              <a:t>ычисление ориентировки и передачу высотных отметок ведут в следующем порядке.</a:t>
            </a:r>
          </a:p>
          <a:p>
            <a:pPr algn="just"/>
            <a:r>
              <a:rPr lang="ru-RU" sz="1600" dirty="0" smtClean="0"/>
              <a:t>В начале вычисляют углы </a:t>
            </a:r>
            <a:r>
              <a:rPr lang="ru-RU" sz="1600" dirty="0" smtClean="0">
                <a:sym typeface="Symbol" panose="05050102010706020507" pitchFamily="18" charset="2"/>
              </a:rPr>
              <a:t> и :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845426" y="4673242"/>
                <a:ext cx="105157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</m:t>
                      </m:r>
                      <m:r>
                        <a:rPr lang="ru-RU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=</m:t>
                      </m:r>
                      <m:r>
                        <m:rPr>
                          <m:sty m:val="p"/>
                        </m:rPr>
                        <a:rPr lang="el-GR" i="1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α</m:t>
                      </m:r>
                      <m:r>
                        <a:rPr lang="ru-RU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−</m:t>
                      </m:r>
                      <m:r>
                        <a:rPr lang="el-GR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</m:t>
                      </m:r>
                      <m:r>
                        <a:rPr lang="ru-RU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 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45426" y="4673242"/>
                <a:ext cx="1051570" cy="276999"/>
              </a:xfrm>
              <a:prstGeom prst="rect">
                <a:avLst/>
              </a:prstGeom>
              <a:blipFill>
                <a:blip r:embed="rId5"/>
                <a:stretch>
                  <a:fillRect l="-4651" t="-2222" r="-2907" b="-3777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615373" y="4736047"/>
                <a:ext cx="122469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</m:t>
                      </m:r>
                      <m:r>
                        <a:rPr lang="ru-RU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=</m:t>
                      </m:r>
                      <m:r>
                        <m:rPr>
                          <m:sty m:val="p"/>
                        </m:rPr>
                        <a:rPr lang="el-GR" i="1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α</m:t>
                      </m:r>
                      <m:r>
                        <a:rPr lang="el-GR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</m:t>
                      </m:r>
                      <m:r>
                        <a:rPr lang="ru-RU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−</m:t>
                      </m:r>
                      <m:r>
                        <a:rPr lang="el-GR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</m:t>
                      </m:r>
                      <m:r>
                        <a:rPr lang="ru-RU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 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5373" y="4736047"/>
                <a:ext cx="1224694" cy="276999"/>
              </a:xfrm>
              <a:prstGeom prst="rect">
                <a:avLst/>
              </a:prstGeom>
              <a:blipFill>
                <a:blip r:embed="rId6"/>
                <a:stretch>
                  <a:fillRect l="-4975" r="-1990" b="-3777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Прямоугольник 11"/>
          <p:cNvSpPr/>
          <p:nvPr/>
        </p:nvSpPr>
        <p:spPr>
          <a:xfrm>
            <a:off x="154004" y="4950241"/>
            <a:ext cx="1134249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1600" b="1" dirty="0"/>
              <a:t>	</a:t>
            </a:r>
            <a:r>
              <a:rPr lang="kk-KZ" sz="1600" dirty="0" smtClean="0"/>
              <a:t>П</a:t>
            </a:r>
            <a:r>
              <a:rPr lang="ru-RU" sz="1600" dirty="0" smtClean="0"/>
              <a:t>о формуле синусов определяют углы при отвесах А и В образуемых соединительных треугольников, используя при этом полученные горизонтальные длины СА и СВ: </a:t>
            </a:r>
            <a:endParaRPr lang="ru-RU" sz="1600" dirty="0" smtClean="0">
              <a:sym typeface="Symbol" panose="05050102010706020507" pitchFamily="18" charset="2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1758864" y="5535016"/>
                <a:ext cx="1359283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СА=</m:t>
                      </m:r>
                      <m:sSub>
                        <m:sSubPr>
                          <m:ctrlPr>
                            <a:rPr lang="ru-RU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𝑙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+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𝑆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1</m:t>
                          </m:r>
                        </m:sub>
                      </m:sSub>
                      <m:r>
                        <a:rPr lang="ru-RU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 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8864" y="5535016"/>
                <a:ext cx="1359283" cy="276999"/>
              </a:xfrm>
              <a:prstGeom prst="rect">
                <a:avLst/>
              </a:prstGeom>
              <a:blipFill>
                <a:blip r:embed="rId7"/>
                <a:stretch>
                  <a:fillRect l="-3139" b="-1777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3615373" y="5581156"/>
                <a:ext cx="136672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С</m:t>
                      </m:r>
                      <m:r>
                        <a:rPr lang="kk-KZ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В</m:t>
                      </m:r>
                      <m:r>
                        <a:rPr lang="ru-RU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=</m:t>
                      </m:r>
                      <m:sSub>
                        <m:sSubPr>
                          <m:ctrlPr>
                            <a:rPr lang="ru-RU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𝑙</m:t>
                          </m:r>
                        </m:e>
                        <m:sub>
                          <m:r>
                            <a:rPr lang="kk-KZ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2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+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𝑆</m:t>
                          </m:r>
                        </m:e>
                        <m:sub>
                          <m:r>
                            <a:rPr lang="kk-KZ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2</m:t>
                          </m:r>
                        </m:sub>
                      </m:sSub>
                      <m:r>
                        <a:rPr lang="ru-RU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 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5373" y="5581156"/>
                <a:ext cx="1366720" cy="276999"/>
              </a:xfrm>
              <a:prstGeom prst="rect">
                <a:avLst/>
              </a:prstGeom>
              <a:blipFill>
                <a:blip r:embed="rId8"/>
                <a:stretch>
                  <a:fillRect l="-2679" b="-1777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Прямоугольник 14"/>
          <p:cNvSpPr/>
          <p:nvPr/>
        </p:nvSpPr>
        <p:spPr>
          <a:xfrm>
            <a:off x="154004" y="5925532"/>
            <a:ext cx="1143481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1600" b="1" dirty="0"/>
              <a:t>	</a:t>
            </a:r>
            <a:r>
              <a:rPr lang="kk-KZ" sz="1600" dirty="0" smtClean="0"/>
              <a:t>Решив соединительные треугольники, с горизонта на горизонт передают дирекционный угол и координаты Х, У.</a:t>
            </a:r>
            <a:endParaRPr lang="ru-RU" sz="1600" dirty="0" smtClean="0"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2022801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13756"/>
            <a:ext cx="60960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kk-KZ" sz="1600" dirty="0">
                <a:sym typeface="Symbol" panose="05050102010706020507" pitchFamily="18" charset="2"/>
              </a:rPr>
              <a:t>	Для передачи высотной отметки вычисляют:</a:t>
            </a:r>
            <a:endParaRPr lang="ru-RU" sz="1600" dirty="0">
              <a:sym typeface="Symbol" panose="05050102010706020507" pitchFamily="18" charset="2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1198065"/>
            <a:ext cx="1142168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1600" dirty="0">
                <a:sym typeface="Symbol" panose="05050102010706020507" pitchFamily="18" charset="2"/>
              </a:rPr>
              <a:t>	</a:t>
            </a:r>
            <a:r>
              <a:rPr lang="kk-KZ" sz="1600" dirty="0" smtClean="0">
                <a:sym typeface="Symbol" panose="05050102010706020507" pitchFamily="18" charset="2"/>
              </a:rPr>
              <a:t>а затем находят превышения точек А и В по отношению точек К и Е</a:t>
            </a:r>
            <a:endParaRPr lang="ru-RU" sz="1600" dirty="0">
              <a:sym typeface="Symbol" panose="05050102010706020507" pitchFamily="18" charset="2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172095" y="583088"/>
                <a:ext cx="1253420" cy="6149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𝑐𝑜𝑠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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ru-RU" b="0" i="1" smtClean="0">
                                      <a:latin typeface="Cambria Math" panose="02040503050406030204" pitchFamily="18" charset="0"/>
                                    </a:rPr>
                                    <m:t>Г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kk-KZ" b="0" i="1" smtClean="0">
                                      <a:latin typeface="Cambria Math" panose="02040503050406030204" pitchFamily="18" charset="0"/>
                                    </a:rPr>
                                    <m:t>Н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sub>
                          </m:sSub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2095" y="583088"/>
                <a:ext cx="1253420" cy="61497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410991" y="571996"/>
                <a:ext cx="1263551" cy="62606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𝑐𝑜𝑠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</m:t>
                          </m:r>
                        </m:e>
                        <m:sub>
                          <m:r>
                            <a:rPr lang="kk-KZ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ru-RU" b="0" i="1" smtClean="0">
                                      <a:latin typeface="Cambria Math" panose="02040503050406030204" pitchFamily="18" charset="0"/>
                                    </a:rPr>
                                    <m:t>Г</m:t>
                                  </m:r>
                                </m:e>
                                <m:sub>
                                  <m:r>
                                    <a:rPr lang="kk-KZ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kk-KZ" b="0" i="1" smtClean="0">
                                      <a:latin typeface="Cambria Math" panose="02040503050406030204" pitchFamily="18" charset="0"/>
                                    </a:rPr>
                                    <m:t>Н</m:t>
                                  </m:r>
                                </m:e>
                                <m:sub>
                                  <m:r>
                                    <a:rPr lang="kk-KZ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sub>
                          </m:sSub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0991" y="571996"/>
                <a:ext cx="1263551" cy="62606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172095" y="1567397"/>
                <a:ext cx="177888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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𝑠𝑖𝑛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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2095" y="1567397"/>
                <a:ext cx="1778884" cy="276999"/>
              </a:xfrm>
              <a:prstGeom prst="rect">
                <a:avLst/>
              </a:prstGeom>
              <a:blipFill>
                <a:blip r:embed="rId4"/>
                <a:stretch>
                  <a:fillRect l="-342" b="-1739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3410991" y="1567396"/>
                <a:ext cx="177888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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𝑠𝑖𝑛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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0991" y="1567396"/>
                <a:ext cx="1778884" cy="276999"/>
              </a:xfrm>
              <a:prstGeom prst="rect">
                <a:avLst/>
              </a:prstGeom>
              <a:blipFill>
                <a:blip r:embed="rId5"/>
                <a:stretch>
                  <a:fillRect l="-1031" b="-1739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Прямоугольник 7"/>
          <p:cNvSpPr/>
          <p:nvPr/>
        </p:nvSpPr>
        <p:spPr>
          <a:xfrm>
            <a:off x="0" y="1844395"/>
            <a:ext cx="1142168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1600" dirty="0">
                <a:sym typeface="Symbol" panose="05050102010706020507" pitchFamily="18" charset="2"/>
              </a:rPr>
              <a:t>	</a:t>
            </a:r>
            <a:r>
              <a:rPr lang="ru-RU" sz="1600" dirty="0" smtClean="0">
                <a:sym typeface="Symbol" panose="05050102010706020507" pitchFamily="18" charset="2"/>
              </a:rPr>
              <a:t>отсюда</a:t>
            </a:r>
            <a:endParaRPr lang="ru-RU" sz="1600" dirty="0">
              <a:sym typeface="Symbol" panose="05050102010706020507" pitchFamily="18" charset="2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172095" y="2182374"/>
                <a:ext cx="1524776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𝑍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𝑍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𝐾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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2095" y="2182374"/>
                <a:ext cx="1524776" cy="276999"/>
              </a:xfrm>
              <a:prstGeom prst="rect">
                <a:avLst/>
              </a:prstGeom>
              <a:blipFill>
                <a:blip r:embed="rId6"/>
                <a:stretch>
                  <a:fillRect l="-2400" r="-800" b="-20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410991" y="2182374"/>
                <a:ext cx="158460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𝑍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𝑍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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0991" y="2182374"/>
                <a:ext cx="1584600" cy="276999"/>
              </a:xfrm>
              <a:prstGeom prst="rect">
                <a:avLst/>
              </a:prstGeom>
              <a:blipFill>
                <a:blip r:embed="rId7"/>
                <a:stretch>
                  <a:fillRect l="-1158" b="-20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Прямоугольник 10"/>
          <p:cNvSpPr/>
          <p:nvPr/>
        </p:nvSpPr>
        <p:spPr>
          <a:xfrm>
            <a:off x="507076" y="2797351"/>
            <a:ext cx="11055927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1600" dirty="0">
                <a:sym typeface="Symbol" panose="05050102010706020507" pitchFamily="18" charset="2"/>
              </a:rPr>
              <a:t>	</a:t>
            </a:r>
            <a:r>
              <a:rPr lang="ru-RU" sz="1600" dirty="0" smtClean="0">
                <a:sym typeface="Symbol" panose="05050102010706020507" pitchFamily="18" charset="2"/>
              </a:rPr>
              <a:t>При помощи несвободного отвеса можно делать ориентировки и в искривленных выработок, где нет прямой видимости с горизонта на горизонт. В этом случае на вертикальном разрезе больше ломанных прямоугольных участков, горизонтальные проекции которых требуется определить косвенным путем.</a:t>
            </a:r>
          </a:p>
          <a:p>
            <a:pPr algn="just"/>
            <a:r>
              <a:rPr lang="kk-KZ" sz="1600" dirty="0">
                <a:sym typeface="Symbol" panose="05050102010706020507" pitchFamily="18" charset="2"/>
              </a:rPr>
              <a:t>	О</a:t>
            </a:r>
            <a:r>
              <a:rPr lang="kk-KZ" sz="1600" dirty="0" smtClean="0">
                <a:sym typeface="Symbol" panose="05050102010706020507" pitchFamily="18" charset="2"/>
              </a:rPr>
              <a:t>сновные его преимущества: высокая точность (до 1); возможность ориентирования горизонтов, когда нет прямой видимости; отсутствие необходимости при ориентировке в специальном оборудовании</a:t>
            </a:r>
            <a:r>
              <a:rPr lang="ru-RU" sz="1600" dirty="0" smtClean="0">
                <a:sym typeface="Symbol" panose="05050102010706020507" pitchFamily="18" charset="2"/>
              </a:rPr>
              <a:t>; высокая производительность; простота полевых и камеральных работ.</a:t>
            </a:r>
          </a:p>
          <a:p>
            <a:pPr algn="just"/>
            <a:r>
              <a:rPr lang="ru-RU" sz="1600" dirty="0">
                <a:sym typeface="Symbol" panose="05050102010706020507" pitchFamily="18" charset="2"/>
              </a:rPr>
              <a:t>	</a:t>
            </a:r>
            <a:r>
              <a:rPr lang="ru-RU" sz="1600" dirty="0" smtClean="0">
                <a:sym typeface="Symbol" panose="05050102010706020507" pitchFamily="18" charset="2"/>
              </a:rPr>
              <a:t>Для повешения точности ориентировки необходимо создавать форму соединительных треугольников, расстояние АВ по возможности делать максимальным, а также создавать достаточные размеры вспомогательных вертикальных треугольников, служащих для определения </a:t>
            </a:r>
            <a:r>
              <a:rPr lang="en-US" sz="1600" i="1" dirty="0" smtClean="0">
                <a:sym typeface="Symbol" panose="05050102010706020507" pitchFamily="18" charset="2"/>
              </a:rPr>
              <a:t>S</a:t>
            </a:r>
            <a:r>
              <a:rPr lang="en-US" sz="1600" i="1" baseline="-25000" dirty="0" smtClean="0">
                <a:sym typeface="Symbol" panose="05050102010706020507" pitchFamily="18" charset="2"/>
              </a:rPr>
              <a:t>1</a:t>
            </a:r>
            <a:r>
              <a:rPr lang="en-US" sz="1600" i="1" dirty="0" smtClean="0">
                <a:sym typeface="Symbol" panose="05050102010706020507" pitchFamily="18" charset="2"/>
              </a:rPr>
              <a:t>, S</a:t>
            </a:r>
            <a:r>
              <a:rPr lang="en-US" sz="1600" i="1" baseline="-25000" dirty="0" smtClean="0">
                <a:sym typeface="Symbol" panose="05050102010706020507" pitchFamily="18" charset="2"/>
              </a:rPr>
              <a:t>2</a:t>
            </a:r>
            <a:r>
              <a:rPr lang="en-US" sz="1600" i="1" dirty="0" smtClean="0">
                <a:sym typeface="Symbol" panose="05050102010706020507" pitchFamily="18" charset="2"/>
              </a:rPr>
              <a:t> </a:t>
            </a:r>
            <a:r>
              <a:rPr lang="ru-RU" sz="1600" dirty="0" smtClean="0">
                <a:sym typeface="Symbol" panose="05050102010706020507" pitchFamily="18" charset="2"/>
              </a:rPr>
              <a:t>и </a:t>
            </a:r>
            <a:r>
              <a:rPr lang="en-US" sz="1600" i="1" dirty="0" smtClean="0">
                <a:sym typeface="Symbol" panose="05050102010706020507" pitchFamily="18" charset="2"/>
              </a:rPr>
              <a:t></a:t>
            </a:r>
            <a:r>
              <a:rPr lang="en-US" sz="1600" i="1" baseline="-25000" dirty="0" smtClean="0">
                <a:sym typeface="Symbol" panose="05050102010706020507" pitchFamily="18" charset="2"/>
              </a:rPr>
              <a:t>1</a:t>
            </a:r>
            <a:r>
              <a:rPr lang="ru-RU" sz="1600" i="1" dirty="0" smtClean="0">
                <a:sym typeface="Symbol" panose="05050102010706020507" pitchFamily="18" charset="2"/>
              </a:rPr>
              <a:t>,</a:t>
            </a:r>
            <a:r>
              <a:rPr lang="en-US" sz="1600" i="1" dirty="0" smtClean="0">
                <a:sym typeface="Symbol" panose="05050102010706020507" pitchFamily="18" charset="2"/>
              </a:rPr>
              <a:t> </a:t>
            </a:r>
            <a:r>
              <a:rPr lang="en-US" sz="1600" i="1" baseline="-25000" dirty="0" smtClean="0">
                <a:sym typeface="Symbol" panose="05050102010706020507" pitchFamily="18" charset="2"/>
              </a:rPr>
              <a:t>2</a:t>
            </a:r>
            <a:r>
              <a:rPr lang="ru-RU" sz="1600" dirty="0" smtClean="0">
                <a:sym typeface="Symbol" panose="05050102010706020507" pitchFamily="18" charset="2"/>
              </a:rPr>
              <a:t>.</a:t>
            </a:r>
            <a:endParaRPr lang="kk-KZ" sz="1600" dirty="0">
              <a:sym typeface="Symbol" panose="05050102010706020507" pitchFamily="18" charset="2"/>
            </a:endParaRPr>
          </a:p>
          <a:p>
            <a:pPr algn="just"/>
            <a:r>
              <a:rPr lang="kk-KZ" sz="1600" dirty="0" smtClean="0">
                <a:sym typeface="Symbol" panose="05050102010706020507" pitchFamily="18" charset="2"/>
              </a:rPr>
              <a:t>	Основные положения этого метода ориентировки могут быть положены в основу съемки выработок небольшой протяженности, например, рудоспусков. Согласно рисунку между маркшейдерскими точками А и С протянут несвободный шнур. Точки А, К, </a:t>
            </a:r>
            <a:r>
              <a:rPr lang="en-US" sz="1600" dirty="0" smtClean="0">
                <a:sym typeface="Symbol" panose="05050102010706020507" pitchFamily="18" charset="2"/>
              </a:rPr>
              <a:t>F, </a:t>
            </a:r>
            <a:r>
              <a:rPr lang="ru-RU" sz="1600" dirty="0" smtClean="0">
                <a:sym typeface="Symbol" panose="05050102010706020507" pitchFamily="18" charset="2"/>
              </a:rPr>
              <a:t>С лежат в одной вертикальной плоскости; ее дирекционный угол неизвестен. Достаточно измерить рулеткой расстояния С</a:t>
            </a:r>
            <a:r>
              <a:rPr lang="en-US" sz="1600" dirty="0" smtClean="0">
                <a:sym typeface="Symbol" panose="05050102010706020507" pitchFamily="18" charset="2"/>
              </a:rPr>
              <a:t>F</a:t>
            </a:r>
            <a:r>
              <a:rPr lang="en-US" sz="1600" dirty="0">
                <a:sym typeface="Symbol" panose="05050102010706020507" pitchFamily="18" charset="2"/>
              </a:rPr>
              <a:t>, </a:t>
            </a:r>
            <a:r>
              <a:rPr lang="en-US" sz="1600" dirty="0" smtClean="0">
                <a:sym typeface="Symbol" panose="05050102010706020507" pitchFamily="18" charset="2"/>
              </a:rPr>
              <a:t>F</a:t>
            </a:r>
            <a:r>
              <a:rPr lang="ru-RU" sz="1600" dirty="0" smtClean="0">
                <a:sym typeface="Symbol" panose="05050102010706020507" pitchFamily="18" charset="2"/>
              </a:rPr>
              <a:t>К и КА и углы их наклона </a:t>
            </a:r>
            <a:r>
              <a:rPr lang="en-US" sz="1600" i="1" dirty="0" smtClean="0">
                <a:sym typeface="Symbol" panose="05050102010706020507" pitchFamily="18" charset="2"/>
              </a:rPr>
              <a:t></a:t>
            </a:r>
            <a:r>
              <a:rPr lang="ru-RU" sz="1600" baseline="-25000" dirty="0" smtClean="0">
                <a:sym typeface="Symbol" panose="05050102010706020507" pitchFamily="18" charset="2"/>
              </a:rPr>
              <a:t>С</a:t>
            </a:r>
            <a:r>
              <a:rPr lang="en-US" sz="1600" baseline="-25000" dirty="0">
                <a:sym typeface="Symbol" panose="05050102010706020507" pitchFamily="18" charset="2"/>
              </a:rPr>
              <a:t>F</a:t>
            </a:r>
            <a:r>
              <a:rPr lang="ru-RU" sz="1600" dirty="0" smtClean="0">
                <a:sym typeface="Symbol" panose="05050102010706020507" pitchFamily="18" charset="2"/>
              </a:rPr>
              <a:t>, </a:t>
            </a:r>
            <a:r>
              <a:rPr lang="en-US" sz="1600" i="1" dirty="0" smtClean="0">
                <a:sym typeface="Symbol" panose="05050102010706020507" pitchFamily="18" charset="2"/>
              </a:rPr>
              <a:t></a:t>
            </a:r>
            <a:r>
              <a:rPr lang="en-US" sz="1600" baseline="-25000" dirty="0" smtClean="0">
                <a:sym typeface="Symbol" panose="05050102010706020507" pitchFamily="18" charset="2"/>
              </a:rPr>
              <a:t>F</a:t>
            </a:r>
            <a:r>
              <a:rPr lang="ru-RU" sz="1600" baseline="-25000" dirty="0" smtClean="0">
                <a:sym typeface="Symbol" panose="05050102010706020507" pitchFamily="18" charset="2"/>
              </a:rPr>
              <a:t>К</a:t>
            </a:r>
            <a:r>
              <a:rPr lang="ru-RU" sz="1600" dirty="0" smtClean="0">
                <a:sym typeface="Symbol" panose="05050102010706020507" pitchFamily="18" charset="2"/>
              </a:rPr>
              <a:t> и </a:t>
            </a:r>
            <a:r>
              <a:rPr lang="en-US" sz="1600" i="1" dirty="0" smtClean="0">
                <a:sym typeface="Symbol" panose="05050102010706020507" pitchFamily="18" charset="2"/>
              </a:rPr>
              <a:t></a:t>
            </a:r>
            <a:r>
              <a:rPr lang="ru-RU" sz="1600" baseline="-25000" dirty="0" smtClean="0">
                <a:sym typeface="Symbol" panose="05050102010706020507" pitchFamily="18" charset="2"/>
              </a:rPr>
              <a:t>КА</a:t>
            </a:r>
            <a:r>
              <a:rPr lang="ru-RU" sz="1600" dirty="0" smtClean="0">
                <a:sym typeface="Symbol" panose="05050102010706020507" pitchFamily="18" charset="2"/>
              </a:rPr>
              <a:t>, как можно вычислить координаты точек перегиба шнура </a:t>
            </a:r>
            <a:r>
              <a:rPr lang="en-US" sz="1600" dirty="0" smtClean="0">
                <a:sym typeface="Symbol" panose="05050102010706020507" pitchFamily="18" charset="2"/>
              </a:rPr>
              <a:t>F</a:t>
            </a:r>
            <a:r>
              <a:rPr lang="ru-RU" sz="1600" dirty="0" smtClean="0">
                <a:sym typeface="Symbol" panose="05050102010706020507" pitchFamily="18" charset="2"/>
              </a:rPr>
              <a:t> и К. Сделав линейные замеры от этих точек до стенок горной выработки, можно эту выработку нанести на план.</a:t>
            </a: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27" t="18303" r="22256" b="20243"/>
          <a:stretch/>
        </p:blipFill>
        <p:spPr>
          <a:xfrm>
            <a:off x="7610721" y="49074"/>
            <a:ext cx="2271259" cy="2748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39192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9505" y="112340"/>
            <a:ext cx="1105592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1600" dirty="0">
                <a:sym typeface="Symbol" panose="05050102010706020507" pitchFamily="18" charset="2"/>
              </a:rPr>
              <a:t>	</a:t>
            </a:r>
            <a:r>
              <a:rPr lang="ru-RU" sz="1600" b="1" dirty="0" smtClean="0">
                <a:sym typeface="Symbol" panose="05050102010706020507" pitchFamily="18" charset="2"/>
              </a:rPr>
              <a:t>Ориентирование несвободным шнуром (упрощенный способ)</a:t>
            </a:r>
            <a:endParaRPr lang="ru-RU" sz="1600" dirty="0" smtClean="0">
              <a:sym typeface="Symbol" panose="05050102010706020507" pitchFamily="18" charset="2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01" t="20606" r="7226" b="37576"/>
          <a:stretch/>
        </p:blipFill>
        <p:spPr>
          <a:xfrm>
            <a:off x="99752" y="529692"/>
            <a:ext cx="3325091" cy="2246759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3557847" y="1661279"/>
            <a:ext cx="7614457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1600" dirty="0">
                <a:sym typeface="Symbol" panose="05050102010706020507" pitchFamily="18" charset="2"/>
              </a:rPr>
              <a:t>	</a:t>
            </a:r>
            <a:r>
              <a:rPr lang="kk-KZ" sz="1600" dirty="0" smtClean="0">
                <a:sym typeface="Symbol" panose="05050102010706020507" pitchFamily="18" charset="2"/>
              </a:rPr>
              <a:t>При правильном расположении шнура и растяжки в поле зрения зрительных труб теодолитов, установленных в точках С и В, отрезки СК и КЕ, а также ВЕ и ЕА будут видны как одна линия.</a:t>
            </a:r>
          </a:p>
          <a:p>
            <a:pPr algn="just"/>
            <a:r>
              <a:rPr lang="kk-KZ" sz="1600" dirty="0">
                <a:sym typeface="Symbol" panose="05050102010706020507" pitchFamily="18" charset="2"/>
              </a:rPr>
              <a:t>	</a:t>
            </a:r>
            <a:r>
              <a:rPr lang="kk-KZ" sz="1600" dirty="0" smtClean="0">
                <a:sym typeface="Symbol" panose="05050102010706020507" pitchFamily="18" charset="2"/>
              </a:rPr>
              <a:t>Измерив горизонтальные углы </a:t>
            </a:r>
            <a:r>
              <a:rPr lang="en-US" sz="1600" dirty="0" smtClean="0">
                <a:sym typeface="Symbol" panose="05050102010706020507" pitchFamily="18" charset="2"/>
              </a:rPr>
              <a:t> </a:t>
            </a:r>
            <a:r>
              <a:rPr lang="kk-KZ" sz="1600" dirty="0" smtClean="0">
                <a:sym typeface="Symbol" panose="05050102010706020507" pitchFamily="18" charset="2"/>
              </a:rPr>
              <a:t>и </a:t>
            </a:r>
            <a:r>
              <a:rPr lang="en-US" sz="1600" dirty="0" smtClean="0">
                <a:sym typeface="Symbol" panose="05050102010706020507" pitchFamily="18" charset="2"/>
              </a:rPr>
              <a:t>,</a:t>
            </a:r>
            <a:r>
              <a:rPr lang="kk-KZ" sz="1600" dirty="0" smtClean="0">
                <a:sym typeface="Symbol" panose="05050102010706020507" pitchFamily="18" charset="2"/>
              </a:rPr>
              <a:t> можно получить </a:t>
            </a:r>
            <a:r>
              <a:rPr lang="el-GR" sz="1600" dirty="0" smtClean="0">
                <a:sym typeface="Symbol" panose="05050102010706020507" pitchFamily="18" charset="2"/>
              </a:rPr>
              <a:t>α</a:t>
            </a:r>
            <a:r>
              <a:rPr lang="en-US" sz="1600" baseline="-25000" dirty="0" smtClean="0">
                <a:sym typeface="Symbol" panose="05050102010706020507" pitchFamily="18" charset="2"/>
              </a:rPr>
              <a:t>BM</a:t>
            </a:r>
            <a:r>
              <a:rPr lang="kk-KZ" sz="1600" dirty="0" smtClean="0">
                <a:sym typeface="Symbol" panose="05050102010706020507" pitchFamily="18" charset="2"/>
              </a:rPr>
              <a:t>. Координаты Х, </a:t>
            </a:r>
            <a:r>
              <a:rPr lang="en-US" sz="1600" dirty="0" smtClean="0">
                <a:sym typeface="Symbol" panose="05050102010706020507" pitchFamily="18" charset="2"/>
              </a:rPr>
              <a:t>Y, Z </a:t>
            </a:r>
            <a:r>
              <a:rPr lang="kk-KZ" sz="1600" dirty="0" smtClean="0">
                <a:sym typeface="Symbol" panose="05050102010706020507" pitchFamily="18" charset="2"/>
              </a:rPr>
              <a:t>передаются с горизонта на горизонт, как и в вышерассмотренном способе, или путем измерения длины отрезков и их углов наклона висячим полукругом. Погрешность такой ориентировки </a:t>
            </a:r>
            <a:r>
              <a:rPr lang="en-US" sz="1600" dirty="0" smtClean="0">
                <a:sym typeface="Symbol" panose="05050102010706020507" pitchFamily="18" charset="2"/>
              </a:rPr>
              <a:t>m</a:t>
            </a:r>
            <a:r>
              <a:rPr lang="el-GR" sz="1600" baseline="-25000" dirty="0" smtClean="0">
                <a:sym typeface="Symbol" panose="05050102010706020507" pitchFamily="18" charset="2"/>
              </a:rPr>
              <a:t>α</a:t>
            </a:r>
            <a:r>
              <a:rPr lang="en-US" sz="1600" dirty="0" smtClean="0">
                <a:sym typeface="Symbol" panose="05050102010706020507" pitchFamily="18" charset="2"/>
              </a:rPr>
              <a:t> </a:t>
            </a:r>
            <a:r>
              <a:rPr lang="ru-RU" sz="1600" dirty="0" smtClean="0">
                <a:sym typeface="Symbol" panose="05050102010706020507" pitchFamily="18" charset="2"/>
              </a:rPr>
              <a:t>= </a:t>
            </a:r>
            <a:r>
              <a:rPr lang="kk-KZ" sz="1600" dirty="0" smtClean="0">
                <a:sym typeface="Symbol" panose="05050102010706020507" pitchFamily="18" charset="2"/>
              </a:rPr>
              <a:t>5 – 7.</a:t>
            </a:r>
            <a:endParaRPr lang="ru-RU" sz="1600" dirty="0" smtClean="0">
              <a:sym typeface="Symbol" panose="05050102010706020507" pitchFamily="18" charset="2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524595" y="404727"/>
            <a:ext cx="764770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600" dirty="0" smtClean="0">
                <a:sym typeface="Symbol" panose="05050102010706020507" pitchFamily="18" charset="2"/>
              </a:rPr>
              <a:t>	</a:t>
            </a:r>
            <a:r>
              <a:rPr lang="ru-RU" sz="1600" dirty="0" smtClean="0">
                <a:sym typeface="Symbol" panose="05050102010706020507" pitchFamily="18" charset="2"/>
              </a:rPr>
              <a:t>Для </a:t>
            </a:r>
            <a:r>
              <a:rPr lang="ru-RU" sz="1600" dirty="0">
                <a:sym typeface="Symbol" panose="05050102010706020507" pitchFamily="18" charset="2"/>
              </a:rPr>
              <a:t>случая прямой видимости ориентировка через наклонную выработку может быть сделана по схеме. СКЕА – несвободный шнур, ЕВ – растяжка. Для решения задачи отрезки СК, КЕ, ЕА, ВЕ должны находиться в одной вертикальной плоскости. Это достигается перемещением точки А, где закреплен шнур, в направлении поперечного сечения выработок.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33002" y="3477161"/>
            <a:ext cx="1105592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1600" dirty="0">
                <a:sym typeface="Symbol" panose="05050102010706020507" pitchFamily="18" charset="2"/>
              </a:rPr>
              <a:t>	</a:t>
            </a:r>
            <a:r>
              <a:rPr lang="ru-RU" sz="1600" b="1" dirty="0" smtClean="0">
                <a:sym typeface="Symbol" panose="05050102010706020507" pitchFamily="18" charset="2"/>
              </a:rPr>
              <a:t>Ориентирование наклонным шнуром</a:t>
            </a:r>
            <a:endParaRPr lang="ru-RU" sz="1600" dirty="0" smtClean="0">
              <a:sym typeface="Symbol" panose="05050102010706020507" pitchFamily="18" charset="2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607723" y="3815715"/>
            <a:ext cx="7647709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600" dirty="0" smtClean="0">
                <a:sym typeface="Symbol" panose="05050102010706020507" pitchFamily="18" charset="2"/>
              </a:rPr>
              <a:t>	</a:t>
            </a:r>
            <a:r>
              <a:rPr lang="ru-RU" sz="1600" dirty="0" smtClean="0">
                <a:sym typeface="Symbol" panose="05050102010706020507" pitchFamily="18" charset="2"/>
              </a:rPr>
              <a:t>Между точками В и С туго натянут шнур. Точка В находится на сопряжении горизонтальной и наклонных выработок, под ней установлен теодолит. Теодолит устанавливается и под точкой С.</a:t>
            </a:r>
          </a:p>
          <a:p>
            <a:pPr algn="just"/>
            <a:r>
              <a:rPr lang="ru-RU" sz="1600" dirty="0">
                <a:sym typeface="Symbol" panose="05050102010706020507" pitchFamily="18" charset="2"/>
              </a:rPr>
              <a:t>	</a:t>
            </a:r>
            <a:r>
              <a:rPr lang="ru-RU" sz="1600" dirty="0" smtClean="0">
                <a:sym typeface="Symbol" panose="05050102010706020507" pitchFamily="18" charset="2"/>
              </a:rPr>
              <a:t>На шнур подвешен отвес О. По линейным замерам расстояний от вспомогательного отвеса или непосредственно висячим полукругом определяю угол наклона линии ВС, а ее длину </a:t>
            </a:r>
            <a:r>
              <a:rPr lang="en-US" sz="1600" dirty="0" smtClean="0">
                <a:sym typeface="Symbol" panose="05050102010706020507" pitchFamily="18" charset="2"/>
              </a:rPr>
              <a:t>L </a:t>
            </a:r>
            <a:r>
              <a:rPr lang="ru-RU" sz="1600" dirty="0" smtClean="0">
                <a:sym typeface="Symbol" panose="05050102010706020507" pitchFamily="18" charset="2"/>
              </a:rPr>
              <a:t>измеряют рулеткой.</a:t>
            </a:r>
            <a:r>
              <a:rPr lang="en-US" sz="1600" dirty="0" smtClean="0">
                <a:sym typeface="Symbol" panose="05050102010706020507" pitchFamily="18" charset="2"/>
              </a:rPr>
              <a:t> </a:t>
            </a:r>
            <a:r>
              <a:rPr lang="ru-RU" sz="1600" dirty="0" smtClean="0">
                <a:sym typeface="Symbol" panose="05050102010706020507" pitchFamily="18" charset="2"/>
              </a:rPr>
              <a:t>Одним теодолитом измеряется горизонтальный угол , а другим, визируя на наклонный шнур, выставляется створная точка</a:t>
            </a:r>
            <a:r>
              <a:rPr lang="en-US" sz="1600" dirty="0" smtClean="0">
                <a:sym typeface="Symbol" panose="05050102010706020507" pitchFamily="18" charset="2"/>
              </a:rPr>
              <a:t> D</a:t>
            </a:r>
            <a:r>
              <a:rPr lang="ru-RU" sz="1600" dirty="0" smtClean="0">
                <a:sym typeface="Symbol" panose="05050102010706020507" pitchFamily="18" charset="2"/>
              </a:rPr>
              <a:t>.</a:t>
            </a:r>
            <a:endParaRPr lang="ru-RU" sz="1600" dirty="0">
              <a:sym typeface="Symbol" panose="05050102010706020507" pitchFamily="18" charset="2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501" t="50182" r="5448" b="6666"/>
          <a:stretch/>
        </p:blipFill>
        <p:spPr>
          <a:xfrm>
            <a:off x="99752" y="3526898"/>
            <a:ext cx="3351574" cy="2639736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999043" y="6028134"/>
                <a:ext cx="318176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i="1" smtClean="0">
                              <a:latin typeface="Cambria Math" panose="02040503050406030204" pitchFamily="18" charset="0"/>
                            </a:rPr>
                            <m:t>α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𝐶𝐷</m:t>
                          </m:r>
                        </m:sub>
                      </m:sSub>
                      <m:r>
                        <a:rPr lang="ru-RU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i="1">
                              <a:latin typeface="Cambria Math" panose="02040503050406030204" pitchFamily="18" charset="0"/>
                            </a:rPr>
                            <m:t>α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𝐴𝐵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 −180±180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99043" y="6028134"/>
                <a:ext cx="3181768" cy="276999"/>
              </a:xfrm>
              <a:prstGeom prst="rect">
                <a:avLst/>
              </a:prstGeom>
              <a:blipFill>
                <a:blip r:embed="rId4"/>
                <a:stretch>
                  <a:fillRect b="-3777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862127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2880" y="214864"/>
            <a:ext cx="10806546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1600" dirty="0">
                <a:sym typeface="Symbol" panose="05050102010706020507" pitchFamily="18" charset="2"/>
              </a:rPr>
              <a:t>	</a:t>
            </a:r>
            <a:r>
              <a:rPr lang="kk-KZ" sz="1600" dirty="0" smtClean="0">
                <a:sym typeface="Symbol" panose="05050102010706020507" pitchFamily="18" charset="2"/>
              </a:rPr>
              <a:t>При</a:t>
            </a:r>
            <a:r>
              <a:rPr lang="en-US" sz="1600" dirty="0" smtClean="0">
                <a:sym typeface="Symbol" panose="05050102010706020507" pitchFamily="18" charset="2"/>
              </a:rPr>
              <a:t> </a:t>
            </a:r>
            <a:r>
              <a:rPr lang="kk-KZ" sz="1600" dirty="0" smtClean="0">
                <a:sym typeface="Symbol" panose="05050102010706020507" pitchFamily="18" charset="2"/>
              </a:rPr>
              <a:t>крутых углах наклона шнура, теодолит в точке С может оказаться в непосредственной близости от шнура и визирование на него будет невозможным. В этом случае в створе отвеса в точке С и наклонного шнура выставляют створную точку М и тогда дирекционный угол передается на линию СМ.</a:t>
            </a:r>
          </a:p>
          <a:p>
            <a:pPr algn="just"/>
            <a:r>
              <a:rPr lang="kk-KZ" sz="1600" dirty="0">
                <a:sym typeface="Symbol" panose="05050102010706020507" pitchFamily="18" charset="2"/>
              </a:rPr>
              <a:t>	</a:t>
            </a:r>
            <a:r>
              <a:rPr lang="kk-KZ" sz="1600" dirty="0" smtClean="0">
                <a:sym typeface="Symbol" panose="05050102010706020507" pitchFamily="18" charset="2"/>
              </a:rPr>
              <a:t>Координаты Х, </a:t>
            </a:r>
            <a:r>
              <a:rPr lang="en-US" sz="1600" dirty="0" smtClean="0">
                <a:sym typeface="Symbol" panose="05050102010706020507" pitchFamily="18" charset="2"/>
              </a:rPr>
              <a:t>Y, Z </a:t>
            </a:r>
            <a:r>
              <a:rPr lang="ru-RU" sz="1600" dirty="0" smtClean="0">
                <a:sym typeface="Symbol" panose="05050102010706020507" pitchFamily="18" charset="2"/>
              </a:rPr>
              <a:t>с горизонта на горизонт передают согласно схеме известными методами. Точность такой ориентировки 2 - 3.</a:t>
            </a:r>
          </a:p>
          <a:p>
            <a:pPr algn="just"/>
            <a:r>
              <a:rPr lang="ru-RU" sz="1600" dirty="0">
                <a:sym typeface="Symbol" panose="05050102010706020507" pitchFamily="18" charset="2"/>
              </a:rPr>
              <a:t>	</a:t>
            </a:r>
            <a:r>
              <a:rPr lang="ru-RU" sz="1600" dirty="0" smtClean="0">
                <a:sym typeface="Symbol" panose="05050102010706020507" pitchFamily="18" charset="2"/>
              </a:rPr>
              <a:t>Ориентирование наклонным шнуром может быть выполнено по схеме, между точками А и В протягивают шнур или проволоку. На верхнем горизонте выставляют два визирных отвеса О</a:t>
            </a:r>
            <a:r>
              <a:rPr lang="ru-RU" sz="1600" baseline="-25000" dirty="0" smtClean="0">
                <a:sym typeface="Symbol" panose="05050102010706020507" pitchFamily="18" charset="2"/>
              </a:rPr>
              <a:t>1</a:t>
            </a:r>
            <a:r>
              <a:rPr lang="ru-RU" sz="1600" dirty="0" smtClean="0">
                <a:sym typeface="Symbol" panose="05050102010706020507" pitchFamily="18" charset="2"/>
              </a:rPr>
              <a:t>(А) и О</a:t>
            </a:r>
            <a:r>
              <a:rPr lang="ru-RU" sz="1600" baseline="-25000" dirty="0" smtClean="0">
                <a:sym typeface="Symbol" panose="05050102010706020507" pitchFamily="18" charset="2"/>
              </a:rPr>
              <a:t>2</a:t>
            </a:r>
            <a:r>
              <a:rPr lang="ru-RU" sz="1600" dirty="0" smtClean="0">
                <a:sym typeface="Symbol" panose="05050102010706020507" pitchFamily="18" charset="2"/>
              </a:rPr>
              <a:t>, соответственно два отвеса О</a:t>
            </a:r>
            <a:r>
              <a:rPr lang="ru-RU" sz="1600" baseline="-25000" dirty="0">
                <a:sym typeface="Symbol" panose="05050102010706020507" pitchFamily="18" charset="2"/>
              </a:rPr>
              <a:t>3</a:t>
            </a:r>
            <a:r>
              <a:rPr lang="ru-RU" sz="1600" dirty="0" smtClean="0">
                <a:sym typeface="Symbol" panose="05050102010706020507" pitchFamily="18" charset="2"/>
              </a:rPr>
              <a:t> и О</a:t>
            </a:r>
            <a:r>
              <a:rPr lang="ru-RU" sz="1600" baseline="-25000" dirty="0">
                <a:sym typeface="Symbol" panose="05050102010706020507" pitchFamily="18" charset="2"/>
              </a:rPr>
              <a:t>4</a:t>
            </a:r>
            <a:r>
              <a:rPr lang="ru-RU" sz="1600" dirty="0" smtClean="0">
                <a:sym typeface="Symbol" panose="05050102010706020507" pitchFamily="18" charset="2"/>
              </a:rPr>
              <a:t> подвешивают на шнур на нижнем горизонте. Отвесы обозначают в натуре вертикальную плоскость, проведенную через наклонный шнур. На подходных точках С и С устанавливают угломерные инструменты и делают примыкания к этим отвесам. В плане образуются два соединительных треугольника, только сдвинутые один по отношению другого по направлению шнура.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6" t="22060" r="7225" b="30182"/>
          <a:stretch/>
        </p:blipFill>
        <p:spPr>
          <a:xfrm>
            <a:off x="407324" y="3015631"/>
            <a:ext cx="4185606" cy="2934393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4817374" y="3015631"/>
            <a:ext cx="617205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1600" dirty="0">
                <a:sym typeface="Symbol" panose="05050102010706020507" pitchFamily="18" charset="2"/>
              </a:rPr>
              <a:t>	</a:t>
            </a:r>
            <a:r>
              <a:rPr lang="ru-RU" sz="1600" dirty="0" smtClean="0">
                <a:sym typeface="Symbol" panose="05050102010706020507" pitchFamily="18" charset="2"/>
              </a:rPr>
              <a:t>Сделав требуемые угловые и линейные измерения и решив соединительные треугольники, передают дирекционный угол с горизонта на горизонт, а затем по этим же направлениям передаются координаты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5156985" y="4482827"/>
                <a:ext cx="6146041" cy="29181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i="1" smtClean="0">
                              <a:latin typeface="Cambria Math" panose="02040503050406030204" pitchFamily="18" charset="0"/>
                            </a:rPr>
                            <m:t>α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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</m:t>
                          </m:r>
                        </m:sub>
                      </m:sSub>
                      <m:r>
                        <a:rPr lang="ru-RU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i="1">
                              <a:latin typeface="Cambria Math" panose="02040503050406030204" pitchFamily="18" charset="0"/>
                            </a:rPr>
                            <m:t>α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𝐷𝐶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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 −180−</m:t>
                      </m:r>
                      <m:r>
                        <m:rPr>
                          <m:sty m:val="p"/>
                        </m:rPr>
                        <a:rPr lang="el-GR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α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+180+</m:t>
                      </m:r>
                      <m:r>
                        <m:rPr>
                          <m:sty m:val="p"/>
                        </m:rPr>
                        <a:rPr lang="el-GR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α</m:t>
                      </m:r>
                      <m:r>
                        <a:rPr lang="el-GR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−180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+−180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56985" y="4482827"/>
                <a:ext cx="6146041" cy="291811"/>
              </a:xfrm>
              <a:prstGeom prst="rect">
                <a:avLst/>
              </a:prstGeom>
              <a:blipFill>
                <a:blip r:embed="rId3"/>
                <a:stretch>
                  <a:fillRect r="-298" b="-291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Прямоугольник 6"/>
          <p:cNvSpPr/>
          <p:nvPr/>
        </p:nvSpPr>
        <p:spPr>
          <a:xfrm>
            <a:off x="4978087" y="5021436"/>
            <a:ext cx="617205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1600" dirty="0">
                <a:sym typeface="Symbol" panose="05050102010706020507" pitchFamily="18" charset="2"/>
              </a:rPr>
              <a:t>	</a:t>
            </a:r>
            <a:r>
              <a:rPr lang="ru-RU" sz="1600" dirty="0" smtClean="0">
                <a:sym typeface="Symbol" panose="05050102010706020507" pitchFamily="18" charset="2"/>
              </a:rPr>
              <a:t>Погрешность ориентировки </a:t>
            </a:r>
            <a:r>
              <a:rPr lang="en-US" sz="1600" dirty="0" smtClean="0">
                <a:sym typeface="Symbol" panose="05050102010706020507" pitchFamily="18" charset="2"/>
              </a:rPr>
              <a:t>m</a:t>
            </a:r>
            <a:r>
              <a:rPr lang="el-GR" sz="1600" baseline="-25000" dirty="0" smtClean="0">
                <a:sym typeface="Symbol" panose="05050102010706020507" pitchFamily="18" charset="2"/>
              </a:rPr>
              <a:t>α</a:t>
            </a:r>
            <a:r>
              <a:rPr lang="en-US" sz="1600" dirty="0" smtClean="0">
                <a:sym typeface="Symbol" panose="05050102010706020507" pitchFamily="18" charset="2"/>
              </a:rPr>
              <a:t> </a:t>
            </a:r>
            <a:r>
              <a:rPr lang="ru-RU" sz="1600" dirty="0" smtClean="0">
                <a:sym typeface="Symbol" panose="05050102010706020507" pitchFamily="18" charset="2"/>
              </a:rPr>
              <a:t>= 3.</a:t>
            </a:r>
            <a:endParaRPr lang="en-US" sz="1600" dirty="0" smtClean="0">
              <a:sym typeface="Symbol" panose="05050102010706020507" pitchFamily="18" charset="2"/>
            </a:endParaRPr>
          </a:p>
          <a:p>
            <a:pPr algn="just"/>
            <a:endParaRPr lang="en-US" sz="1600" dirty="0">
              <a:sym typeface="Symbol" panose="05050102010706020507" pitchFamily="18" charset="2"/>
            </a:endParaRPr>
          </a:p>
          <a:p>
            <a:pPr algn="just"/>
            <a:r>
              <a:rPr lang="en-US" sz="1600" dirty="0" smtClean="0">
                <a:sym typeface="Symbol" panose="05050102010706020507" pitchFamily="18" charset="2"/>
              </a:rPr>
              <a:t>	</a:t>
            </a:r>
            <a:r>
              <a:rPr lang="ru-RU" sz="1600" dirty="0" smtClean="0">
                <a:sym typeface="Symbol" panose="05050102010706020507" pitchFamily="18" charset="2"/>
              </a:rPr>
              <a:t>Этот способ ориентирования второстепенных выработок был предложен и применен маркшейдерами на рудниках Урала.</a:t>
            </a:r>
          </a:p>
        </p:txBody>
      </p:sp>
    </p:spTree>
    <p:extLst>
      <p:ext uri="{BB962C8B-B14F-4D97-AF65-F5344CB8AC3E}">
        <p14:creationId xmlns:p14="http://schemas.microsoft.com/office/powerpoint/2010/main" val="34945816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340" t="33213" r="10619" b="14181"/>
          <a:stretch/>
        </p:blipFill>
        <p:spPr>
          <a:xfrm>
            <a:off x="174568" y="141317"/>
            <a:ext cx="3080344" cy="3175462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382043" y="141317"/>
            <a:ext cx="6172052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1600" dirty="0">
                <a:sym typeface="Symbol" panose="05050102010706020507" pitchFamily="18" charset="2"/>
              </a:rPr>
              <a:t>	</a:t>
            </a:r>
            <a:r>
              <a:rPr lang="kk-KZ" sz="1600" b="1" dirty="0">
                <a:sym typeface="Symbol" panose="05050102010706020507" pitchFamily="18" charset="2"/>
              </a:rPr>
              <a:t>С</a:t>
            </a:r>
            <a:r>
              <a:rPr lang="kk-KZ" sz="1600" b="1" dirty="0" smtClean="0">
                <a:sym typeface="Symbol" panose="05050102010706020507" pitchFamily="18" charset="2"/>
              </a:rPr>
              <a:t>пособ створных отвесов</a:t>
            </a:r>
          </a:p>
          <a:p>
            <a:pPr algn="just"/>
            <a:endParaRPr lang="en-US" sz="1600" dirty="0">
              <a:sym typeface="Symbol" panose="05050102010706020507" pitchFamily="18" charset="2"/>
            </a:endParaRPr>
          </a:p>
          <a:p>
            <a:pPr algn="just"/>
            <a:r>
              <a:rPr lang="en-US" sz="1600" dirty="0" smtClean="0">
                <a:sym typeface="Symbol" panose="05050102010706020507" pitchFamily="18" charset="2"/>
              </a:rPr>
              <a:t>	</a:t>
            </a:r>
            <a:r>
              <a:rPr lang="ru-RU" sz="1600" dirty="0" smtClean="0">
                <a:sym typeface="Symbol" panose="05050102010706020507" pitchFamily="18" charset="2"/>
              </a:rPr>
              <a:t>Способ створных отвесов применяют для ориентировок при различного рода рассечках и других ориентирования второстепенных выработках малой протяженности и короткого срока службы. В створе визирного луча угломерного инструмента, установленного в </a:t>
            </a:r>
            <a:r>
              <a:rPr lang="ru-RU" sz="1600" dirty="0" err="1" smtClean="0">
                <a:sym typeface="Symbol" panose="05050102010706020507" pitchFamily="18" charset="2"/>
              </a:rPr>
              <a:t>т.А</a:t>
            </a:r>
            <a:r>
              <a:rPr lang="ru-RU" sz="1600" dirty="0" smtClean="0">
                <a:sym typeface="Symbol" panose="05050102010706020507" pitchFamily="18" charset="2"/>
              </a:rPr>
              <a:t>, выставляют створные отвесы О</a:t>
            </a:r>
            <a:r>
              <a:rPr lang="ru-RU" sz="1600" baseline="-25000" dirty="0" smtClean="0">
                <a:sym typeface="Symbol" panose="05050102010706020507" pitchFamily="18" charset="2"/>
              </a:rPr>
              <a:t>1</a:t>
            </a:r>
            <a:r>
              <a:rPr lang="ru-RU" sz="1600" dirty="0" smtClean="0">
                <a:sym typeface="Symbol" panose="05050102010706020507" pitchFamily="18" charset="2"/>
              </a:rPr>
              <a:t> и О</a:t>
            </a:r>
            <a:r>
              <a:rPr lang="ru-RU" sz="1600" baseline="-25000" dirty="0" smtClean="0">
                <a:sym typeface="Symbol" panose="05050102010706020507" pitchFamily="18" charset="2"/>
              </a:rPr>
              <a:t>2</a:t>
            </a:r>
            <a:r>
              <a:rPr lang="ru-RU" sz="1600" dirty="0" smtClean="0">
                <a:sym typeface="Symbol" panose="05050102010706020507" pitchFamily="18" charset="2"/>
              </a:rPr>
              <a:t> измеряют горизонтальный угол .</a:t>
            </a:r>
          </a:p>
          <a:p>
            <a:pPr algn="just"/>
            <a:r>
              <a:rPr lang="ru-RU" sz="1600" dirty="0">
                <a:sym typeface="Symbol" panose="05050102010706020507" pitchFamily="18" charset="2"/>
              </a:rPr>
              <a:t>	</a:t>
            </a:r>
            <a:r>
              <a:rPr lang="ru-RU" sz="1600" dirty="0" smtClean="0">
                <a:sym typeface="Symbol" panose="05050102010706020507" pitchFamily="18" charset="2"/>
              </a:rPr>
              <a:t>В рассечке или слоевом штреке в створе этих отвесов выставляется в точке М теодолит и измеряется угол  на закрепленную точку </a:t>
            </a:r>
            <a:r>
              <a:rPr lang="en-US" sz="1600" dirty="0" smtClean="0">
                <a:sym typeface="Symbol" panose="05050102010706020507" pitchFamily="18" charset="2"/>
              </a:rPr>
              <a:t>N</a:t>
            </a:r>
            <a:endParaRPr lang="ru-RU" sz="1600" dirty="0" smtClean="0">
              <a:sym typeface="Symbol" panose="05050102010706020507" pitchFamily="18" charset="2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793698" y="3170873"/>
                <a:ext cx="4245393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i="1" smtClean="0">
                              <a:latin typeface="Cambria Math" panose="02040503050406030204" pitchFamily="18" charset="0"/>
                            </a:rPr>
                            <m:t>α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𝑀𝑁</m:t>
                          </m:r>
                        </m:sub>
                      </m:sSub>
                      <m:r>
                        <a:rPr lang="ru-RU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i="1">
                              <a:latin typeface="Cambria Math" panose="02040503050406030204" pitchFamily="18" charset="0"/>
                            </a:rPr>
                            <m:t>α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𝐵𝐴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 −180±180+−180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3698" y="3170873"/>
                <a:ext cx="4245393" cy="276999"/>
              </a:xfrm>
              <a:prstGeom prst="rect">
                <a:avLst/>
              </a:prstGeom>
              <a:blipFill>
                <a:blip r:embed="rId3"/>
                <a:stretch>
                  <a:fillRect l="-143" r="-717" b="-3478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Прямоугольник 5"/>
          <p:cNvSpPr/>
          <p:nvPr/>
        </p:nvSpPr>
        <p:spPr>
          <a:xfrm>
            <a:off x="174568" y="3892171"/>
            <a:ext cx="1008333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1600" dirty="0">
                <a:sym typeface="Symbol" panose="05050102010706020507" pitchFamily="18" charset="2"/>
              </a:rPr>
              <a:t>	</a:t>
            </a:r>
            <a:r>
              <a:rPr lang="ru-RU" sz="1600" dirty="0" smtClean="0">
                <a:sym typeface="Symbol" panose="05050102010706020507" pitchFamily="18" charset="2"/>
              </a:rPr>
              <a:t>Координаты точки </a:t>
            </a:r>
            <a:r>
              <a:rPr lang="en-US" sz="1600" dirty="0" smtClean="0">
                <a:sym typeface="Symbol" panose="05050102010706020507" pitchFamily="18" charset="2"/>
              </a:rPr>
              <a:t>X</a:t>
            </a:r>
            <a:r>
              <a:rPr lang="en-US" sz="1600" baseline="-25000" dirty="0" smtClean="0">
                <a:sym typeface="Symbol" panose="05050102010706020507" pitchFamily="18" charset="2"/>
              </a:rPr>
              <a:t>M</a:t>
            </a:r>
            <a:r>
              <a:rPr lang="en-US" sz="1600" dirty="0" smtClean="0">
                <a:sym typeface="Symbol" panose="05050102010706020507" pitchFamily="18" charset="2"/>
              </a:rPr>
              <a:t>, Y</a:t>
            </a:r>
            <a:r>
              <a:rPr lang="en-US" sz="1600" baseline="-25000" dirty="0" smtClean="0">
                <a:sym typeface="Symbol" panose="05050102010706020507" pitchFamily="18" charset="2"/>
              </a:rPr>
              <a:t>M</a:t>
            </a:r>
            <a:r>
              <a:rPr lang="en-US" sz="1600" dirty="0" smtClean="0">
                <a:sym typeface="Symbol" panose="05050102010706020507" pitchFamily="18" charset="2"/>
              </a:rPr>
              <a:t> </a:t>
            </a:r>
            <a:r>
              <a:rPr lang="ru-RU" sz="1600" dirty="0" smtClean="0">
                <a:sym typeface="Symbol" panose="05050102010706020507" pitchFamily="18" charset="2"/>
              </a:rPr>
              <a:t>определяются согласно схеме известными методами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62571" y="4486167"/>
                <a:ext cx="4651466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sub>
                      </m:sSub>
                      <m:r>
                        <a:rPr lang="ru-RU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i="1">
                              <a:latin typeface="Cambria Math" panose="02040503050406030204" pitchFamily="18" charset="0"/>
                            </a:rPr>
                            <m:t>α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𝐵𝐴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 −180±180+−180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571" y="4486167"/>
                <a:ext cx="4651466" cy="276999"/>
              </a:xfrm>
              <a:prstGeom prst="rect">
                <a:avLst/>
              </a:prstGeom>
              <a:blipFill>
                <a:blip r:embed="rId4"/>
                <a:stretch>
                  <a:fillRect l="-655" r="-524" b="-3777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831038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15637" y="264462"/>
            <a:ext cx="1052945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Контрольные вопросы:</a:t>
            </a:r>
          </a:p>
          <a:p>
            <a:pPr algn="just"/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42900"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1</a:t>
            </a: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Порядок выполнения ориентирования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через вертикальные выработки 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342900" algn="just"/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Порядок выполнения </a:t>
            </a:r>
            <a:r>
              <a:rPr lang="ru-RU" smtClean="0">
                <a:latin typeface="Times New Roman" panose="02020603050405020304" pitchFamily="18" charset="0"/>
                <a:ea typeface="Calibri" panose="020F0502020204030204" pitchFamily="34" charset="0"/>
              </a:rPr>
              <a:t>ориентирования методом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одного отвеса и касательных шнуров</a:t>
            </a:r>
          </a:p>
          <a:p>
            <a:pPr indent="342900" algn="just"/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3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Порядок выполнения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ориентирования м</a:t>
            </a:r>
            <a:r>
              <a:rPr lang="kk-K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етодом 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</a:rPr>
              <a:t>створа</a:t>
            </a:r>
          </a:p>
          <a:p>
            <a:pPr indent="342900" algn="just"/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4. Порядок выполнения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о</a:t>
            </a:r>
            <a:r>
              <a:rPr lang="kk-K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риентирования 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</a:rPr>
              <a:t>выработок с перемещением несвободного </a:t>
            </a:r>
            <a:r>
              <a:rPr lang="kk-K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шнура</a:t>
            </a: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kk-K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(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</a:rPr>
              <a:t>точный способ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</a:rPr>
              <a:t>)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342900" algn="just"/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5. Порядок выполнения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о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sym typeface="Symbol" panose="05050102010706020507" pitchFamily="18" charset="2"/>
              </a:rPr>
              <a:t>риентирования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sym typeface="Symbol" panose="05050102010706020507" pitchFamily="18" charset="2"/>
              </a:rPr>
              <a:t>несвободным шнуром (упрощенный способ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sym typeface="Symbol" panose="05050102010706020507" pitchFamily="18" charset="2"/>
              </a:rPr>
              <a:t>)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  <a:sym typeface="Symbol" panose="05050102010706020507" pitchFamily="18" charset="2"/>
            </a:endParaRPr>
          </a:p>
          <a:p>
            <a:pPr indent="342900" algn="just"/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sym typeface="Symbol" panose="05050102010706020507" pitchFamily="18" charset="2"/>
              </a:rPr>
              <a:t>6.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Порядок выполнения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о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sym typeface="Symbol" panose="05050102010706020507" pitchFamily="18" charset="2"/>
              </a:rPr>
              <a:t>риентирования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sym typeface="Symbol" panose="05050102010706020507" pitchFamily="18" charset="2"/>
              </a:rPr>
              <a:t>наклонным шнуром</a:t>
            </a:r>
          </a:p>
          <a:p>
            <a:pPr indent="342900" algn="just"/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sym typeface="Symbol" panose="05050102010706020507" pitchFamily="18" charset="2"/>
              </a:rPr>
              <a:t>7.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Порядок выполнения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ориентирования с</a:t>
            </a:r>
            <a:r>
              <a:rPr lang="kk-KZ" dirty="0" smtClean="0">
                <a:latin typeface="Times New Roman" panose="02020603050405020304" pitchFamily="18" charset="0"/>
                <a:ea typeface="Calibri" panose="020F0502020204030204" pitchFamily="34" charset="0"/>
                <a:sym typeface="Symbol" panose="05050102010706020507" pitchFamily="18" charset="2"/>
              </a:rPr>
              <a:t>пособом 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sym typeface="Symbol" panose="05050102010706020507" pitchFamily="18" charset="2"/>
              </a:rPr>
              <a:t>створных отвесов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5083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1787</TotalTime>
  <Words>2274</Words>
  <Application>Microsoft Office PowerPoint</Application>
  <PresentationFormat>Широкоэкранный</PresentationFormat>
  <Paragraphs>91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7" baseType="lpstr">
      <vt:lpstr>Arial</vt:lpstr>
      <vt:lpstr>Calibri</vt:lpstr>
      <vt:lpstr>Cambria Math</vt:lpstr>
      <vt:lpstr>Symbol</vt:lpstr>
      <vt:lpstr>Times New Roman</vt:lpstr>
      <vt:lpstr>Trebuchet MS</vt:lpstr>
      <vt:lpstr>Wingdings 3</vt:lpstr>
      <vt:lpstr>Аспект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MultiDVD Team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saule_soltabaeva@mail.ru</dc:creator>
  <cp:lastModifiedBy>saule_soltabaeva@mail.ru</cp:lastModifiedBy>
  <cp:revision>154</cp:revision>
  <dcterms:created xsi:type="dcterms:W3CDTF">2021-01-27T04:24:17Z</dcterms:created>
  <dcterms:modified xsi:type="dcterms:W3CDTF">2021-04-29T15:20:45Z</dcterms:modified>
</cp:coreProperties>
</file>