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sldIdLst>
    <p:sldId id="257" r:id="rId2"/>
    <p:sldId id="285" r:id="rId3"/>
    <p:sldId id="286" r:id="rId4"/>
    <p:sldId id="287" r:id="rId5"/>
    <p:sldId id="28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FD9D04-A396-47C9-A075-7034CECACFC7}">
          <p14:sldIdLst>
            <p14:sldId id="257"/>
            <p14:sldId id="285"/>
            <p14:sldId id="286"/>
            <p14:sldId id="287"/>
            <p14:sldId id="288"/>
          </p14:sldIdLst>
        </p14:section>
        <p14:section name="Раздел без заголовка" id="{95AEA0EA-6482-4C51-B1D8-D61D2D6CA89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D59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7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19AD6-9957-401A-97B7-AA1FE33E944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5B92-700C-4768-AA1F-41C467DB7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9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2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5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68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7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3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2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0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5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5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7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7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0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10" y="140963"/>
            <a:ext cx="11453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Лекция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13. 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 направления горной выработке в горизонтальной плоскости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10109828" y="2467817"/>
            <a:ext cx="1314474" cy="33711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76010" y="831811"/>
            <a:ext cx="1132378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16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разработки месторождения, исходя из геологических особенностей и правил технической эксплуатации, заранее определяются место закладки, направление, способ крепления и сечение главнейших выработок. Для откаточных выработок, кроме того, устанавливаются величина уклонов и радиус закруглений, расположение закруглений и т.д. В целях ускорения работы и по другим причинам, в ряде случаев проведение выработок осуществляется так называемыми встречными и догоняющими забоями. В связи с этим на маркшейдерскую службу горных предприятий возлагается решение ряда специальных задач, главнейшими из которых являются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места заложения выработок;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направления для проведения выработок;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и закрепление направлений;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наблюдения за проведением выработок по заданному направлению, с соблюдением проектного профиля и паспорта крепления.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Особенно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имеет проведение выработок по направлению (в горизонтальной и вертикальной плоскостях). Методы задания направлений в значительной мере определяются производственными условиями, элементами залегания пластов и характером разреза пород по направлению проводимой выработки. Так, часто выработки проводят, придерживаясь какого-либо естественного ориентира (например, плоскости напластования почвы или кровли пласта). Такой ориентир называется «проводником» и в данном случае говорят, что выработка проводится по проводнику. Наличие проводника значительно облегчает задание направления. Так, например, при наличии проводника для проведения штрека в наклонном пласте необходимо задавать направление забою штрека только по вертикали.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бремсберга, наклонного ходка и прочих выработок по падению пласта следует задавать одно направление только в горизонтальной плоскости и т.д.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квершлагов, ортов и других выработок, где нет указанных «проводников», необходимо задавать направления в вертикальной и горизонтальной плоскостях. Решение приведенных выше задач рассмотрим на ряде наиболее типичных примеров.</a:t>
            </a:r>
          </a:p>
        </p:txBody>
      </p:sp>
    </p:spTree>
    <p:extLst>
      <p:ext uri="{BB962C8B-B14F-4D97-AF65-F5344CB8AC3E}">
        <p14:creationId xmlns:p14="http://schemas.microsoft.com/office/powerpoint/2010/main" val="5708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901" y="109752"/>
            <a:ext cx="11323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направления горной выработке осуществляется в двух плоскостях: горизонтальной и вертикальной. Для задания направления горным выработкам необходимо иметь: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 горной выработки;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маркшейдерский план горизонта, где указаны существующие горные выработки;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аталог координат маркшейдерских точек этого горизонта.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004" t="28316" r="25596" b="15111"/>
          <a:stretch/>
        </p:blipFill>
        <p:spPr>
          <a:xfrm>
            <a:off x="590722" y="1679412"/>
            <a:ext cx="4261104" cy="31243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32530" y="1376472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направления горной выработки маркшейдер обязан выполнить работы по рассечке горной выработки, т.е. указать на месте в горной выработке начало новой горной выработки. Для решения этой задачи и подготовки исходных данных для рассечки на маркшейдерском плане соединяют точки 12 и 13 линией. С точек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(точки сопряжения старой и новой горных выработок) на линию 12-13 опускают перпендикуляры и измеряют по плану, т.е. графически, расстояния графически, расстояния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точки 12 до основания перпендикуляров опущенных с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Расстояния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исходными данными для выполнения рассечки. В горной выработке находят точки 12 и 13, между ними вытягивают рулетку с нулем в точке 12. Маркшейдер находит отсчет равный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глаз восстанавливает перпендикуляр и в боку горной выработки мелом (краской) отмечает 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затем точно также отмечает 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Бригадиру или сменному мастеру показывает, в каком направлении вести выработку. После проходки в указанном направлении новой горной выработки длиной 8-10 м необходимо задать выработке более точное фиксированное положение.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4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2" y="217616"/>
            <a:ext cx="3906826" cy="2941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9" y="3328650"/>
            <a:ext cx="4000528" cy="294433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093208" y="217616"/>
            <a:ext cx="72827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На маркшейдерский план карандашом наносят проектное положение новой горной выработки.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проходке подготовительных выработок откаточного горизонта (рудный штрек, орт) точность маркшейдерских измерений должны обеспечить расхождение осей выработок не более ±0,3 м. Следовательно, подготовка исходных данных для задания направления в горизонтальной плоскости ведется аналитическим способом. На маркшейдерском плане прочерчивают геометрическую ось новой выработки. На оси намечают две точки, одна точка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находится в существующей горной выработке, а вторая точка В на продолжении геометрической оси новой выработки. По маркшейдерскому плану измеряют координаты этих точек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(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1600" b="1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600" b="1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(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1600" b="1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600" b="1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Координаты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точек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 (х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 (х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выписывают из каталога координат или из ведомости вычисления точек теодолитного хода, и горизонтальный угол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β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расстояние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11-12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для контроля сохранности пунктов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Решая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обратную геодезическую задачу, вычисляют дирекционный угол стороны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12-А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(α</a:t>
            </a:r>
            <a:r>
              <a:rPr lang="ru-RU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12-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расстояние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12-А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формулам: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642963"/>
              </p:ext>
            </p:extLst>
          </p:nvPr>
        </p:nvGraphicFramePr>
        <p:xfrm>
          <a:off x="4440583" y="4615321"/>
          <a:ext cx="1583473" cy="591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5" imgW="1155700" imgH="431800" progId="Equation.3">
                  <p:embed/>
                </p:oleObj>
              </mc:Choice>
              <mc:Fallback>
                <p:oleObj r:id="rId5" imgW="1155700" imgH="4318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583" y="4615321"/>
                        <a:ext cx="1583473" cy="5916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892152"/>
              </p:ext>
            </p:extLst>
          </p:nvPr>
        </p:nvGraphicFramePr>
        <p:xfrm>
          <a:off x="6790581" y="4615321"/>
          <a:ext cx="1449739" cy="623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7" imgW="1002865" imgH="431613" progId="Equation.3">
                  <p:embed/>
                </p:oleObj>
              </mc:Choice>
              <mc:Fallback>
                <p:oleObj r:id="rId7" imgW="1002865" imgH="431613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581" y="4615321"/>
                        <a:ext cx="1449739" cy="623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079841"/>
              </p:ext>
            </p:extLst>
          </p:nvPr>
        </p:nvGraphicFramePr>
        <p:xfrm>
          <a:off x="9346500" y="4577102"/>
          <a:ext cx="1510553" cy="63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9" imgW="1028700" imgH="431800" progId="Equation.3">
                  <p:embed/>
                </p:oleObj>
              </mc:Choice>
              <mc:Fallback>
                <p:oleObj r:id="rId9" imgW="1028700" imgH="431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6500" y="4577102"/>
                        <a:ext cx="1510553" cy="634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4512527" y="37319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4512527" y="46209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            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4512527" y="50527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                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4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2206"/>
              </p:ext>
            </p:extLst>
          </p:nvPr>
        </p:nvGraphicFramePr>
        <p:xfrm>
          <a:off x="790456" y="757701"/>
          <a:ext cx="1883918" cy="77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r:id="rId3" imgW="1054100" imgH="431800" progId="Equation.3">
                  <p:embed/>
                </p:oleObj>
              </mc:Choice>
              <mc:Fallback>
                <p:oleObj r:id="rId3" imgW="10541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56" y="757701"/>
                        <a:ext cx="1883918" cy="771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01207"/>
              </p:ext>
            </p:extLst>
          </p:nvPr>
        </p:nvGraphicFramePr>
        <p:xfrm>
          <a:off x="3411794" y="832987"/>
          <a:ext cx="1533832" cy="76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r:id="rId5" imgW="863225" imgH="431613" progId="Equation.3">
                  <p:embed/>
                </p:oleObj>
              </mc:Choice>
              <mc:Fallback>
                <p:oleObj r:id="rId5" imgW="863225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794" y="832987"/>
                        <a:ext cx="1533832" cy="766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67145"/>
              </p:ext>
            </p:extLst>
          </p:nvPr>
        </p:nvGraphicFramePr>
        <p:xfrm>
          <a:off x="6233651" y="927664"/>
          <a:ext cx="1484671" cy="68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r:id="rId7" imgW="939800" imgH="431800" progId="Equation.3">
                  <p:embed/>
                </p:oleObj>
              </mc:Choice>
              <mc:Fallback>
                <p:oleObj r:id="rId7" imgW="939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651" y="927664"/>
                        <a:ext cx="1484671" cy="682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49016"/>
              </p:ext>
            </p:extLst>
          </p:nvPr>
        </p:nvGraphicFramePr>
        <p:xfrm>
          <a:off x="1209898" y="2195898"/>
          <a:ext cx="1906928" cy="35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r:id="rId9" imgW="1168400" imgH="215900" progId="Equation.3">
                  <p:embed/>
                </p:oleObj>
              </mc:Choice>
              <mc:Fallback>
                <p:oleObj r:id="rId9" imgW="11684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898" y="2195898"/>
                        <a:ext cx="1906928" cy="352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763704"/>
              </p:ext>
            </p:extLst>
          </p:nvPr>
        </p:nvGraphicFramePr>
        <p:xfrm>
          <a:off x="4402393" y="2192205"/>
          <a:ext cx="166295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r:id="rId11" imgW="1066800" imgH="215900" progId="Equation.3">
                  <p:embed/>
                </p:oleObj>
              </mc:Choice>
              <mc:Fallback>
                <p:oleObj r:id="rId11" imgW="10668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393" y="2192205"/>
                        <a:ext cx="1662952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8091" y="452613"/>
            <a:ext cx="45989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Вычисляют дирекционный угол стороны АВ (α</a:t>
            </a:r>
            <a:r>
              <a:rPr kumimoji="0" lang="ru-RU" alt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9432" y="1677469"/>
            <a:ext cx="74301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вычисленным дирекционным углам вычисляют проектные (разбивочные) углы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8091" y="242111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33271"/>
              </p:ext>
            </p:extLst>
          </p:nvPr>
        </p:nvGraphicFramePr>
        <p:xfrm>
          <a:off x="10614331" y="3939843"/>
          <a:ext cx="45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r:id="rId13" imgW="457200" imgH="431800" progId="Equation.3">
                  <p:embed/>
                </p:oleObj>
              </mc:Choice>
              <mc:Fallback>
                <p:oleObj r:id="rId13" imgW="457200" imgH="431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4331" y="3939843"/>
                        <a:ext cx="457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688944"/>
              </p:ext>
            </p:extLst>
          </p:nvPr>
        </p:nvGraphicFramePr>
        <p:xfrm>
          <a:off x="92384" y="4174793"/>
          <a:ext cx="18484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r:id="rId15" imgW="203200" imgH="393700" progId="Equation.3">
                  <p:embed/>
                </p:oleObj>
              </mc:Choice>
              <mc:Fallback>
                <p:oleObj r:id="rId15" imgW="203200" imgH="393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84" y="4174793"/>
                        <a:ext cx="184842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4469" y="3076466"/>
            <a:ext cx="1136809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Углы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расстояние </a:t>
            </a: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12-А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называют исходными данными для выноса в натуру направления новой горной выработки в горизонтальной плоскости.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Вынос в натуру направления. Выполняются контрольные измерения с целью определения сохранности точек теодолитного хода. Теодолит центрируют и нивелируют в точке 11. Измеряют угол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расстояние </a:t>
            </a: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11-12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сравнивают их с результатами измерения при прокладке теодолитного хода. Если расхождение в углах в пределах ±1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в расстоянии        ,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где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измерения длин при прокладке теодолитного хода, то считают, что точки теодолитного хода не претерпели деформации и их можно использовать для задания направления в горизонтальной плоскости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Теодолит 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переносят в точку 12, центрируют и нивелируют, откладывают проектный угол </a:t>
            </a:r>
            <a:r>
              <a:rPr lang="ru-RU" alt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altLang="ru-RU" sz="1600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 продолжении визирной оси откладывают проектное расстояние </a:t>
            </a:r>
            <a:r>
              <a:rPr lang="en-US" alt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1600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12-А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закрепляют точку А. Для контроля правильности выноса измеряют угол </a:t>
            </a:r>
            <a:r>
              <a:rPr lang="ru-RU" alt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altLang="ru-RU" sz="1600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длину </a:t>
            </a:r>
            <a:r>
              <a:rPr lang="en-US" alt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1600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12-А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Теодолит переносят на точку </a:t>
            </a:r>
            <a:r>
              <a:rPr lang="ru-RU" alt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После центрирования и нивелирования откладывают горизонтальный угол </a:t>
            </a:r>
            <a:r>
              <a:rPr lang="ru-RU" alt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altLang="ru-RU" sz="1600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 продолжение визирной оси закрепляют </a:t>
            </a:r>
            <a:r>
              <a:rPr lang="ru-RU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направленческие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alt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600" b="1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600" b="1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 точки </a:t>
            </a:r>
            <a:r>
              <a:rPr lang="ru-RU" alt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измеряют расстояние </a:t>
            </a:r>
            <a:r>
              <a:rPr lang="en-US" alt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kk-KZ" altLang="ru-RU" sz="16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6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Н1</a:t>
            </a: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kk-KZ" alt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6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Н2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контроля правильности выноса измеряют угол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16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расстояния </a:t>
            </a:r>
            <a:r>
              <a:rPr lang="en-US" alt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kk-KZ" alt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Н1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kk-KZ" alt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6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Н2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7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0" y="0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r:id="rId17" imgW="330057" imgH="241195" progId="Equation.3">
                  <p:embed/>
                </p:oleObj>
              </mc:Choice>
              <mc:Fallback>
                <p:oleObj r:id="rId17" imgW="330057" imgH="241195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0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26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5973" y="264312"/>
            <a:ext cx="11307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Результаты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разбивочных работ заносят в книгу маркшейдерских указаний со схемами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расстояниями 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kk-KZ" altLang="ru-RU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Н1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kk-KZ" altLang="ru-RU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Н2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ru-RU" alt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Книга маркшейдерских указаний находится у начальника участка, который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ознакамливает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горный надзор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зам.начальника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участка, сменные мастера) и бригадира под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роспись.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При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проходке нарезных горных выработок подэтажных горизонтов точность маркшейдерских измерений должна обеспечить расхождение осей выработок не более 0,5 м. В этом случае подготовку исходных данных для задания направления в горизонтальной плоскости можно проводить графическим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способом.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графической подготовке исходных данных по маркшейдерскому плану разбивочные углы β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β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измеряют геодезическим транспортиром, а расстояния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12-А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измеряют графически с использованием поперечного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выноса в натуру разбивочных величин β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β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12-А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аналогична предыдущему способу.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0313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1937</TotalTime>
  <Words>1064</Words>
  <Application>Microsoft Office PowerPoint</Application>
  <PresentationFormat>Широкоэкранный</PresentationFormat>
  <Paragraphs>33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saule_soltabaeva@mail.ru</dc:creator>
  <cp:lastModifiedBy>saule_soltabaeva@mail.ru</cp:lastModifiedBy>
  <cp:revision>165</cp:revision>
  <dcterms:created xsi:type="dcterms:W3CDTF">2021-01-27T04:24:17Z</dcterms:created>
  <dcterms:modified xsi:type="dcterms:W3CDTF">2021-04-30T06:22:52Z</dcterms:modified>
</cp:coreProperties>
</file>