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7" r:id="rId2"/>
    <p:sldId id="269" r:id="rId3"/>
    <p:sldId id="270" r:id="rId4"/>
    <p:sldId id="271" r:id="rId5"/>
    <p:sldId id="272" r:id="rId6"/>
    <p:sldId id="264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76D59"/>
    <a:srgbClr val="0000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84" d="100"/>
          <a:sy n="84" d="100"/>
        </p:scale>
        <p:origin x="40" y="-6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6756B-09D3-4996-8CF2-BC4CF29ADF17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97AAA-E15A-484D-AF1D-520E97B23A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8977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6756B-09D3-4996-8CF2-BC4CF29ADF17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97AAA-E15A-484D-AF1D-520E97B23A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822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6756B-09D3-4996-8CF2-BC4CF29ADF17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97AAA-E15A-484D-AF1D-520E97B23A17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22576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6756B-09D3-4996-8CF2-BC4CF29ADF17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97AAA-E15A-484D-AF1D-520E97B23A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90288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6756B-09D3-4996-8CF2-BC4CF29ADF17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97AAA-E15A-484D-AF1D-520E97B23A17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566803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6756B-09D3-4996-8CF2-BC4CF29ADF17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97AAA-E15A-484D-AF1D-520E97B23A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18720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6756B-09D3-4996-8CF2-BC4CF29ADF17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97AAA-E15A-484D-AF1D-520E97B23A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87333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6756B-09D3-4996-8CF2-BC4CF29ADF17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97AAA-E15A-484D-AF1D-520E97B23A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2623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6756B-09D3-4996-8CF2-BC4CF29ADF17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97AAA-E15A-484D-AF1D-520E97B23A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0826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6756B-09D3-4996-8CF2-BC4CF29ADF17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97AAA-E15A-484D-AF1D-520E97B23A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5505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6756B-09D3-4996-8CF2-BC4CF29ADF17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97AAA-E15A-484D-AF1D-520E97B23A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179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6756B-09D3-4996-8CF2-BC4CF29ADF17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97AAA-E15A-484D-AF1D-520E97B23A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7852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6756B-09D3-4996-8CF2-BC4CF29ADF17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97AAA-E15A-484D-AF1D-520E97B23A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3996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6756B-09D3-4996-8CF2-BC4CF29ADF17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97AAA-E15A-484D-AF1D-520E97B23A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3454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6756B-09D3-4996-8CF2-BC4CF29ADF17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97AAA-E15A-484D-AF1D-520E97B23A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8771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97AAA-E15A-484D-AF1D-520E97B23A17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6756B-09D3-4996-8CF2-BC4CF29ADF17}" type="datetimeFigureOut">
              <a:rPr lang="ru-RU" smtClean="0"/>
              <a:t>04.02.2021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5571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A6756B-09D3-4996-8CF2-BC4CF29ADF17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3B97AAA-E15A-484D-AF1D-520E97B23A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6007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0290" y="399581"/>
            <a:ext cx="114530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Лекция 2. </a:t>
            </a:r>
            <a:r>
              <a:rPr lang="ru-RU" sz="2000" b="1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Теодолитная съемка в </a:t>
            </a:r>
            <a:r>
              <a:rPr lang="ru-RU" sz="2000" b="1" u="sng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шахте</a:t>
            </a:r>
            <a:endParaRPr lang="ru-RU" sz="2000" b="1" u="sng" dirty="0">
              <a:solidFill>
                <a:srgbClr val="0000FF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43472" y="886460"/>
            <a:ext cx="2620846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Теодолитная съемка 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762864" y="1668428"/>
            <a:ext cx="2130135" cy="4216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algn="just" hangingPunct="0">
              <a:lnSpc>
                <a:spcPct val="107000"/>
              </a:lnSpc>
              <a:spcAft>
                <a:spcPts val="0"/>
              </a:spcAft>
            </a:pP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Полевые работы</a:t>
            </a:r>
            <a:endParaRPr lang="ru-RU" sz="20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870454" y="1650358"/>
            <a:ext cx="2711063" cy="4216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algn="just" hangingPunct="0"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амеральные работы</a:t>
            </a:r>
            <a:endParaRPr lang="ru-RU" sz="20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0" name="Прямая со стрелкой 9"/>
          <p:cNvCxnSpPr>
            <a:stCxn id="7" idx="2"/>
            <a:endCxn id="8" idx="0"/>
          </p:cNvCxnSpPr>
          <p:nvPr/>
        </p:nvCxnSpPr>
        <p:spPr>
          <a:xfrm flipH="1">
            <a:off x="2827932" y="1286570"/>
            <a:ext cx="3225963" cy="3818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7" idx="2"/>
            <a:endCxn id="12" idx="0"/>
          </p:cNvCxnSpPr>
          <p:nvPr/>
        </p:nvCxnSpPr>
        <p:spPr>
          <a:xfrm>
            <a:off x="6053895" y="1286570"/>
            <a:ext cx="3172091" cy="3637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123334" y="2248905"/>
            <a:ext cx="5667866" cy="12777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 hangingPunct="0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Рекогносцировка участка горных работ (отыскание пунктов съемочного обоснования для примыкания, определение мест для закрепления новых пунктов, выбор схемы полигона)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23334" y="3724311"/>
            <a:ext cx="5667866" cy="38869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hangingPunct="0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Закрепление опорных пунктов и маркшейдерских точек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23334" y="4252090"/>
            <a:ext cx="5667866" cy="68505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 hangingPunct="0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Установка над или под точкой теодолита и его центрирование 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23334" y="5076232"/>
            <a:ext cx="5667866" cy="38869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hangingPunct="0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Измерение горизонтальных и вертикальных углов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23334" y="5604011"/>
            <a:ext cx="5667866" cy="39492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hangingPunct="0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Измерение длин сторон в полигонах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23334" y="6138020"/>
            <a:ext cx="5667866" cy="68505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hangingPunct="0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Съемка контуров горных выработок с составлением абриса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392053" y="3692263"/>
            <a:ext cx="5667866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вычисление 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приращений координат и координат вершин 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хода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1"/>
          <p:cNvSpPr>
            <a:spLocks noChangeArrowheads="1"/>
          </p:cNvSpPr>
          <p:nvPr/>
        </p:nvSpPr>
        <p:spPr bwMode="auto">
          <a:xfrm>
            <a:off x="6402920" y="5034440"/>
            <a:ext cx="5656999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нанесение ситуации и оформление плана.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6392054" y="2279682"/>
            <a:ext cx="5667866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обработку угловых измерений и вычисление дирекционных углов сторон</a:t>
            </a:r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6392053" y="3124472"/>
            <a:ext cx="5667866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вычисление горизонтальных проложений сторон</a:t>
            </a:r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6402920" y="4537053"/>
            <a:ext cx="5656999" cy="36888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накладка теодолитного хода на план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0893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6625" y="118971"/>
            <a:ext cx="11223339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 hangingPunct="0"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Закрепление опорных пунктов и маркшейдерских точек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горных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выработках </a:t>
            </a:r>
            <a:r>
              <a:rPr lang="kk-KZ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производится специальными знаками, которые могут быть </a:t>
            </a:r>
            <a:r>
              <a:rPr lang="kk-KZ" b="1" dirty="0" smtClean="0">
                <a:solidFill>
                  <a:srgbClr val="A76D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постоянными</a:t>
            </a:r>
            <a:r>
              <a:rPr lang="kk-KZ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(опорная сеть) и </a:t>
            </a:r>
            <a:r>
              <a:rPr lang="kk-KZ" b="1" dirty="0" smtClean="0">
                <a:solidFill>
                  <a:srgbClr val="A76D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временными</a:t>
            </a:r>
            <a:r>
              <a:rPr lang="kk-KZ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(съемочные сети).</a:t>
            </a:r>
          </a:p>
          <a:p>
            <a:pPr indent="457200" algn="just" hangingPunct="0">
              <a:lnSpc>
                <a:spcPct val="107000"/>
              </a:lnSpc>
              <a:spcAft>
                <a:spcPts val="0"/>
              </a:spcAft>
            </a:pPr>
            <a:r>
              <a:rPr lang="kk-KZ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Постоянные</a:t>
            </a:r>
            <a:r>
              <a:rPr lang="kk-KZ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маркшейдерские пункты – основа всех съемок в шахте.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9108" t="33902" r="10543" b="34548"/>
          <a:stretch/>
        </p:blipFill>
        <p:spPr>
          <a:xfrm>
            <a:off x="146625" y="4912243"/>
            <a:ext cx="7798392" cy="172247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20387" t="25762" r="22054" b="25659"/>
          <a:stretch/>
        </p:blipFill>
        <p:spPr>
          <a:xfrm>
            <a:off x="6580414" y="1100394"/>
            <a:ext cx="5385011" cy="268479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l="33295" t="36098" r="33490" b="36454"/>
          <a:stretch/>
        </p:blipFill>
        <p:spPr>
          <a:xfrm>
            <a:off x="146625" y="1159329"/>
            <a:ext cx="5617361" cy="261107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15796" y="3785191"/>
            <a:ext cx="4286833" cy="3385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kk-K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Схема к расположению постоянных пунктов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377210" y="3840886"/>
            <a:ext cx="4286833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kk-K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Схема закрепления постоянных маркшейдерских пунктов в горных выработках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60824" y="4425661"/>
            <a:ext cx="4646062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kk-K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Схема закрепления временных маркшейдерских пунктов в горных выработках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/>
          <a:srcRect l="29927" t="33285" r="29421" b="34251"/>
          <a:stretch/>
        </p:blipFill>
        <p:spPr>
          <a:xfrm>
            <a:off x="8867731" y="5510719"/>
            <a:ext cx="2502234" cy="1123998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9621077" y="5084970"/>
            <a:ext cx="1119995" cy="3385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kk-K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Марки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8705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9349" t="28374" r="36626" b="28049"/>
          <a:stretch/>
        </p:blipFill>
        <p:spPr>
          <a:xfrm>
            <a:off x="4719932" y="195989"/>
            <a:ext cx="4621997" cy="332982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591051" y="3054043"/>
            <a:ext cx="1119995" cy="3385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kk-K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Консоль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Картинки по запросу &quot;штатив маркшейдерский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071"/>
            <a:ext cx="3579663" cy="3579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632495" y="1522349"/>
            <a:ext cx="1119995" cy="3385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kk-K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Штатив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l="25833" t="31482" r="27333" b="31185"/>
          <a:stretch/>
        </p:blipFill>
        <p:spPr>
          <a:xfrm>
            <a:off x="90881" y="4848837"/>
            <a:ext cx="3937573" cy="176560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908459" y="4207095"/>
            <a:ext cx="1119995" cy="3385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kk-K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Отвесы</a:t>
            </a:r>
          </a:p>
        </p:txBody>
      </p:sp>
    </p:spTree>
    <p:extLst>
      <p:ext uri="{BB962C8B-B14F-4D97-AF65-F5344CB8AC3E}">
        <p14:creationId xmlns:p14="http://schemas.microsoft.com/office/powerpoint/2010/main" val="5965053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Картинки по запросу &quot;измерение горизонтальных углов нв горных выработках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408" b="12837"/>
          <a:stretch/>
        </p:blipFill>
        <p:spPr bwMode="auto">
          <a:xfrm>
            <a:off x="220330" y="136849"/>
            <a:ext cx="1885307" cy="1599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9405944" y="6201032"/>
            <a:ext cx="2545080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kk-K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 измерения горизонтальных углов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9198528" y="870172"/>
                <a:ext cx="147995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</m:t>
                          </m:r>
                        </m:e>
                        <m:sub>
                          <m:r>
                            <a:rPr lang="kk-KZ" b="0" i="1" smtClean="0">
                              <a:latin typeface="Cambria Math" panose="02040503050406030204" pitchFamily="18" charset="0"/>
                            </a:rPr>
                            <m:t>КЛ</m:t>
                          </m:r>
                        </m:sub>
                      </m:sSub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b="0" i="1" smtClean="0">
                              <a:latin typeface="Cambria Math" panose="02040503050406030204" pitchFamily="18" charset="0"/>
                            </a:rPr>
                            <m:t>С</m:t>
                          </m:r>
                        </m:e>
                        <m:sub>
                          <m:r>
                            <a:rPr lang="ru-RU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ru-RU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b="0" i="1" smtClean="0">
                              <a:latin typeface="Cambria Math" panose="02040503050406030204" pitchFamily="18" charset="0"/>
                            </a:rPr>
                            <m:t>В</m:t>
                          </m:r>
                        </m:e>
                        <m:sub>
                          <m:r>
                            <a:rPr lang="ru-RU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8528" y="870172"/>
                <a:ext cx="1479956" cy="276999"/>
              </a:xfrm>
              <a:prstGeom prst="rect">
                <a:avLst/>
              </a:prstGeom>
              <a:blipFill>
                <a:blip r:embed="rId3"/>
                <a:stretch>
                  <a:fillRect l="-4527" t="-2222" b="-377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9198528" y="1382645"/>
                <a:ext cx="154298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</m:t>
                          </m:r>
                        </m:e>
                        <m:sub>
                          <m:r>
                            <a:rPr lang="kk-KZ" b="0" i="1" smtClean="0">
                              <a:latin typeface="Cambria Math" panose="02040503050406030204" pitchFamily="18" charset="0"/>
                            </a:rPr>
                            <m:t>К</m:t>
                          </m:r>
                          <m:r>
                            <a:rPr lang="ru-RU" b="0" i="1" smtClean="0">
                              <a:latin typeface="Cambria Math" panose="02040503050406030204" pitchFamily="18" charset="0"/>
                            </a:rPr>
                            <m:t>П</m:t>
                          </m:r>
                        </m:sub>
                      </m:sSub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b="0" i="1" smtClean="0">
                              <a:latin typeface="Cambria Math" panose="02040503050406030204" pitchFamily="18" charset="0"/>
                            </a:rPr>
                            <m:t>С</m:t>
                          </m:r>
                        </m:e>
                        <m:sub>
                          <m:r>
                            <a:rPr lang="ru-RU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ru-RU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b="0" i="1" smtClean="0">
                              <a:latin typeface="Cambria Math" panose="02040503050406030204" pitchFamily="18" charset="0"/>
                            </a:rPr>
                            <m:t>В</m:t>
                          </m:r>
                        </m:e>
                        <m:sub>
                          <m:r>
                            <a:rPr lang="ru-RU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8528" y="1382645"/>
                <a:ext cx="1542987" cy="276999"/>
              </a:xfrm>
              <a:prstGeom prst="rect">
                <a:avLst/>
              </a:prstGeom>
              <a:blipFill>
                <a:blip r:embed="rId4"/>
                <a:stretch>
                  <a:fillRect l="-2767" b="-377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9225202" y="1833355"/>
                <a:ext cx="1490664" cy="5232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</m:t>
                      </m:r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</m:t>
                              </m:r>
                            </m:e>
                            <m:sub>
                              <m:r>
                                <a:rPr lang="kk-KZ" i="1">
                                  <a:latin typeface="Cambria Math" panose="02040503050406030204" pitchFamily="18" charset="0"/>
                                </a:rPr>
                                <m:t>КЛ</m:t>
                              </m:r>
                            </m:sub>
                          </m:s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</m:t>
                              </m:r>
                            </m:e>
                            <m:sub>
                              <m:r>
                                <a:rPr lang="kk-KZ" i="1">
                                  <a:latin typeface="Cambria Math" panose="02040503050406030204" pitchFamily="18" charset="0"/>
                                </a:rPr>
                                <m:t>К</m:t>
                              </m:r>
                              <m:r>
                                <a:rPr lang="kk-KZ" b="0" i="1" smtClean="0">
                                  <a:latin typeface="Cambria Math" panose="02040503050406030204" pitchFamily="18" charset="0"/>
                                </a:rPr>
                                <m:t>П</m:t>
                              </m:r>
                            </m:sub>
                          </m:sSub>
                        </m:num>
                        <m:den>
                          <m:r>
                            <a:rPr lang="ru-RU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5202" y="1833355"/>
                <a:ext cx="1490664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Прямоугольник 12"/>
          <p:cNvSpPr/>
          <p:nvPr/>
        </p:nvSpPr>
        <p:spPr>
          <a:xfrm>
            <a:off x="2022556" y="-11973"/>
            <a:ext cx="700201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Журнал </a:t>
            </a:r>
            <a:r>
              <a:rPr lang="ru-RU" sz="1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измерения горизонтальных углов способом приемов</a:t>
            </a:r>
          </a:p>
          <a:p>
            <a:pPr>
              <a:spcAft>
                <a:spcPts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Дата 28.05.19 г.       Теодолит 4Т30                  Наблюдал Гришин А.</a:t>
            </a:r>
          </a:p>
          <a:p>
            <a:pPr algn="just">
              <a:spcAft>
                <a:spcPts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Видимость хорошая                                           Вычисляла </a:t>
            </a:r>
            <a:r>
              <a:rPr lang="ru-RU" sz="1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Азаматова</a:t>
            </a: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Г. </a:t>
            </a:r>
            <a:endParaRPr lang="ru-RU" sz="12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6596746"/>
              </p:ext>
            </p:extLst>
          </p:nvPr>
        </p:nvGraphicFramePr>
        <p:xfrm>
          <a:off x="2022555" y="584398"/>
          <a:ext cx="7002011" cy="17729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59577">
                  <a:extLst>
                    <a:ext uri="{9D8B030D-6E8A-4147-A177-3AD203B41FA5}">
                      <a16:colId xmlns:a16="http://schemas.microsoft.com/office/drawing/2014/main" val="2400542887"/>
                    </a:ext>
                  </a:extLst>
                </a:gridCol>
                <a:gridCol w="1150317">
                  <a:extLst>
                    <a:ext uri="{9D8B030D-6E8A-4147-A177-3AD203B41FA5}">
                      <a16:colId xmlns:a16="http://schemas.microsoft.com/office/drawing/2014/main" val="1498563914"/>
                    </a:ext>
                  </a:extLst>
                </a:gridCol>
                <a:gridCol w="1308682">
                  <a:extLst>
                    <a:ext uri="{9D8B030D-6E8A-4147-A177-3AD203B41FA5}">
                      <a16:colId xmlns:a16="http://schemas.microsoft.com/office/drawing/2014/main" val="2145730565"/>
                    </a:ext>
                  </a:extLst>
                </a:gridCol>
                <a:gridCol w="1233650">
                  <a:extLst>
                    <a:ext uri="{9D8B030D-6E8A-4147-A177-3AD203B41FA5}">
                      <a16:colId xmlns:a16="http://schemas.microsoft.com/office/drawing/2014/main" val="622973745"/>
                    </a:ext>
                  </a:extLst>
                </a:gridCol>
                <a:gridCol w="1341770">
                  <a:extLst>
                    <a:ext uri="{9D8B030D-6E8A-4147-A177-3AD203B41FA5}">
                      <a16:colId xmlns:a16="http://schemas.microsoft.com/office/drawing/2014/main" val="1523085409"/>
                    </a:ext>
                  </a:extLst>
                </a:gridCol>
                <a:gridCol w="1208015">
                  <a:extLst>
                    <a:ext uri="{9D8B030D-6E8A-4147-A177-3AD203B41FA5}">
                      <a16:colId xmlns:a16="http://schemas.microsoft.com/office/drawing/2014/main" val="2760766613"/>
                    </a:ext>
                  </a:extLst>
                </a:gridCol>
              </a:tblGrid>
              <a:tr h="56206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Точка стояния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Точка визирования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Положение вертикального круга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Отчет по горизонтальному кругу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Горизонтальный угол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Средний угол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11426059"/>
                  </a:ext>
                </a:extLst>
              </a:tr>
              <a:tr h="327858">
                <a:tc row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В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КЛ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</a:rPr>
                        <a:t>119</a:t>
                      </a:r>
                      <a:r>
                        <a:rPr lang="ru-RU" sz="1200" dirty="0" smtClean="0">
                          <a:effectLst/>
                          <a:sym typeface="Symbol" panose="05050102010706020507" pitchFamily="18" charset="2"/>
                        </a:rPr>
                        <a:t></a:t>
                      </a:r>
                      <a:r>
                        <a:rPr lang="ru-RU" sz="1200" dirty="0" smtClean="0">
                          <a:effectLst/>
                        </a:rPr>
                        <a:t>37</a:t>
                      </a:r>
                      <a:r>
                        <a:rPr lang="ru-RU" sz="1200" dirty="0" smtClean="0">
                          <a:effectLst/>
                          <a:sym typeface="Symbol" panose="05050102010706020507" pitchFamily="18" charset="2"/>
                        </a:rPr>
                        <a:t>(1)</a:t>
                      </a:r>
                      <a:endParaRPr lang="ru-RU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</a:rPr>
                        <a:t>32</a:t>
                      </a:r>
                      <a:r>
                        <a:rPr lang="ru-RU" sz="1200" dirty="0" smtClean="0">
                          <a:effectLst/>
                          <a:sym typeface="Symbol" panose="05050102010706020507" pitchFamily="18" charset="2"/>
                        </a:rPr>
                        <a:t>5</a:t>
                      </a:r>
                      <a:r>
                        <a:rPr lang="ru-RU" sz="1200" dirty="0" smtClean="0">
                          <a:effectLst/>
                        </a:rPr>
                        <a:t>7</a:t>
                      </a:r>
                      <a:r>
                        <a:rPr lang="ru-RU" sz="1200" dirty="0" smtClean="0">
                          <a:effectLst/>
                          <a:sym typeface="Symbol" panose="05050102010706020507" pitchFamily="18" charset="2"/>
                        </a:rPr>
                        <a:t>(3)</a:t>
                      </a:r>
                      <a:endParaRPr lang="ru-RU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4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</a:rPr>
                        <a:t>32</a:t>
                      </a:r>
                      <a:r>
                        <a:rPr lang="ru-RU" sz="1200" dirty="0" smtClean="0">
                          <a:effectLst/>
                          <a:sym typeface="Symbol" panose="05050102010706020507" pitchFamily="18" charset="2"/>
                        </a:rPr>
                        <a:t>5630 (7)</a:t>
                      </a:r>
                      <a:r>
                        <a:rPr lang="ru-RU" sz="1200" dirty="0" smtClean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29782033"/>
                  </a:ext>
                </a:extLst>
              </a:tr>
              <a:tr h="3278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С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КЛ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</a:rPr>
                        <a:t>152</a:t>
                      </a:r>
                      <a:r>
                        <a:rPr lang="ru-RU" sz="1200" dirty="0" smtClean="0">
                          <a:effectLst/>
                          <a:sym typeface="Symbol" panose="05050102010706020507" pitchFamily="18" charset="2"/>
                        </a:rPr>
                        <a:t></a:t>
                      </a:r>
                      <a:r>
                        <a:rPr lang="ru-RU" sz="1200" dirty="0" smtClean="0">
                          <a:effectLst/>
                        </a:rPr>
                        <a:t>34</a:t>
                      </a:r>
                      <a:r>
                        <a:rPr lang="ru-RU" sz="1200" dirty="0" smtClean="0">
                          <a:effectLst/>
                          <a:sym typeface="Symbol" panose="05050102010706020507" pitchFamily="18" charset="2"/>
                        </a:rPr>
                        <a:t> (2)</a:t>
                      </a:r>
                      <a:endParaRPr lang="ru-RU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7212570"/>
                  </a:ext>
                </a:extLst>
              </a:tr>
              <a:tr h="3278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В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КП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</a:rPr>
                        <a:t>299</a:t>
                      </a:r>
                      <a:r>
                        <a:rPr lang="ru-RU" sz="1200" dirty="0" smtClean="0">
                          <a:effectLst/>
                          <a:sym typeface="Symbol" panose="05050102010706020507" pitchFamily="18" charset="2"/>
                        </a:rPr>
                        <a:t>34 (4)</a:t>
                      </a:r>
                      <a:endParaRPr lang="ru-RU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</a:rPr>
                        <a:t>32</a:t>
                      </a:r>
                      <a:r>
                        <a:rPr lang="ru-RU" sz="1200" dirty="0" smtClean="0">
                          <a:effectLst/>
                          <a:sym typeface="Symbol" panose="05050102010706020507" pitchFamily="18" charset="2"/>
                        </a:rPr>
                        <a:t>56(6)</a:t>
                      </a: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1020980"/>
                  </a:ext>
                </a:extLst>
              </a:tr>
              <a:tr h="2272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С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КП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</a:rPr>
                        <a:t>332</a:t>
                      </a:r>
                      <a:r>
                        <a:rPr lang="ru-RU" sz="1200" dirty="0" smtClean="0">
                          <a:effectLst/>
                          <a:sym typeface="Symbol" panose="05050102010706020507" pitchFamily="18" charset="2"/>
                        </a:rPr>
                        <a:t></a:t>
                      </a:r>
                      <a:r>
                        <a:rPr lang="ru-RU" sz="1200" dirty="0" smtClean="0">
                          <a:effectLst/>
                        </a:rPr>
                        <a:t>30</a:t>
                      </a:r>
                      <a:r>
                        <a:rPr lang="ru-RU" sz="1200" dirty="0" smtClean="0">
                          <a:effectLst/>
                          <a:sym typeface="Symbol" panose="05050102010706020507" pitchFamily="18" charset="2"/>
                        </a:rPr>
                        <a:t> (5)</a:t>
                      </a:r>
                      <a:endParaRPr lang="ru-RU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019630"/>
                  </a:ext>
                </a:extLst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/>
          <a:srcRect l="24807" t="48501" r="63333" b="29587"/>
          <a:stretch/>
        </p:blipFill>
        <p:spPr>
          <a:xfrm>
            <a:off x="139991" y="2619915"/>
            <a:ext cx="1882564" cy="195639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7"/>
          <a:srcRect l="30504" t="32584" r="44031" b="29794"/>
          <a:stretch/>
        </p:blipFill>
        <p:spPr>
          <a:xfrm>
            <a:off x="0" y="4700466"/>
            <a:ext cx="2509284" cy="2085341"/>
          </a:xfrm>
          <a:prstGeom prst="rect">
            <a:avLst/>
          </a:prstGeom>
        </p:spPr>
      </p:pic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75353"/>
              </p:ext>
            </p:extLst>
          </p:nvPr>
        </p:nvGraphicFramePr>
        <p:xfrm>
          <a:off x="2079191" y="2691874"/>
          <a:ext cx="5414565" cy="12396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74355">
                  <a:extLst>
                    <a:ext uri="{9D8B030D-6E8A-4147-A177-3AD203B41FA5}">
                      <a16:colId xmlns:a16="http://schemas.microsoft.com/office/drawing/2014/main" val="2400542887"/>
                    </a:ext>
                  </a:extLst>
                </a:gridCol>
                <a:gridCol w="1357106">
                  <a:extLst>
                    <a:ext uri="{9D8B030D-6E8A-4147-A177-3AD203B41FA5}">
                      <a16:colId xmlns:a16="http://schemas.microsoft.com/office/drawing/2014/main" val="1498563914"/>
                    </a:ext>
                  </a:extLst>
                </a:gridCol>
                <a:gridCol w="1181548">
                  <a:extLst>
                    <a:ext uri="{9D8B030D-6E8A-4147-A177-3AD203B41FA5}">
                      <a16:colId xmlns:a16="http://schemas.microsoft.com/office/drawing/2014/main" val="2145730565"/>
                    </a:ext>
                  </a:extLst>
                </a:gridCol>
                <a:gridCol w="1901556">
                  <a:extLst>
                    <a:ext uri="{9D8B030D-6E8A-4147-A177-3AD203B41FA5}">
                      <a16:colId xmlns:a16="http://schemas.microsoft.com/office/drawing/2014/main" val="2760766613"/>
                    </a:ext>
                  </a:extLst>
                </a:gridCol>
              </a:tblGrid>
              <a:tr h="44893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Точка стояния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Точка визирования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КЛ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Значение измеренного горизонтального угла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11426059"/>
                  </a:ext>
                </a:extLst>
              </a:tr>
              <a:tr h="267853"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0</a:t>
                      </a:r>
                      <a:r>
                        <a:rPr lang="ru-RU" sz="1200" dirty="0" smtClean="0">
                          <a:effectLst/>
                          <a:sym typeface="Symbol" panose="05050102010706020507" pitchFamily="18" charset="2"/>
                        </a:rPr>
                        <a:t>02 (1)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3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</a:rPr>
                        <a:t>124</a:t>
                      </a:r>
                      <a:r>
                        <a:rPr lang="ru-RU" sz="1200" dirty="0" smtClean="0">
                          <a:effectLst/>
                          <a:sym typeface="Symbol" panose="05050102010706020507" pitchFamily="18" charset="2"/>
                        </a:rPr>
                        <a:t>13</a:t>
                      </a:r>
                      <a:r>
                        <a:rPr lang="ru-RU" sz="1200" dirty="0" smtClean="0">
                          <a:effectLst/>
                          <a:sym typeface="Symbol" panose="05050102010706020507" pitchFamily="18" charset="2"/>
                        </a:rPr>
                        <a:t>30 </a:t>
                      </a:r>
                      <a:r>
                        <a:rPr lang="ru-RU" sz="1200" dirty="0" smtClean="0">
                          <a:effectLst/>
                          <a:sym typeface="Symbol" panose="05050102010706020507" pitchFamily="18" charset="2"/>
                        </a:rPr>
                        <a:t>(4)</a:t>
                      </a:r>
                      <a:r>
                        <a:rPr lang="ru-RU" sz="1200" dirty="0" smtClean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29782033"/>
                  </a:ext>
                </a:extLst>
              </a:tr>
              <a:tr h="2614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C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124</a:t>
                      </a:r>
                      <a:r>
                        <a:rPr lang="ru-RU" sz="1200" dirty="0" smtClean="0">
                          <a:effectLst/>
                          <a:sym typeface="Symbol" panose="05050102010706020507" pitchFamily="18" charset="2"/>
                        </a:rPr>
                        <a:t>15 (2)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7212570"/>
                  </a:ext>
                </a:extLst>
              </a:tr>
              <a:tr h="2613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С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248</a:t>
                      </a:r>
                      <a:r>
                        <a:rPr lang="ru-RU" sz="1200" dirty="0" smtClean="0">
                          <a:effectLst/>
                          <a:sym typeface="Symbol" panose="05050102010706020507" pitchFamily="18" charset="2"/>
                        </a:rPr>
                        <a:t>27 (3)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1020980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/>
              <p:cNvSpPr txBox="1"/>
              <p:nvPr/>
            </p:nvSpPr>
            <p:spPr>
              <a:xfrm>
                <a:off x="7745246" y="2815177"/>
                <a:ext cx="1238481" cy="4725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</m:t>
                      </m:r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5246" y="2815177"/>
                <a:ext cx="1238481" cy="4725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/>
              <p:cNvSpPr txBox="1"/>
              <p:nvPr/>
            </p:nvSpPr>
            <p:spPr>
              <a:xfrm>
                <a:off x="9486706" y="2849116"/>
                <a:ext cx="133940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ru-RU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</m:t>
                          </m:r>
                        </m:e>
                        <m:sub>
                          <m:r>
                            <a:rPr lang="kk-KZ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к</m:t>
                          </m:r>
                        </m:sub>
                      </m:sSub>
                      <m:r>
                        <a:rPr lang="ru-RU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ru-RU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6706" y="2849116"/>
                <a:ext cx="1339405" cy="276999"/>
              </a:xfrm>
              <a:prstGeom prst="rect">
                <a:avLst/>
              </a:prstGeom>
              <a:blipFill>
                <a:blip r:embed="rId9"/>
                <a:stretch>
                  <a:fillRect l="-5000" r="-909" b="-3478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/>
              <p:cNvSpPr txBox="1"/>
              <p:nvPr/>
            </p:nvSpPr>
            <p:spPr>
              <a:xfrm>
                <a:off x="7745246" y="3509330"/>
                <a:ext cx="2391873" cy="5357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</m:t>
                      </m:r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ru-RU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ru-RU" b="0" i="1" smtClean="0">
                              <a:latin typeface="Cambria Math" panose="02040503050406030204" pitchFamily="18" charset="0"/>
                            </a:rPr>
                            <m:t>+К</m:t>
                          </m:r>
                          <m:r>
                            <a:rPr lang="ru-RU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360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5246" y="3509330"/>
                <a:ext cx="2391873" cy="53572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9" name="Таблица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8569578"/>
              </p:ext>
            </p:extLst>
          </p:nvPr>
        </p:nvGraphicFramePr>
        <p:xfrm>
          <a:off x="2470133" y="4266046"/>
          <a:ext cx="6224289" cy="24890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45624">
                  <a:extLst>
                    <a:ext uri="{9D8B030D-6E8A-4147-A177-3AD203B41FA5}">
                      <a16:colId xmlns:a16="http://schemas.microsoft.com/office/drawing/2014/main" val="2400542887"/>
                    </a:ext>
                  </a:extLst>
                </a:gridCol>
                <a:gridCol w="1279628">
                  <a:extLst>
                    <a:ext uri="{9D8B030D-6E8A-4147-A177-3AD203B41FA5}">
                      <a16:colId xmlns:a16="http://schemas.microsoft.com/office/drawing/2014/main" val="1498563914"/>
                    </a:ext>
                  </a:extLst>
                </a:gridCol>
                <a:gridCol w="1417507">
                  <a:extLst>
                    <a:ext uri="{9D8B030D-6E8A-4147-A177-3AD203B41FA5}">
                      <a16:colId xmlns:a16="http://schemas.microsoft.com/office/drawing/2014/main" val="3180613144"/>
                    </a:ext>
                  </a:extLst>
                </a:gridCol>
                <a:gridCol w="1082594">
                  <a:extLst>
                    <a:ext uri="{9D8B030D-6E8A-4147-A177-3AD203B41FA5}">
                      <a16:colId xmlns:a16="http://schemas.microsoft.com/office/drawing/2014/main" val="2145730565"/>
                    </a:ext>
                  </a:extLst>
                </a:gridCol>
                <a:gridCol w="1398936">
                  <a:extLst>
                    <a:ext uri="{9D8B030D-6E8A-4147-A177-3AD203B41FA5}">
                      <a16:colId xmlns:a16="http://schemas.microsoft.com/office/drawing/2014/main" val="3355211782"/>
                    </a:ext>
                  </a:extLst>
                </a:gridCol>
              </a:tblGrid>
              <a:tr h="44893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Точка стояния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Точка визирования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КЛ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КП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</a:rPr>
                        <a:t>Значение измеренного горизонтального угла</a:t>
                      </a:r>
                      <a:endParaRPr lang="ru-RU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11426059"/>
                  </a:ext>
                </a:extLst>
              </a:tr>
              <a:tr h="267853">
                <a:tc rowSpan="6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0</a:t>
                      </a:r>
                      <a:r>
                        <a:rPr lang="ru-RU" sz="1200" dirty="0" smtClean="0">
                          <a:effectLst/>
                          <a:sym typeface="Symbol" panose="05050102010706020507" pitchFamily="18" charset="2"/>
                        </a:rPr>
                        <a:t></a:t>
                      </a:r>
                      <a:r>
                        <a:rPr lang="ru-RU" sz="1200" dirty="0" smtClean="0">
                          <a:effectLst/>
                          <a:sym typeface="Symbol" panose="05050102010706020507" pitchFamily="18" charset="2"/>
                        </a:rPr>
                        <a:t>00 </a:t>
                      </a:r>
                      <a:r>
                        <a:rPr lang="ru-RU" sz="1200" dirty="0" smtClean="0">
                          <a:effectLst/>
                          <a:sym typeface="Symbol" panose="05050102010706020507" pitchFamily="18" charset="2"/>
                        </a:rPr>
                        <a:t>(1)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360</a:t>
                      </a:r>
                      <a:r>
                        <a:rPr lang="ru-RU" sz="1200" dirty="0" smtClean="0">
                          <a:effectLst/>
                          <a:sym typeface="Symbol" panose="05050102010706020507" pitchFamily="18" charset="2"/>
                        </a:rPr>
                        <a:t>00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29782033"/>
                  </a:ext>
                </a:extLst>
              </a:tr>
              <a:tr h="2614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2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84</a:t>
                      </a:r>
                      <a:r>
                        <a:rPr lang="ru-RU" sz="1200" dirty="0" smtClean="0">
                          <a:effectLst/>
                          <a:sym typeface="Symbol" panose="05050102010706020507" pitchFamily="18" charset="2"/>
                        </a:rPr>
                        <a:t>15 (2)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275</a:t>
                      </a:r>
                      <a:r>
                        <a:rPr lang="ru-RU" sz="1200" dirty="0" smtClean="0">
                          <a:effectLst/>
                          <a:sym typeface="Symbol" panose="05050102010706020507" pitchFamily="18" charset="2"/>
                        </a:rPr>
                        <a:t>45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</a:rPr>
                        <a:t>84</a:t>
                      </a:r>
                      <a:r>
                        <a:rPr lang="ru-RU" sz="1200" dirty="0" smtClean="0">
                          <a:effectLst/>
                          <a:sym typeface="Symbol" panose="05050102010706020507" pitchFamily="18" charset="2"/>
                        </a:rPr>
                        <a:t>15 </a:t>
                      </a:r>
                      <a:endParaRPr lang="ru-RU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57212570"/>
                  </a:ext>
                </a:extLst>
              </a:tr>
              <a:tr h="2613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148</a:t>
                      </a:r>
                      <a:r>
                        <a:rPr lang="ru-RU" sz="1200" dirty="0" smtClean="0">
                          <a:effectLst/>
                          <a:sym typeface="Symbol" panose="05050102010706020507" pitchFamily="18" charset="2"/>
                        </a:rPr>
                        <a:t>27 (3)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211</a:t>
                      </a:r>
                      <a:r>
                        <a:rPr lang="ru-RU" sz="1200" dirty="0" smtClean="0">
                          <a:effectLst/>
                          <a:sym typeface="Symbol" panose="05050102010706020507" pitchFamily="18" charset="2"/>
                        </a:rPr>
                        <a:t>33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</a:rPr>
                        <a:t>64</a:t>
                      </a:r>
                      <a:r>
                        <a:rPr lang="ru-RU" sz="1200" dirty="0" smtClean="0">
                          <a:effectLst/>
                          <a:sym typeface="Symbol" panose="05050102010706020507" pitchFamily="18" charset="2"/>
                        </a:rPr>
                        <a:t>12 </a:t>
                      </a:r>
                      <a:endParaRPr lang="ru-RU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51020980"/>
                  </a:ext>
                </a:extLst>
              </a:tr>
              <a:tr h="261336"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180</a:t>
                      </a:r>
                      <a:r>
                        <a:rPr lang="ru-RU" sz="1200" dirty="0" smtClean="0">
                          <a:effectLst/>
                          <a:sym typeface="Symbol" panose="05050102010706020507" pitchFamily="18" charset="2"/>
                        </a:rPr>
                        <a:t>31 (4)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</a:rPr>
                        <a:t>179</a:t>
                      </a:r>
                      <a:r>
                        <a:rPr lang="ru-RU" sz="1200" dirty="0" smtClean="0">
                          <a:effectLst/>
                          <a:sym typeface="Symbol" panose="05050102010706020507" pitchFamily="18" charset="2"/>
                        </a:rPr>
                        <a:t>29 </a:t>
                      </a:r>
                      <a:endParaRPr lang="ru-RU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</a:rPr>
                        <a:t>32</a:t>
                      </a:r>
                      <a:r>
                        <a:rPr lang="ru-RU" sz="1200" dirty="0" smtClean="0">
                          <a:effectLst/>
                          <a:sym typeface="Symbol" panose="05050102010706020507" pitchFamily="18" charset="2"/>
                        </a:rPr>
                        <a:t>04 </a:t>
                      </a:r>
                      <a:endParaRPr lang="ru-RU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29239022"/>
                  </a:ext>
                </a:extLst>
              </a:tr>
              <a:tr h="261336"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271</a:t>
                      </a:r>
                      <a:r>
                        <a:rPr lang="ru-RU" sz="1200" dirty="0" smtClean="0">
                          <a:effectLst/>
                          <a:sym typeface="Symbol" panose="05050102010706020507" pitchFamily="18" charset="2"/>
                        </a:rPr>
                        <a:t>47 (5)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</a:rPr>
                        <a:t>88</a:t>
                      </a:r>
                      <a:r>
                        <a:rPr lang="ru-RU" sz="1200" dirty="0" smtClean="0">
                          <a:effectLst/>
                          <a:sym typeface="Symbol" panose="05050102010706020507" pitchFamily="18" charset="2"/>
                        </a:rPr>
                        <a:t>13 </a:t>
                      </a:r>
                      <a:endParaRPr lang="ru-RU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</a:rPr>
                        <a:t>91</a:t>
                      </a:r>
                      <a:r>
                        <a:rPr lang="ru-RU" sz="1200" dirty="0" smtClean="0">
                          <a:effectLst/>
                          <a:sym typeface="Symbol" panose="05050102010706020507" pitchFamily="18" charset="2"/>
                        </a:rPr>
                        <a:t>16 </a:t>
                      </a:r>
                      <a:endParaRPr lang="ru-RU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27252246"/>
                  </a:ext>
                </a:extLst>
              </a:tr>
              <a:tr h="261336"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</a:rPr>
                        <a:t>360</a:t>
                      </a:r>
                      <a:r>
                        <a:rPr lang="ru-RU" sz="1200" dirty="0" smtClean="0">
                          <a:effectLst/>
                          <a:sym typeface="Symbol" panose="05050102010706020507" pitchFamily="18" charset="2"/>
                        </a:rPr>
                        <a:t>00 (6)</a:t>
                      </a:r>
                      <a:endParaRPr lang="ru-RU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0</a:t>
                      </a:r>
                      <a:r>
                        <a:rPr lang="ru-RU" sz="1200" dirty="0" smtClean="0">
                          <a:effectLst/>
                          <a:sym typeface="Symbol" panose="05050102010706020507" pitchFamily="18" charset="2"/>
                        </a:rPr>
                        <a:t>00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</a:rPr>
                        <a:t>88</a:t>
                      </a:r>
                      <a:r>
                        <a:rPr lang="ru-RU" sz="1200" dirty="0" smtClean="0">
                          <a:effectLst/>
                          <a:sym typeface="Symbol" panose="05050102010706020507" pitchFamily="18" charset="2"/>
                        </a:rPr>
                        <a:t>13 </a:t>
                      </a:r>
                      <a:endParaRPr lang="ru-RU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756823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0242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и по запросу &quot;измерение горизонтальных углов нв горных выработках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" y="1388152"/>
            <a:ext cx="5648325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Картинки по запросу &quot;измерение горизонтальных углов нв горных выработках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933" y="506936"/>
            <a:ext cx="5079157" cy="1762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Картинки по запросу &quot;измерение горизонтальных углов нв горных выработках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353" y="4278385"/>
            <a:ext cx="5657701" cy="1861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7395920" y="3828366"/>
            <a:ext cx="4071182" cy="3385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kk-K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Измерение расстояний «на весу»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288910" y="2520661"/>
            <a:ext cx="4071182" cy="3385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kk-K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Схема к измерению угла наклона линий</a:t>
            </a:r>
          </a:p>
        </p:txBody>
      </p:sp>
    </p:spTree>
    <p:extLst>
      <p:ext uri="{BB962C8B-B14F-4D97-AF65-F5344CB8AC3E}">
        <p14:creationId xmlns:p14="http://schemas.microsoft.com/office/powerpoint/2010/main" val="11037960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7235" y="400883"/>
            <a:ext cx="1052945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Контрольные вопросы:</a:t>
            </a:r>
          </a:p>
          <a:p>
            <a:pPr algn="just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Рекогносцировка. Закрепление пунктов. Установка теодолита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Центрирование теодолита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Измерение горизонтального угла способом приемов</a:t>
            </a:r>
          </a:p>
          <a:p>
            <a:pPr marL="342900" indent="-342900" algn="just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Измерение горизонтального угла способом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повторений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Измерение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горизонтальных углов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способом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круговых приемов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Измерение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угла наклона линий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Измерение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длин линий</a:t>
            </a:r>
          </a:p>
          <a:p>
            <a:pPr marL="342900" indent="-342900" algn="just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 ошибок при измерении длин линий</a:t>
            </a:r>
          </a:p>
          <a:p>
            <a:pPr marL="342900" indent="-342900" algn="just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расстояний косвенным способом</a:t>
            </a:r>
          </a:p>
          <a:p>
            <a:pPr marL="342900" indent="-342900" algn="just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Съемочные работы </a:t>
            </a:r>
          </a:p>
          <a:p>
            <a:pPr marL="342900" indent="-342900" algn="just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Камеральные работы. Формулы по вычислению погрешностей измерения углов и длин</a:t>
            </a:r>
          </a:p>
        </p:txBody>
      </p:sp>
    </p:spTree>
    <p:extLst>
      <p:ext uri="{BB962C8B-B14F-4D97-AF65-F5344CB8AC3E}">
        <p14:creationId xmlns:p14="http://schemas.microsoft.com/office/powerpoint/2010/main" val="3465083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448</TotalTime>
  <Words>591</Words>
  <Application>Microsoft Office PowerPoint</Application>
  <PresentationFormat>Широкоэкранный</PresentationFormat>
  <Paragraphs>112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4" baseType="lpstr">
      <vt:lpstr>Arial</vt:lpstr>
      <vt:lpstr>Calibri</vt:lpstr>
      <vt:lpstr>Cambria Math</vt:lpstr>
      <vt:lpstr>Symbol</vt:lpstr>
      <vt:lpstr>Times New Roman</vt:lpstr>
      <vt:lpstr>Trebuchet MS</vt:lpstr>
      <vt:lpstr>Wingdings 3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MultiDVD Team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saule_soltabaeva@mail.ru</dc:creator>
  <cp:lastModifiedBy>saule_soltabaeva@mail.ru</cp:lastModifiedBy>
  <cp:revision>40</cp:revision>
  <dcterms:created xsi:type="dcterms:W3CDTF">2021-01-27T04:24:17Z</dcterms:created>
  <dcterms:modified xsi:type="dcterms:W3CDTF">2021-02-04T10:22:46Z</dcterms:modified>
</cp:coreProperties>
</file>