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73" r:id="rId3"/>
    <p:sldId id="274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6FD9D04-A396-47C9-A075-7034CECACFC7}">
          <p14:sldIdLst>
            <p14:sldId id="257"/>
            <p14:sldId id="273"/>
            <p14:sldId id="274"/>
          </p14:sldIdLst>
        </p14:section>
        <p14:section name="Раздел без заголовка" id="{95AEA0EA-6482-4C51-B1D8-D61D2D6CA897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6D59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97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82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257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28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680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872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733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62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2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50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7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5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99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7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57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756B-09D3-4996-8CF2-BC4CF29ADF17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00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290" y="399581"/>
            <a:ext cx="114530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Лекция 3. </a:t>
            </a:r>
            <a:r>
              <a:rPr lang="ru-RU" sz="2000" b="1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Геометрические способы ориентирования. Ориентирование через штольню или наклонный ствол. Ориентирование через вертикальный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ствол</a:t>
            </a:r>
            <a:endParaRPr lang="ru-RU" sz="2000" b="1" u="sng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62694" y="1498200"/>
            <a:ext cx="5297156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ориентирно-соединительных съемок </a:t>
            </a:r>
            <a:endParaRPr lang="ru-RU" sz="2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99269" y="2219288"/>
            <a:ext cx="9951584" cy="3886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создание на каждом горизонте шахты плановой опорной сети для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полигонно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-теодолитной съемки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99267" y="2928962"/>
            <a:ext cx="9951586" cy="3886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hangingPunct="0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составление планов горных работ в единой системе координат с планами на поверхности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325665" y="5190144"/>
            <a:ext cx="3874058" cy="6850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hangingPunct="0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дирекционный угол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первой стороны подземной съемки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756370" y="3913593"/>
            <a:ext cx="6309804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результате ориентировок получают две величины</a:t>
            </a:r>
            <a:endParaRPr lang="ru-RU" sz="20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7129145" y="5190143"/>
            <a:ext cx="3874058" cy="6850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hangingPunct="0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оординаты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Х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, У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ервой стороны подземной съемки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>
            <a:stCxn id="25" idx="2"/>
            <a:endCxn id="22" idx="0"/>
          </p:cNvCxnSpPr>
          <p:nvPr/>
        </p:nvCxnSpPr>
        <p:spPr>
          <a:xfrm flipH="1">
            <a:off x="3262694" y="4313703"/>
            <a:ext cx="2648578" cy="8764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25" idx="2"/>
            <a:endCxn id="31" idx="0"/>
          </p:cNvCxnSpPr>
          <p:nvPr/>
        </p:nvCxnSpPr>
        <p:spPr>
          <a:xfrm>
            <a:off x="5911272" y="4313703"/>
            <a:ext cx="3154902" cy="8764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89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04076" y="352891"/>
            <a:ext cx="5812425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Способы ориентирно-соединительных съемок 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0856" y="1327788"/>
            <a:ext cx="190670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геометрический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38434" y="1335808"/>
            <a:ext cx="190670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оптический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856012" y="1335808"/>
            <a:ext cx="190670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магнитный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573590" y="1335808"/>
            <a:ext cx="190670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гироскопический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05628" y="2654440"/>
            <a:ext cx="4967962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Геометрические методы ориентирования</a:t>
            </a: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68103" y="4236682"/>
            <a:ext cx="3218271" cy="23083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через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штольню или наклонный ствол 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проложением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полигонометрического хода от пунктов на земной поверхности до точек, закрепленных в подземных выработках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465496" y="4236682"/>
            <a:ext cx="3297224" cy="23083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через один вертикальный ствол — опусканием в него двух отвесов, образующих вертикально проектирующую плоскость, и решением задачи геометрического примыкания к отвесам на поверхности и в шахте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8063946" y="4236682"/>
            <a:ext cx="3495362" cy="23083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через два вертикальных ствола, соединённых горными выработками,— путём опускания в каждый ствол отвеса, определения его координат на поверхности и прокладки полигонометрического хода между отвесами в шахте</a:t>
            </a:r>
            <a:endParaRPr lang="ru-RU" dirty="0"/>
          </a:p>
        </p:txBody>
      </p:sp>
      <p:cxnSp>
        <p:nvCxnSpPr>
          <p:cNvPr id="4" name="Прямая со стрелкой 3"/>
          <p:cNvCxnSpPr>
            <a:stCxn id="11" idx="2"/>
            <a:endCxn id="17" idx="0"/>
          </p:cNvCxnSpPr>
          <p:nvPr/>
        </p:nvCxnSpPr>
        <p:spPr>
          <a:xfrm>
            <a:off x="6089609" y="3054550"/>
            <a:ext cx="24499" cy="118213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1" idx="2"/>
            <a:endCxn id="18" idx="0"/>
          </p:cNvCxnSpPr>
          <p:nvPr/>
        </p:nvCxnSpPr>
        <p:spPr>
          <a:xfrm>
            <a:off x="6089609" y="3054550"/>
            <a:ext cx="3722018" cy="118213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1" idx="2"/>
            <a:endCxn id="16" idx="0"/>
          </p:cNvCxnSpPr>
          <p:nvPr/>
        </p:nvCxnSpPr>
        <p:spPr>
          <a:xfrm flipH="1">
            <a:off x="2477239" y="3054550"/>
            <a:ext cx="3612370" cy="118213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3" idx="2"/>
            <a:endCxn id="12" idx="0"/>
          </p:cNvCxnSpPr>
          <p:nvPr/>
        </p:nvCxnSpPr>
        <p:spPr>
          <a:xfrm>
            <a:off x="5910289" y="753001"/>
            <a:ext cx="899077" cy="58280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3" idx="2"/>
            <a:endCxn id="10" idx="0"/>
          </p:cNvCxnSpPr>
          <p:nvPr/>
        </p:nvCxnSpPr>
        <p:spPr>
          <a:xfrm flipH="1">
            <a:off x="4091788" y="753001"/>
            <a:ext cx="1818501" cy="58280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3" idx="2"/>
            <a:endCxn id="9" idx="0"/>
          </p:cNvCxnSpPr>
          <p:nvPr/>
        </p:nvCxnSpPr>
        <p:spPr>
          <a:xfrm flipH="1">
            <a:off x="1374210" y="753001"/>
            <a:ext cx="4536079" cy="57478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3" idx="2"/>
            <a:endCxn id="13" idx="0"/>
          </p:cNvCxnSpPr>
          <p:nvPr/>
        </p:nvCxnSpPr>
        <p:spPr>
          <a:xfrm>
            <a:off x="5910289" y="753001"/>
            <a:ext cx="3616655" cy="58280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0281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437" y="356435"/>
            <a:ext cx="11850254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b="1" dirty="0">
                <a:solidFill>
                  <a:srgbClr val="333333"/>
                </a:solidFill>
                <a:latin typeface="Helvetica Neue"/>
              </a:rPr>
              <a:t>1. Какие задачи решает вертикальная соединительная съёмка?</a:t>
            </a:r>
            <a:endParaRPr lang="ru-RU" sz="1300" dirty="0">
              <a:solidFill>
                <a:srgbClr val="333333"/>
              </a:solidFill>
              <a:latin typeface="Helvetica Neue"/>
            </a:endParaRP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Вертикальная соединительная съёмка решает задачу передачи высотных отметок Н с земной поверхности в горные выработки.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/>
            </a:r>
            <a:br>
              <a:rPr lang="ru-RU" sz="1300" dirty="0">
                <a:solidFill>
                  <a:srgbClr val="333333"/>
                </a:solidFill>
                <a:latin typeface="Helvetica Neue"/>
              </a:rPr>
            </a:br>
            <a:r>
              <a:rPr lang="ru-RU" sz="1300" b="1" dirty="0" smtClean="0">
                <a:solidFill>
                  <a:srgbClr val="333333"/>
                </a:solidFill>
                <a:latin typeface="Helvetica Neue"/>
              </a:rPr>
              <a:t>2.Через </a:t>
            </a:r>
            <a:r>
              <a:rPr lang="ru-RU" sz="1300" b="1" dirty="0">
                <a:solidFill>
                  <a:srgbClr val="333333"/>
                </a:solidFill>
                <a:latin typeface="Helvetica Neue"/>
              </a:rPr>
              <a:t>какие выработки осуществляется соединительная съёмка?</a:t>
            </a:r>
            <a:endParaRPr lang="ru-RU" sz="1300" dirty="0">
              <a:solidFill>
                <a:srgbClr val="333333"/>
              </a:solidFill>
              <a:latin typeface="Helvetica Neue"/>
            </a:endParaRP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Соединительная съёмка осуществляется через вертикальные, наклонные и горизонтальные выработки.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/>
            </a:r>
            <a:br>
              <a:rPr lang="ru-RU" sz="1300" dirty="0">
                <a:solidFill>
                  <a:srgbClr val="333333"/>
                </a:solidFill>
                <a:latin typeface="Helvetica Neue"/>
              </a:rPr>
            </a:br>
            <a:r>
              <a:rPr lang="ru-RU" sz="1300" b="1" dirty="0" smtClean="0">
                <a:solidFill>
                  <a:srgbClr val="333333"/>
                </a:solidFill>
                <a:latin typeface="Helvetica Neue"/>
              </a:rPr>
              <a:t>3</a:t>
            </a:r>
            <a:r>
              <a:rPr lang="ru-RU" sz="1300" b="1" dirty="0">
                <a:solidFill>
                  <a:srgbClr val="333333"/>
                </a:solidFill>
                <a:latin typeface="Helvetica Neue"/>
              </a:rPr>
              <a:t>. Какие способы ориентирования вы знаете?</a:t>
            </a:r>
            <a:endParaRPr lang="ru-RU" sz="1300" dirty="0">
              <a:solidFill>
                <a:srgbClr val="333333"/>
              </a:solidFill>
              <a:latin typeface="Helvetica Neue"/>
            </a:endParaRP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На практике в настоящее время получили распространение геометрические и гироскопические способы ориентирования. Значительно реже применяется магнитное ориентирование.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/>
            </a:r>
            <a:br>
              <a:rPr lang="ru-RU" sz="1300" dirty="0">
                <a:solidFill>
                  <a:srgbClr val="333333"/>
                </a:solidFill>
                <a:latin typeface="Helvetica Neue"/>
              </a:rPr>
            </a:br>
            <a:r>
              <a:rPr lang="ru-RU" sz="1300" b="1" dirty="0" smtClean="0">
                <a:solidFill>
                  <a:srgbClr val="333333"/>
                </a:solidFill>
                <a:latin typeface="Helvetica Neue"/>
              </a:rPr>
              <a:t>4</a:t>
            </a:r>
            <a:r>
              <a:rPr lang="ru-RU" sz="1300" b="1" dirty="0">
                <a:solidFill>
                  <a:srgbClr val="333333"/>
                </a:solidFill>
                <a:latin typeface="Helvetica Neue"/>
              </a:rPr>
              <a:t>. Как осуществляется геометрическое ориентирование через вертикальные выработки?</a:t>
            </a:r>
            <a:endParaRPr lang="ru-RU" sz="1300" dirty="0">
              <a:solidFill>
                <a:srgbClr val="333333"/>
              </a:solidFill>
              <a:latin typeface="Helvetica Neue"/>
            </a:endParaRP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Геометрическое ориентирование через вертикальные выработки осуществляется с использованием вертикальной плоскости, создаваемой двумя отвесами.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/>
            </a:r>
            <a:br>
              <a:rPr lang="ru-RU" sz="1300" dirty="0">
                <a:solidFill>
                  <a:srgbClr val="333333"/>
                </a:solidFill>
                <a:latin typeface="Helvetica Neue"/>
              </a:rPr>
            </a:br>
            <a:r>
              <a:rPr lang="ru-RU" sz="1300" b="1" dirty="0" smtClean="0">
                <a:solidFill>
                  <a:srgbClr val="333333"/>
                </a:solidFill>
                <a:latin typeface="Helvetica Neue"/>
              </a:rPr>
              <a:t>5</a:t>
            </a:r>
            <a:r>
              <a:rPr lang="ru-RU" sz="1300" b="1" dirty="0">
                <a:solidFill>
                  <a:srgbClr val="333333"/>
                </a:solidFill>
                <a:latin typeface="Helvetica Neue"/>
              </a:rPr>
              <a:t>. Что используется при гироскопическом ориентировании?</a:t>
            </a:r>
            <a:endParaRPr lang="ru-RU" sz="1300" dirty="0">
              <a:solidFill>
                <a:srgbClr val="333333"/>
              </a:solidFill>
              <a:latin typeface="Helvetica Neue"/>
            </a:endParaRP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При гироскопическом ориентировании используется свойство главной оси маятникового гироскопа совершать незатухающие колебания, положение равновесия которых совпадает с направлением астрономического меридиана точки установки.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/>
            </a:r>
            <a:br>
              <a:rPr lang="ru-RU" sz="1300" dirty="0">
                <a:solidFill>
                  <a:srgbClr val="333333"/>
                </a:solidFill>
                <a:latin typeface="Helvetica Neue"/>
              </a:rPr>
            </a:br>
            <a:r>
              <a:rPr lang="ru-RU" sz="1300" b="1" dirty="0" smtClean="0">
                <a:solidFill>
                  <a:srgbClr val="333333"/>
                </a:solidFill>
                <a:latin typeface="Helvetica Neue"/>
              </a:rPr>
              <a:t>6</a:t>
            </a:r>
            <a:r>
              <a:rPr lang="ru-RU" sz="1300" b="1" dirty="0">
                <a:solidFill>
                  <a:srgbClr val="333333"/>
                </a:solidFill>
                <a:latin typeface="Helvetica Neue"/>
              </a:rPr>
              <a:t>. Что лежит в основе магнитного ориентирования?</a:t>
            </a:r>
            <a:endParaRPr lang="ru-RU" sz="1300" dirty="0">
              <a:solidFill>
                <a:srgbClr val="333333"/>
              </a:solidFill>
              <a:latin typeface="Helvetica Neue"/>
            </a:endParaRP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В основе магнитного ориентирования лежит свойство свободно подвешенной намагниченной стрелки устанавливаться параллельно линиям магнитной индукции Земли, действующим в точке стояния инструмента.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/>
            </a:r>
            <a:br>
              <a:rPr lang="ru-RU" sz="1300" dirty="0">
                <a:solidFill>
                  <a:srgbClr val="333333"/>
                </a:solidFill>
                <a:latin typeface="Helvetica Neue"/>
              </a:rPr>
            </a:br>
            <a:r>
              <a:rPr lang="ru-RU" sz="1300" b="1" dirty="0" smtClean="0">
                <a:solidFill>
                  <a:srgbClr val="333333"/>
                </a:solidFill>
                <a:latin typeface="Helvetica Neue"/>
              </a:rPr>
              <a:t>7</a:t>
            </a:r>
            <a:r>
              <a:rPr lang="ru-RU" sz="1300" b="1" dirty="0">
                <a:solidFill>
                  <a:srgbClr val="333333"/>
                </a:solidFill>
                <a:latin typeface="Helvetica Neue"/>
              </a:rPr>
              <a:t>. Что решается задачей примыкания на поверхности?</a:t>
            </a:r>
            <a:endParaRPr lang="ru-RU" sz="1300" dirty="0">
              <a:solidFill>
                <a:srgbClr val="333333"/>
              </a:solidFill>
              <a:latin typeface="Helvetica Neue"/>
            </a:endParaRP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Решением задачи примыкания на поверхности определяются координаты и дирекционный угол створа отвесов.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/>
            </a:r>
            <a:br>
              <a:rPr lang="ru-RU" sz="1300" dirty="0">
                <a:solidFill>
                  <a:srgbClr val="333333"/>
                </a:solidFill>
                <a:latin typeface="Helvetica Neue"/>
              </a:rPr>
            </a:br>
            <a:r>
              <a:rPr lang="ru-RU" sz="1300" b="1" dirty="0" smtClean="0">
                <a:solidFill>
                  <a:srgbClr val="333333"/>
                </a:solidFill>
                <a:latin typeface="Helvetica Neue"/>
              </a:rPr>
              <a:t>8</a:t>
            </a:r>
            <a:r>
              <a:rPr lang="ru-RU" sz="1300" b="1" dirty="0">
                <a:solidFill>
                  <a:srgbClr val="333333"/>
                </a:solidFill>
                <a:latin typeface="Helvetica Neue"/>
              </a:rPr>
              <a:t>. Какова цель примыкания в шахте?</a:t>
            </a:r>
            <a:endParaRPr lang="ru-RU" sz="1300" dirty="0">
              <a:solidFill>
                <a:srgbClr val="333333"/>
              </a:solidFill>
              <a:latin typeface="Helvetica Neue"/>
            </a:endParaRP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Примыкание в шахте имеет целью перенос дирекционного угла и координат со створа отвесов на закреплённую сторону ориентируемого горизонта.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/>
            </a:r>
            <a:br>
              <a:rPr lang="ru-RU" sz="1300" dirty="0">
                <a:solidFill>
                  <a:srgbClr val="333333"/>
                </a:solidFill>
                <a:latin typeface="Helvetica Neue"/>
              </a:rPr>
            </a:br>
            <a:r>
              <a:rPr lang="ru-RU" sz="1300" b="1" dirty="0" smtClean="0">
                <a:solidFill>
                  <a:srgbClr val="333333"/>
                </a:solidFill>
                <a:latin typeface="Helvetica Neue"/>
              </a:rPr>
              <a:t>9</a:t>
            </a:r>
            <a:r>
              <a:rPr lang="ru-RU" sz="1300" b="1" dirty="0">
                <a:solidFill>
                  <a:srgbClr val="333333"/>
                </a:solidFill>
                <a:latin typeface="Helvetica Neue"/>
              </a:rPr>
              <a:t>. Какие задачи решает горизонтальная соединительная съёмка?</a:t>
            </a:r>
            <a:endParaRPr lang="ru-RU" sz="1300" dirty="0">
              <a:solidFill>
                <a:srgbClr val="333333"/>
              </a:solidFill>
              <a:latin typeface="Helvetica Neue"/>
            </a:endParaRP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Горизонтальная соединительная съёмка решает две задачи: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1. Задачу центрирования (определение координат Х, У в горной выработке).</a:t>
            </a:r>
          </a:p>
          <a:p>
            <a:pPr algn="just"/>
            <a:r>
              <a:rPr lang="ru-RU" sz="1300" dirty="0">
                <a:solidFill>
                  <a:srgbClr val="333333"/>
                </a:solidFill>
                <a:latin typeface="Helvetica Neue"/>
              </a:rPr>
              <a:t>2. Задачу ориентирования (определение дирекционных углов в горной выработке).</a:t>
            </a:r>
            <a:endParaRPr lang="ru-RU" sz="1300" b="0" i="0" dirty="0">
              <a:solidFill>
                <a:srgbClr val="333333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82175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7" y="264462"/>
            <a:ext cx="10529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вопросы: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ориентирно-соединительных съемок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Погрешности последний точки К подземного полигона от погрешностей передачи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Ориентирование через штольню или наклонный ствол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Ориентирование через один вертикальный ствол</a:t>
            </a:r>
          </a:p>
          <a:p>
            <a:pPr marL="342900" indent="-342900" algn="just">
              <a:buFontTx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Ориентирование через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два вертикальных ствола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0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624</TotalTime>
  <Words>448</Words>
  <Application>Microsoft Office PowerPoint</Application>
  <PresentationFormat>Широкоэкранный</PresentationFormat>
  <Paragraphs>43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Helvetica Neue</vt:lpstr>
      <vt:lpstr>Symbol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saule_soltabaeva@mail.ru</dc:creator>
  <cp:lastModifiedBy>saule_soltabaeva@mail.ru</cp:lastModifiedBy>
  <cp:revision>48</cp:revision>
  <dcterms:created xsi:type="dcterms:W3CDTF">2021-01-27T04:24:17Z</dcterms:created>
  <dcterms:modified xsi:type="dcterms:W3CDTF">2021-02-12T06:09:59Z</dcterms:modified>
</cp:coreProperties>
</file>