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7" r:id="rId2"/>
    <p:sldId id="275" r:id="rId3"/>
    <p:sldId id="277" r:id="rId4"/>
    <p:sldId id="278" r:id="rId5"/>
    <p:sldId id="279" r:id="rId6"/>
    <p:sldId id="280" r:id="rId7"/>
    <p:sldId id="28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FD9D04-A396-47C9-A075-7034CECACFC7}">
          <p14:sldIdLst>
            <p14:sldId id="257"/>
            <p14:sldId id="275"/>
            <p14:sldId id="277"/>
            <p14:sldId id="278"/>
            <p14:sldId id="279"/>
            <p14:sldId id="280"/>
            <p14:sldId id="281"/>
          </p14:sldIdLst>
        </p14:section>
        <p14:section name="Раздел без заголовка" id="{95AEA0EA-6482-4C51-B1D8-D61D2D6CA897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6D59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19AD6-9957-401A-97B7-AA1FE33E9444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C5B92-700C-4768-AA1F-41C467DB7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95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850" y="955675"/>
            <a:ext cx="6113463" cy="3440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>
          <a:xfrm>
            <a:off x="1046163" y="4729163"/>
            <a:ext cx="4673600" cy="3819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60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323850" y="955675"/>
            <a:ext cx="6113463" cy="3440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1046163" y="4729163"/>
            <a:ext cx="4673600" cy="38195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25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2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5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2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668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87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33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2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2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0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5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9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5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77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7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756B-09D3-4996-8CF2-BC4CF29ADF17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B97AAA-E15A-484D-AF1D-520E97B23A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0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290" y="399581"/>
            <a:ext cx="11453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Лекция </a:t>
            </a:r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Проектирование </a:t>
            </a:r>
            <a:r>
              <a:rPr lang="ru-RU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точек 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отвесами. </a:t>
            </a:r>
            <a:r>
              <a:rPr lang="ru-RU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Примыкание к отвесам </a:t>
            </a:r>
            <a:r>
              <a:rPr lang="ru-RU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соединительным треугольником</a:t>
            </a:r>
            <a:endParaRPr lang="ru-RU" sz="2000" b="1" u="sng" dirty="0">
              <a:solidFill>
                <a:srgbClr val="00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17036" y="2107297"/>
            <a:ext cx="2434684" cy="9814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hangingPunct="0">
              <a:lnSpc>
                <a:spcPct val="107000"/>
              </a:lnSpc>
              <a:spcAft>
                <a:spcPts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проектирование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 точек с поверхности в шахту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06283" y="1470014"/>
            <a:ext cx="4460580" cy="387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2000"/>
              </a:lnSpc>
              <a:buSzPct val="75000"/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Ориентирно-соединительная съемка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195273" y="3464732"/>
            <a:ext cx="2739088" cy="6850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hangingPunct="0">
              <a:lnSpc>
                <a:spcPct val="107000"/>
              </a:lnSpc>
              <a:spcAft>
                <a:spcPts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наблюдение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качанием отвесов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stCxn id="25" idx="2"/>
            <a:endCxn id="22" idx="0"/>
          </p:cNvCxnSpPr>
          <p:nvPr/>
        </p:nvCxnSpPr>
        <p:spPr>
          <a:xfrm flipH="1">
            <a:off x="4534378" y="1857877"/>
            <a:ext cx="2802195" cy="2494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5" idx="2"/>
            <a:endCxn id="31" idx="0"/>
          </p:cNvCxnSpPr>
          <p:nvPr/>
        </p:nvCxnSpPr>
        <p:spPr>
          <a:xfrm flipH="1">
            <a:off x="5564817" y="1857877"/>
            <a:ext cx="1771756" cy="16068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ctcmetar.ru/uploads/posts/2017-03/1489654617_r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9"/>
          <a:stretch/>
        </p:blipFill>
        <p:spPr bwMode="auto">
          <a:xfrm>
            <a:off x="305242" y="1182818"/>
            <a:ext cx="2945731" cy="446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5279584" y="4497015"/>
            <a:ext cx="3534920" cy="9814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hangingPunct="0">
              <a:lnSpc>
                <a:spcPct val="107000"/>
              </a:lnSpc>
              <a:spcAft>
                <a:spcPts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примыкание к этим точкам на поверхности и к их проекциям на горизонте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02607" y="5838958"/>
            <a:ext cx="3214442" cy="6850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hangingPunct="0">
              <a:lnSpc>
                <a:spcPct val="107000"/>
              </a:lnSpc>
              <a:spcAft>
                <a:spcPts val="0"/>
              </a:spcAft>
            </a:pP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камеральная обработка полевых измерений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>
            <a:stCxn id="25" idx="2"/>
            <a:endCxn id="32" idx="0"/>
          </p:cNvCxnSpPr>
          <p:nvPr/>
        </p:nvCxnSpPr>
        <p:spPr>
          <a:xfrm flipH="1">
            <a:off x="7047044" y="1857877"/>
            <a:ext cx="289529" cy="26391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33" idx="0"/>
          </p:cNvCxnSpPr>
          <p:nvPr/>
        </p:nvCxnSpPr>
        <p:spPr>
          <a:xfrm flipH="1">
            <a:off x="10109828" y="2467817"/>
            <a:ext cx="1314474" cy="33711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25" idx="2"/>
            <a:endCxn id="33" idx="0"/>
          </p:cNvCxnSpPr>
          <p:nvPr/>
        </p:nvCxnSpPr>
        <p:spPr>
          <a:xfrm>
            <a:off x="7336573" y="1857877"/>
            <a:ext cx="2773255" cy="39810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89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19" y="1507689"/>
            <a:ext cx="28733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t="13573" r="-53" b="20883"/>
          <a:stretch>
            <a:fillRect/>
          </a:stretch>
        </p:blipFill>
        <p:spPr bwMode="auto">
          <a:xfrm>
            <a:off x="527901" y="2580206"/>
            <a:ext cx="4394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25001" y="142588"/>
            <a:ext cx="547880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alt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роектирование </a:t>
            </a: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отвеса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7583" y="836325"/>
            <a:ext cx="273623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Одногрузовое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с успокоенным отвесом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17167" y="836326"/>
            <a:ext cx="2694476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Одногрузовое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с касающимся отвесом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0059" y="926875"/>
            <a:ext cx="190670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Многогрузовое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stCxn id="9" idx="2"/>
            <a:endCxn id="10" idx="0"/>
          </p:cNvCxnSpPr>
          <p:nvPr/>
        </p:nvCxnSpPr>
        <p:spPr>
          <a:xfrm flipH="1">
            <a:off x="1795698" y="542698"/>
            <a:ext cx="3668707" cy="2936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2"/>
            <a:endCxn id="11" idx="0"/>
          </p:cNvCxnSpPr>
          <p:nvPr/>
        </p:nvCxnSpPr>
        <p:spPr>
          <a:xfrm>
            <a:off x="5464405" y="542698"/>
            <a:ext cx="0" cy="2936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2"/>
            <a:endCxn id="12" idx="0"/>
          </p:cNvCxnSpPr>
          <p:nvPr/>
        </p:nvCxnSpPr>
        <p:spPr>
          <a:xfrm>
            <a:off x="5464405" y="542698"/>
            <a:ext cx="3039008" cy="3841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27578" y="1697978"/>
            <a:ext cx="656998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Необходимая аппаратура при проектировании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помощью отвеса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47718" y="2210874"/>
            <a:ext cx="501621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1. Ручные лебедки для спуска и подъема отвесом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27577" y="4742536"/>
            <a:ext cx="501621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Блоки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направления отвесов в шахту</a:t>
            </a:r>
          </a:p>
        </p:txBody>
      </p:sp>
      <p:pic>
        <p:nvPicPr>
          <p:cNvPr id="12292" name="Picture 4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 t="13251" r="13379" b="26584"/>
          <a:stretch>
            <a:fillRect/>
          </a:stretch>
        </p:blipFill>
        <p:spPr bwMode="auto">
          <a:xfrm>
            <a:off x="5798818" y="4572000"/>
            <a:ext cx="2025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80973" y="6443304"/>
            <a:ext cx="5698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Направляющие блоки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центрировочные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пластинки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8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219412" y="202169"/>
            <a:ext cx="874170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 Стальная проволока диаметром от 0,5 до 2 мм, повышенной и высокой прочности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282422"/>
              </p:ext>
            </p:extLst>
          </p:nvPr>
        </p:nvGraphicFramePr>
        <p:xfrm>
          <a:off x="219412" y="1063294"/>
          <a:ext cx="7650952" cy="26589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50051">
                  <a:extLst>
                    <a:ext uri="{9D8B030D-6E8A-4147-A177-3AD203B41FA5}">
                      <a16:colId xmlns:a16="http://schemas.microsoft.com/office/drawing/2014/main" val="4173370381"/>
                    </a:ext>
                  </a:extLst>
                </a:gridCol>
                <a:gridCol w="2550051">
                  <a:extLst>
                    <a:ext uri="{9D8B030D-6E8A-4147-A177-3AD203B41FA5}">
                      <a16:colId xmlns:a16="http://schemas.microsoft.com/office/drawing/2014/main" val="309897836"/>
                    </a:ext>
                  </a:extLst>
                </a:gridCol>
                <a:gridCol w="2550850">
                  <a:extLst>
                    <a:ext uri="{9D8B030D-6E8A-4147-A177-3AD203B41FA5}">
                      <a16:colId xmlns:a16="http://schemas.microsoft.com/office/drawing/2014/main" val="1555161486"/>
                    </a:ext>
                  </a:extLst>
                </a:gridCol>
              </a:tblGrid>
              <a:tr h="5908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Диаметр проволоки, мм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Вес 100 м, кг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Общее разрывное усилие, кг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7610399"/>
                  </a:ext>
                </a:extLst>
              </a:tr>
              <a:tr h="295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20-40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7838467"/>
                  </a:ext>
                </a:extLst>
              </a:tr>
              <a:tr h="295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55-85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756336"/>
                  </a:ext>
                </a:extLst>
              </a:tr>
              <a:tr h="295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95-150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3746186"/>
                  </a:ext>
                </a:extLst>
              </a:tr>
              <a:tr h="295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150-250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931397"/>
                  </a:ext>
                </a:extLst>
              </a:tr>
              <a:tr h="295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380-600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2355566"/>
                  </a:ext>
                </a:extLst>
              </a:tr>
              <a:tr h="295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590-900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689205"/>
                  </a:ext>
                </a:extLst>
              </a:tr>
              <a:tr h="295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850-1055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610830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72755"/>
              </p:ext>
            </p:extLst>
          </p:nvPr>
        </p:nvGraphicFramePr>
        <p:xfrm>
          <a:off x="4946301" y="4616515"/>
          <a:ext cx="6830062" cy="19320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06980">
                  <a:extLst>
                    <a:ext uri="{9D8B030D-6E8A-4147-A177-3AD203B41FA5}">
                      <a16:colId xmlns:a16="http://schemas.microsoft.com/office/drawing/2014/main" val="3099023799"/>
                    </a:ext>
                  </a:extLst>
                </a:gridCol>
                <a:gridCol w="1707694">
                  <a:extLst>
                    <a:ext uri="{9D8B030D-6E8A-4147-A177-3AD203B41FA5}">
                      <a16:colId xmlns:a16="http://schemas.microsoft.com/office/drawing/2014/main" val="824410386"/>
                    </a:ext>
                  </a:extLst>
                </a:gridCol>
                <a:gridCol w="1707694">
                  <a:extLst>
                    <a:ext uri="{9D8B030D-6E8A-4147-A177-3AD203B41FA5}">
                      <a16:colId xmlns:a16="http://schemas.microsoft.com/office/drawing/2014/main" val="36831586"/>
                    </a:ext>
                  </a:extLst>
                </a:gridCol>
                <a:gridCol w="1707694">
                  <a:extLst>
                    <a:ext uri="{9D8B030D-6E8A-4147-A177-3AD203B41FA5}">
                      <a16:colId xmlns:a16="http://schemas.microsoft.com/office/drawing/2014/main" val="2572783599"/>
                    </a:ext>
                  </a:extLst>
                </a:gridCol>
              </a:tblGrid>
              <a:tr h="644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Диаметр проволоки, мм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Допускаемая нагрузка, кг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Диаметр проволоки, мм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Допускаемая нагрузка, кг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19518"/>
                  </a:ext>
                </a:extLst>
              </a:tr>
              <a:tr h="322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20-30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450-530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1366523"/>
                  </a:ext>
                </a:extLst>
              </a:tr>
              <a:tr h="322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60-70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700-900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915273"/>
                  </a:ext>
                </a:extLst>
              </a:tr>
              <a:tr h="322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900-1300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6073214"/>
                  </a:ext>
                </a:extLst>
              </a:tr>
              <a:tr h="322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230-240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1100-1700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0926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706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41766"/>
              </p:ext>
            </p:extLst>
          </p:nvPr>
        </p:nvGraphicFramePr>
        <p:xfrm>
          <a:off x="403989" y="1330749"/>
          <a:ext cx="9081753" cy="40389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28738">
                  <a:extLst>
                    <a:ext uri="{9D8B030D-6E8A-4147-A177-3AD203B41FA5}">
                      <a16:colId xmlns:a16="http://schemas.microsoft.com/office/drawing/2014/main" val="509425629"/>
                    </a:ext>
                  </a:extLst>
                </a:gridCol>
                <a:gridCol w="1256146">
                  <a:extLst>
                    <a:ext uri="{9D8B030D-6E8A-4147-A177-3AD203B41FA5}">
                      <a16:colId xmlns:a16="http://schemas.microsoft.com/office/drawing/2014/main" val="1433360420"/>
                    </a:ext>
                  </a:extLst>
                </a:gridCol>
                <a:gridCol w="1154545">
                  <a:extLst>
                    <a:ext uri="{9D8B030D-6E8A-4147-A177-3AD203B41FA5}">
                      <a16:colId xmlns:a16="http://schemas.microsoft.com/office/drawing/2014/main" val="2524489658"/>
                    </a:ext>
                  </a:extLst>
                </a:gridCol>
                <a:gridCol w="960582">
                  <a:extLst>
                    <a:ext uri="{9D8B030D-6E8A-4147-A177-3AD203B41FA5}">
                      <a16:colId xmlns:a16="http://schemas.microsoft.com/office/drawing/2014/main" val="3445318937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2345938798"/>
                    </a:ext>
                  </a:extLst>
                </a:gridCol>
                <a:gridCol w="979739">
                  <a:extLst>
                    <a:ext uri="{9D8B030D-6E8A-4147-A177-3AD203B41FA5}">
                      <a16:colId xmlns:a16="http://schemas.microsoft.com/office/drawing/2014/main" val="1118962403"/>
                    </a:ext>
                  </a:extLst>
                </a:gridCol>
                <a:gridCol w="876767">
                  <a:extLst>
                    <a:ext uri="{9D8B030D-6E8A-4147-A177-3AD203B41FA5}">
                      <a16:colId xmlns:a16="http://schemas.microsoft.com/office/drawing/2014/main" val="1908211924"/>
                    </a:ext>
                  </a:extLst>
                </a:gridCol>
              </a:tblGrid>
              <a:tr h="838586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Глубина шахты Н, 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Скорость по-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тока воздуха, м/сек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0308862"/>
                  </a:ext>
                </a:extLst>
              </a:tr>
              <a:tr h="209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32737"/>
                  </a:ext>
                </a:extLst>
              </a:tr>
              <a:tr h="20964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2359826"/>
                  </a:ext>
                </a:extLst>
              </a:tr>
              <a:tr h="419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 кг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70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140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8236385"/>
                  </a:ext>
                </a:extLst>
              </a:tr>
              <a:tr h="419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1,0мм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1,0мм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599506"/>
                  </a:ext>
                </a:extLst>
              </a:tr>
              <a:tr h="209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1980010"/>
                  </a:ext>
                </a:extLst>
              </a:tr>
              <a:tr h="20964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8566134"/>
                  </a:ext>
                </a:extLst>
              </a:tr>
              <a:tr h="209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80 кг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1953404"/>
                  </a:ext>
                </a:extLst>
              </a:tr>
              <a:tr h="209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1,0мм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1,0мм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1,8мм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3848441"/>
                  </a:ext>
                </a:extLst>
              </a:tr>
              <a:tr h="209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332609"/>
                  </a:ext>
                </a:extLst>
              </a:tr>
              <a:tr h="20964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300704"/>
                  </a:ext>
                </a:extLst>
              </a:tr>
              <a:tr h="209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300 кг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3758450"/>
                  </a:ext>
                </a:extLst>
              </a:tr>
              <a:tr h="209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1,2мм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1,8мм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2,0мм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1956495"/>
                  </a:ext>
                </a:extLst>
              </a:tr>
              <a:tr h="209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9054219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3989" y="385254"/>
            <a:ext cx="8593061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4.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Грузы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от 30 до 100 кг (максимальный вес равен 60% от ее разрывного усилия)</a:t>
            </a:r>
          </a:p>
        </p:txBody>
      </p:sp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8" t="17671" r="15271" b="21036"/>
          <a:stretch>
            <a:fillRect/>
          </a:stretch>
        </p:blipFill>
        <p:spPr bwMode="auto">
          <a:xfrm>
            <a:off x="9958648" y="382580"/>
            <a:ext cx="1937788" cy="257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3989" y="5492897"/>
            <a:ext cx="1074303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5.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Центрировочные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пластинки для жесткой установки точки подвеса проволоки в шахтном стволе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989" y="6108977"/>
            <a:ext cx="66328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SzPct val="75000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6. Успокоитель (сосуд, наполненной водой с опилками.</a:t>
            </a:r>
          </a:p>
        </p:txBody>
      </p:sp>
    </p:spTree>
    <p:extLst>
      <p:ext uri="{BB962C8B-B14F-4D97-AF65-F5344CB8AC3E}">
        <p14:creationId xmlns:p14="http://schemas.microsoft.com/office/powerpoint/2010/main" val="3168766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75" y="837143"/>
            <a:ext cx="2962113" cy="287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52" y="837143"/>
            <a:ext cx="2825884" cy="284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1"/>
          <p:cNvSpPr txBox="1">
            <a:spLocks noChangeArrowheads="1"/>
          </p:cNvSpPr>
          <p:nvPr/>
        </p:nvSpPr>
        <p:spPr bwMode="auto">
          <a:xfrm>
            <a:off x="403386" y="4715662"/>
            <a:ext cx="9008469" cy="12223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02000"/>
              </a:lnSpc>
              <a:buSzPct val="75000"/>
              <a:defRPr sz="20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altLang="ru-RU" sz="1800" b="0" dirty="0">
                <a:solidFill>
                  <a:srgbClr val="000000"/>
                </a:solidFill>
                <a:ea typeface="+mn-ea"/>
                <a:cs typeface="+mn-cs"/>
              </a:rPr>
              <a:t>Цель наблюдений за качанием отвесов состоит в том, чтобы по шкальным отвесам против крайних положении отвеса найти отсчет, соответствующий его положению покоя. </a:t>
            </a:r>
          </a:p>
          <a:p>
            <a:pPr algn="just"/>
            <a:r>
              <a:rPr lang="ru-RU" altLang="ru-RU" sz="1800" b="0" dirty="0">
                <a:solidFill>
                  <a:srgbClr val="000000"/>
                </a:solidFill>
                <a:ea typeface="+mn-ea"/>
                <a:cs typeface="+mn-cs"/>
              </a:rPr>
              <a:t>Закрепив против этого отсчета отвес, можно вести от него измерение всех элементов примыкания </a:t>
            </a:r>
          </a:p>
        </p:txBody>
      </p:sp>
      <p:sp>
        <p:nvSpPr>
          <p:cNvPr id="13318" name="Rectangle 1"/>
          <p:cNvSpPr txBox="1">
            <a:spLocks noChangeArrowheads="1"/>
          </p:cNvSpPr>
          <p:nvPr/>
        </p:nvSpPr>
        <p:spPr bwMode="auto">
          <a:xfrm>
            <a:off x="403386" y="4174959"/>
            <a:ext cx="2623860" cy="3583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lnSpc>
                <a:spcPct val="102000"/>
              </a:lnSpc>
              <a:buSzPct val="75000"/>
              <a:defRPr sz="20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800" b="0" dirty="0" err="1">
                <a:solidFill>
                  <a:srgbClr val="000000"/>
                </a:solidFill>
                <a:ea typeface="+mn-ea"/>
                <a:cs typeface="+mn-cs"/>
              </a:rPr>
              <a:t>Центрировочная</a:t>
            </a:r>
            <a:r>
              <a:rPr lang="ru-RU" altLang="ru-RU" sz="1800" b="0" dirty="0">
                <a:solidFill>
                  <a:srgbClr val="000000"/>
                </a:solidFill>
                <a:ea typeface="+mn-ea"/>
                <a:cs typeface="+mn-cs"/>
              </a:rPr>
              <a:t> тарелка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09651" y="221737"/>
            <a:ext cx="3903312" cy="387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2000"/>
              </a:lnSpc>
              <a:buSzPct val="75000"/>
            </a:pPr>
            <a:r>
              <a:rPr lang="ru-RU" alt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 за качанием отвеса</a:t>
            </a:r>
          </a:p>
        </p:txBody>
      </p:sp>
    </p:spTree>
    <p:extLst>
      <p:ext uri="{BB962C8B-B14F-4D97-AF65-F5344CB8AC3E}">
        <p14:creationId xmlns:p14="http://schemas.microsoft.com/office/powerpoint/2010/main" val="3213798287"/>
      </p:ext>
    </p:extLst>
  </p:cSld>
  <p:clrMapOvr>
    <a:masterClrMapping/>
  </p:clrMapOvr>
  <p:transition spd="med" advTm="1024">
    <p:plus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96" y="912876"/>
            <a:ext cx="8535559" cy="269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6"/>
          <p:cNvSpPr>
            <a:spLocks noGrp="1" noChangeArrowheads="1"/>
          </p:cNvSpPr>
          <p:nvPr>
            <p:ph idx="1"/>
          </p:nvPr>
        </p:nvSpPr>
        <p:spPr>
          <a:xfrm>
            <a:off x="774696" y="4240443"/>
            <a:ext cx="7687527" cy="177138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456538" indent="-390289">
              <a:buClrTx/>
              <a:buSzPct val="75000"/>
              <a:buNone/>
              <a:tabLst>
                <a:tab pos="456538" algn="l"/>
                <a:tab pos="862668" algn="l"/>
                <a:tab pos="1270239" algn="l"/>
                <a:tab pos="1677810" algn="l"/>
                <a:tab pos="2085381" algn="l"/>
                <a:tab pos="2492952" algn="l"/>
                <a:tab pos="2900523" algn="l"/>
                <a:tab pos="3308094" algn="l"/>
                <a:tab pos="3715664" algn="l"/>
                <a:tab pos="4123236" algn="l"/>
                <a:tab pos="4530806" algn="l"/>
                <a:tab pos="4938378" algn="l"/>
                <a:tab pos="5345948" algn="l"/>
                <a:tab pos="5753520" algn="l"/>
                <a:tab pos="6161090" algn="l"/>
                <a:tab pos="6568661" algn="l"/>
                <a:tab pos="6976232" algn="l"/>
                <a:tab pos="7383803" algn="l"/>
                <a:tab pos="7791374" algn="l"/>
                <a:tab pos="8198945" algn="l"/>
                <a:tab pos="8606516" algn="l"/>
              </a:tabLst>
            </a:pPr>
            <a:r>
              <a:rPr lang="kk-KZ" altLang="ru-RU" dirty="0" smtClean="0">
                <a:ea typeface="Microsoft YaHei" panose="020B0503020204020204" pitchFamily="34" charset="-122"/>
              </a:rPr>
              <a:t>Полевые измерения</a:t>
            </a:r>
          </a:p>
          <a:p>
            <a:pPr marL="456538" indent="-390289">
              <a:buClrTx/>
              <a:buSzPct val="75000"/>
              <a:tabLst>
                <a:tab pos="456538" algn="l"/>
                <a:tab pos="862668" algn="l"/>
                <a:tab pos="1270239" algn="l"/>
                <a:tab pos="1677810" algn="l"/>
                <a:tab pos="2085381" algn="l"/>
                <a:tab pos="2492952" algn="l"/>
                <a:tab pos="2900523" algn="l"/>
                <a:tab pos="3308094" algn="l"/>
                <a:tab pos="3715664" algn="l"/>
                <a:tab pos="4123236" algn="l"/>
                <a:tab pos="4530806" algn="l"/>
                <a:tab pos="4938378" algn="l"/>
                <a:tab pos="5345948" algn="l"/>
                <a:tab pos="5753520" algn="l"/>
                <a:tab pos="6161090" algn="l"/>
                <a:tab pos="6568661" algn="l"/>
                <a:tab pos="6976232" algn="l"/>
                <a:tab pos="7383803" algn="l"/>
                <a:tab pos="7791374" algn="l"/>
                <a:tab pos="8198945" algn="l"/>
                <a:tab pos="8606516" algn="l"/>
              </a:tabLst>
            </a:pPr>
            <a:r>
              <a:rPr lang="ru-RU" altLang="ru-RU" dirty="0" smtClean="0">
                <a:ea typeface="Microsoft YaHei" panose="020B0503020204020204" pitchFamily="34" charset="-122"/>
                <a:sym typeface="Symbol" panose="05050102010706020507" pitchFamily="18" charset="2"/>
              </a:rPr>
              <a:t>1) , , , , ,  измеряют способом тремя повторениями (не более 7);</a:t>
            </a:r>
          </a:p>
          <a:p>
            <a:pPr marL="456538" indent="-390289">
              <a:buClrTx/>
              <a:buSzPct val="75000"/>
              <a:tabLst>
                <a:tab pos="456538" algn="l"/>
                <a:tab pos="862668" algn="l"/>
                <a:tab pos="1270239" algn="l"/>
                <a:tab pos="1677810" algn="l"/>
                <a:tab pos="2085381" algn="l"/>
                <a:tab pos="2492952" algn="l"/>
                <a:tab pos="2900523" algn="l"/>
                <a:tab pos="3308094" algn="l"/>
                <a:tab pos="3715664" algn="l"/>
                <a:tab pos="4123236" algn="l"/>
                <a:tab pos="4530806" algn="l"/>
                <a:tab pos="4938378" algn="l"/>
                <a:tab pos="5345948" algn="l"/>
                <a:tab pos="5753520" algn="l"/>
                <a:tab pos="6161090" algn="l"/>
                <a:tab pos="6568661" algn="l"/>
                <a:tab pos="6976232" algn="l"/>
                <a:tab pos="7383803" algn="l"/>
                <a:tab pos="7791374" algn="l"/>
                <a:tab pos="8198945" algn="l"/>
                <a:tab pos="8606516" algn="l"/>
              </a:tabLst>
            </a:pPr>
            <a:r>
              <a:rPr lang="kk-KZ" altLang="ru-RU" dirty="0" smtClean="0">
                <a:ea typeface="Microsoft YaHei" panose="020B0503020204020204" pitchFamily="34" charset="-122"/>
                <a:sym typeface="Symbol" panose="05050102010706020507" pitchFamily="18" charset="2"/>
              </a:rPr>
              <a:t>2) </a:t>
            </a:r>
            <a:r>
              <a:rPr lang="kk-KZ" altLang="ru-RU" i="1" dirty="0" smtClean="0">
                <a:ea typeface="Microsoft YaHei" panose="020B0503020204020204" pitchFamily="34" charset="-122"/>
                <a:sym typeface="Symbol" panose="05050102010706020507" pitchFamily="18" charset="2"/>
              </a:rPr>
              <a:t>а, в, с, а</a:t>
            </a:r>
            <a:r>
              <a:rPr lang="ru-RU" altLang="ru-RU" i="1" dirty="0" smtClean="0">
                <a:ea typeface="Microsoft YaHei" panose="020B0503020204020204" pitchFamily="34" charset="-122"/>
                <a:sym typeface="Symbol" panose="05050102010706020507" pitchFamily="18" charset="2"/>
              </a:rPr>
              <a:t></a:t>
            </a:r>
            <a:r>
              <a:rPr lang="kk-KZ" altLang="ru-RU" i="1" dirty="0" smtClean="0">
                <a:ea typeface="Microsoft YaHei" panose="020B0503020204020204" pitchFamily="34" charset="-122"/>
                <a:sym typeface="Symbol" panose="05050102010706020507" pitchFamily="18" charset="2"/>
              </a:rPr>
              <a:t>, в</a:t>
            </a:r>
            <a:r>
              <a:rPr lang="ru-RU" altLang="ru-RU" i="1" dirty="0" smtClean="0">
                <a:ea typeface="Microsoft YaHei" panose="020B0503020204020204" pitchFamily="34" charset="-122"/>
                <a:sym typeface="Symbol" panose="05050102010706020507" pitchFamily="18" charset="2"/>
              </a:rPr>
              <a:t></a:t>
            </a:r>
            <a:r>
              <a:rPr lang="kk-KZ" altLang="ru-RU" i="1" dirty="0" smtClean="0">
                <a:ea typeface="Microsoft YaHei" panose="020B0503020204020204" pitchFamily="34" charset="-122"/>
                <a:sym typeface="Symbol" panose="05050102010706020507" pitchFamily="18" charset="2"/>
              </a:rPr>
              <a:t>, с</a:t>
            </a:r>
            <a:r>
              <a:rPr lang="ru-RU" altLang="ru-RU" i="1" dirty="0" smtClean="0">
                <a:ea typeface="Microsoft YaHei" panose="020B0503020204020204" pitchFamily="34" charset="-122"/>
                <a:sym typeface="Symbol" panose="05050102010706020507" pitchFamily="18" charset="2"/>
              </a:rPr>
              <a:t> </a:t>
            </a:r>
            <a:r>
              <a:rPr lang="kk-KZ" altLang="ru-RU" dirty="0" smtClean="0">
                <a:ea typeface="Microsoft YaHei" panose="020B0503020204020204" pitchFamily="34" charset="-122"/>
                <a:sym typeface="Symbol" panose="05050102010706020507" pitchFamily="18" charset="2"/>
              </a:rPr>
              <a:t> измеряют расстояния.</a:t>
            </a:r>
            <a:endParaRPr lang="ru-RU" altLang="ru-RU" dirty="0" smtClean="0">
              <a:ea typeface="Microsoft YaHei" panose="020B0503020204020204" pitchFamily="34" charset="-122"/>
              <a:sym typeface="Symbol" panose="05050102010706020507" pitchFamily="18" charset="2"/>
            </a:endParaRPr>
          </a:p>
          <a:p>
            <a:pPr marL="456538" indent="-390289">
              <a:buClrTx/>
              <a:buSzPct val="75000"/>
              <a:tabLst>
                <a:tab pos="456538" algn="l"/>
                <a:tab pos="862668" algn="l"/>
                <a:tab pos="1270239" algn="l"/>
                <a:tab pos="1677810" algn="l"/>
                <a:tab pos="2085381" algn="l"/>
                <a:tab pos="2492952" algn="l"/>
                <a:tab pos="2900523" algn="l"/>
                <a:tab pos="3308094" algn="l"/>
                <a:tab pos="3715664" algn="l"/>
                <a:tab pos="4123236" algn="l"/>
                <a:tab pos="4530806" algn="l"/>
                <a:tab pos="4938378" algn="l"/>
                <a:tab pos="5345948" algn="l"/>
                <a:tab pos="5753520" algn="l"/>
                <a:tab pos="6161090" algn="l"/>
                <a:tab pos="6568661" algn="l"/>
                <a:tab pos="6976232" algn="l"/>
                <a:tab pos="7383803" algn="l"/>
                <a:tab pos="7791374" algn="l"/>
                <a:tab pos="8198945" algn="l"/>
                <a:tab pos="8606516" algn="l"/>
              </a:tabLst>
            </a:pPr>
            <a:endParaRPr lang="ru-RU" altLang="ru-RU" dirty="0" smtClean="0">
              <a:ea typeface="Microsoft YaHei" panose="020B0503020204020204" pitchFamily="34" charset="-122"/>
            </a:endParaRPr>
          </a:p>
          <a:p>
            <a:pPr marL="456538" indent="-390289">
              <a:buClrTx/>
              <a:buSzPct val="75000"/>
              <a:buNone/>
              <a:tabLst>
                <a:tab pos="456538" algn="l"/>
                <a:tab pos="862668" algn="l"/>
                <a:tab pos="1270239" algn="l"/>
                <a:tab pos="1677810" algn="l"/>
                <a:tab pos="2085381" algn="l"/>
                <a:tab pos="2492952" algn="l"/>
                <a:tab pos="2900523" algn="l"/>
                <a:tab pos="3308094" algn="l"/>
                <a:tab pos="3715664" algn="l"/>
                <a:tab pos="4123236" algn="l"/>
                <a:tab pos="4530806" algn="l"/>
                <a:tab pos="4938378" algn="l"/>
                <a:tab pos="5345948" algn="l"/>
                <a:tab pos="5753520" algn="l"/>
                <a:tab pos="6161090" algn="l"/>
                <a:tab pos="6568661" algn="l"/>
                <a:tab pos="6976232" algn="l"/>
                <a:tab pos="7383803" algn="l"/>
                <a:tab pos="7791374" algn="l"/>
                <a:tab pos="8198945" algn="l"/>
                <a:tab pos="8606516" algn="l"/>
              </a:tabLst>
            </a:pPr>
            <a:endParaRPr lang="ru-RU" altLang="ru-RU" dirty="0" smtClean="0">
              <a:ea typeface="Microsoft YaHei" panose="020B0503020204020204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7095" y="221737"/>
            <a:ext cx="6888424" cy="3876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2000"/>
              </a:lnSpc>
              <a:buSzPct val="75000"/>
            </a:pPr>
            <a:r>
              <a:rPr lang="ru-RU" altLang="ru-RU" sz="2000" dirty="0"/>
              <a:t>Примыкание к отвесам соединительным треугольником</a:t>
            </a:r>
            <a:endParaRPr lang="ru-RU" altLang="ru-RU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4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"/>
          <p:cNvSpPr txBox="1">
            <a:spLocks noChangeArrowheads="1"/>
          </p:cNvSpPr>
          <p:nvPr/>
        </p:nvSpPr>
        <p:spPr bwMode="auto">
          <a:xfrm>
            <a:off x="176175" y="2132865"/>
            <a:ext cx="1290375" cy="4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9269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r>
              <a:rPr lang="ru-RU" altLang="ru-RU" sz="2000" b="1" dirty="0" smtClean="0">
                <a:solidFill>
                  <a:sysClr val="windowText" lastClr="000000"/>
                </a:solidFill>
                <a:latin typeface="+mn-lt"/>
                <a:ea typeface="+mn-ea"/>
              </a:rPr>
              <a:t>Если </a:t>
            </a:r>
            <a:r>
              <a:rPr lang="ru-RU" altLang="ru-RU" sz="2000" b="1" dirty="0">
                <a:solidFill>
                  <a:sysClr val="windowText" lastClr="000000"/>
                </a:solidFill>
                <a:latin typeface="+mn-lt"/>
                <a:ea typeface="+mn-ea"/>
                <a:sym typeface="Symbol" panose="05050102010706020507" pitchFamily="18" charset="2"/>
              </a:rPr>
              <a:t>2</a:t>
            </a:r>
            <a:endParaRPr lang="ru-RU" altLang="ru-RU" sz="2000" b="1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15364" name="Rectangle 1"/>
          <p:cNvSpPr txBox="1">
            <a:spLocks noChangeArrowheads="1"/>
          </p:cNvSpPr>
          <p:nvPr/>
        </p:nvSpPr>
        <p:spPr bwMode="auto">
          <a:xfrm>
            <a:off x="305350" y="915552"/>
            <a:ext cx="1336263" cy="4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9269" rIns="0" bIns="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ru-RU" altLang="ru-RU" sz="2000" b="1" dirty="0">
                <a:solidFill>
                  <a:sysClr val="windowText" lastClr="000000"/>
                </a:solidFill>
                <a:latin typeface="+mn-lt"/>
                <a:ea typeface="+mn-ea"/>
              </a:rPr>
              <a:t>Если </a:t>
            </a:r>
            <a:r>
              <a:rPr lang="ru-RU" altLang="ru-RU" sz="2000" b="1" dirty="0">
                <a:solidFill>
                  <a:sysClr val="windowText" lastClr="000000"/>
                </a:solidFill>
                <a:latin typeface="+mn-lt"/>
                <a:ea typeface="+mn-ea"/>
                <a:sym typeface="Symbol" panose="05050102010706020507" pitchFamily="18" charset="2"/>
              </a:rPr>
              <a:t>2</a:t>
            </a:r>
            <a:endParaRPr lang="ru-RU" altLang="ru-RU" sz="2000" b="1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pic>
        <p:nvPicPr>
          <p:cNvPr id="1536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00" y="3435172"/>
            <a:ext cx="2593712" cy="34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9" y="4000354"/>
            <a:ext cx="4010822" cy="156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13" y="1398388"/>
            <a:ext cx="4193720" cy="57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345" y="1388306"/>
            <a:ext cx="2112701" cy="57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660" y="1366705"/>
            <a:ext cx="2026293" cy="62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66" y="2573640"/>
            <a:ext cx="6990494" cy="75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77" y="4000354"/>
            <a:ext cx="3662304" cy="158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9" y="6001110"/>
            <a:ext cx="3185614" cy="71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86" y="6001110"/>
            <a:ext cx="3227379" cy="71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45810" y="207666"/>
            <a:ext cx="928813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ysClr val="windowText" lastClr="000000"/>
                </a:solidFill>
              </a:rPr>
              <a:t>Камеральная обработка результатов ориентирования подземных съемок с примыканием  способом «соединительного треугольника» </a:t>
            </a:r>
            <a:endParaRPr lang="ru-RU" altLang="ru-RU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9633"/>
      </p:ext>
    </p:extLst>
  </p:cSld>
  <p:clrMapOvr>
    <a:masterClrMapping/>
  </p:clrMapOvr>
  <p:transition spd="med" advTm="1024">
    <p:plus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7" y="264462"/>
            <a:ext cx="10529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вопросы: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1. Общие сведения о ориентирно-соединительной съемки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2. Порядок выполнения ориентирно-соединительной съемки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3. Техника безопасности при ориентирно-соединительной съемки.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4. Проектирование отвесов с поверхности на ориентируемый горизонт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5. Примыкание к шахтным отвесам соединительным треугольником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6. Измерения при ориентирно-соединительной съемки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7. Камеральная обработка при ориентирно-соединительной съем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688</TotalTime>
  <Words>497</Words>
  <Application>Microsoft Office PowerPoint</Application>
  <PresentationFormat>Широкоэкранный</PresentationFormat>
  <Paragraphs>174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Microsoft YaHei</vt:lpstr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saule_soltabaeva@mail.ru</dc:creator>
  <cp:lastModifiedBy>saule_soltabaeva@mail.ru</cp:lastModifiedBy>
  <cp:revision>53</cp:revision>
  <dcterms:created xsi:type="dcterms:W3CDTF">2021-01-27T04:24:17Z</dcterms:created>
  <dcterms:modified xsi:type="dcterms:W3CDTF">2021-02-19T01:08:22Z</dcterms:modified>
</cp:coreProperties>
</file>