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3"/>
  </p:notesMasterIdLst>
  <p:sldIdLst>
    <p:sldId id="257" r:id="rId2"/>
    <p:sldId id="282" r:id="rId3"/>
    <p:sldId id="283" r:id="rId4"/>
    <p:sldId id="284" r:id="rId5"/>
    <p:sldId id="285" r:id="rId6"/>
    <p:sldId id="286" r:id="rId7"/>
    <p:sldId id="287" r:id="rId8"/>
    <p:sldId id="288" r:id="rId9"/>
    <p:sldId id="289" r:id="rId10"/>
    <p:sldId id="290" r:id="rId11"/>
    <p:sldId id="26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F6FD9D04-A396-47C9-A075-7034CECACFC7}">
          <p14:sldIdLst>
            <p14:sldId id="257"/>
            <p14:sldId id="282"/>
            <p14:sldId id="283"/>
            <p14:sldId id="284"/>
            <p14:sldId id="285"/>
            <p14:sldId id="286"/>
            <p14:sldId id="287"/>
            <p14:sldId id="288"/>
            <p14:sldId id="289"/>
            <p14:sldId id="290"/>
          </p14:sldIdLst>
        </p14:section>
        <p14:section name="Раздел без заголовка" id="{95AEA0EA-6482-4C51-B1D8-D61D2D6CA897}">
          <p14:sldIdLst>
            <p14:sldId id="26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6D59"/>
    <a:srgbClr val="0000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819AD6-9957-401A-97B7-AA1FE33E9444}" type="datetimeFigureOut">
              <a:rPr lang="ru-RU" smtClean="0"/>
              <a:t>26.02.2021</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5C5B92-700C-4768-AA1F-41C467DB71F9}" type="slidenum">
              <a:rPr lang="ru-RU" smtClean="0"/>
              <a:t>‹#›</a:t>
            </a:fld>
            <a:endParaRPr lang="ru-RU"/>
          </a:p>
        </p:txBody>
      </p:sp>
    </p:spTree>
    <p:extLst>
      <p:ext uri="{BB962C8B-B14F-4D97-AF65-F5344CB8AC3E}">
        <p14:creationId xmlns:p14="http://schemas.microsoft.com/office/powerpoint/2010/main" val="4031195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4A6756B-09D3-4996-8CF2-BC4CF29ADF17}" type="datetimeFigureOut">
              <a:rPr lang="ru-RU" smtClean="0"/>
              <a:t>26.02.2021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B97AAA-E15A-484D-AF1D-520E97B23A17}" type="slidenum">
              <a:rPr lang="ru-RU" smtClean="0"/>
              <a:t>‹#›</a:t>
            </a:fld>
            <a:endParaRPr lang="ru-RU"/>
          </a:p>
        </p:txBody>
      </p:sp>
    </p:spTree>
    <p:extLst>
      <p:ext uri="{BB962C8B-B14F-4D97-AF65-F5344CB8AC3E}">
        <p14:creationId xmlns:p14="http://schemas.microsoft.com/office/powerpoint/2010/main" val="3788977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4A6756B-09D3-4996-8CF2-BC4CF29ADF17}" type="datetimeFigureOut">
              <a:rPr lang="ru-RU" smtClean="0"/>
              <a:t>26.02.2021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B97AAA-E15A-484D-AF1D-520E97B23A17}" type="slidenum">
              <a:rPr lang="ru-RU" smtClean="0"/>
              <a:t>‹#›</a:t>
            </a:fld>
            <a:endParaRPr lang="ru-RU"/>
          </a:p>
        </p:txBody>
      </p:sp>
    </p:spTree>
    <p:extLst>
      <p:ext uri="{BB962C8B-B14F-4D97-AF65-F5344CB8AC3E}">
        <p14:creationId xmlns:p14="http://schemas.microsoft.com/office/powerpoint/2010/main" val="1114822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4A6756B-09D3-4996-8CF2-BC4CF29ADF17}" type="datetimeFigureOut">
              <a:rPr lang="ru-RU" smtClean="0"/>
              <a:t>26.02.2021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B97AAA-E15A-484D-AF1D-520E97B23A17}"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922576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4A6756B-09D3-4996-8CF2-BC4CF29ADF17}" type="datetimeFigureOut">
              <a:rPr lang="ru-RU" smtClean="0"/>
              <a:t>26.02.2021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B97AAA-E15A-484D-AF1D-520E97B23A17}" type="slidenum">
              <a:rPr lang="ru-RU" smtClean="0"/>
              <a:t>‹#›</a:t>
            </a:fld>
            <a:endParaRPr lang="ru-RU"/>
          </a:p>
        </p:txBody>
      </p:sp>
    </p:spTree>
    <p:extLst>
      <p:ext uri="{BB962C8B-B14F-4D97-AF65-F5344CB8AC3E}">
        <p14:creationId xmlns:p14="http://schemas.microsoft.com/office/powerpoint/2010/main" val="11490288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4A6756B-09D3-4996-8CF2-BC4CF29ADF17}" type="datetimeFigureOut">
              <a:rPr lang="ru-RU" smtClean="0"/>
              <a:t>26.02.2021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B97AAA-E15A-484D-AF1D-520E97B23A17}"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566803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4A6756B-09D3-4996-8CF2-BC4CF29ADF17}" type="datetimeFigureOut">
              <a:rPr lang="ru-RU" smtClean="0"/>
              <a:t>26.02.2021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B97AAA-E15A-484D-AF1D-520E97B23A17}" type="slidenum">
              <a:rPr lang="ru-RU" smtClean="0"/>
              <a:t>‹#›</a:t>
            </a:fld>
            <a:endParaRPr lang="ru-RU"/>
          </a:p>
        </p:txBody>
      </p:sp>
    </p:spTree>
    <p:extLst>
      <p:ext uri="{BB962C8B-B14F-4D97-AF65-F5344CB8AC3E}">
        <p14:creationId xmlns:p14="http://schemas.microsoft.com/office/powerpoint/2010/main" val="12718720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4A6756B-09D3-4996-8CF2-BC4CF29ADF17}" type="datetimeFigureOut">
              <a:rPr lang="ru-RU" smtClean="0"/>
              <a:t>26.02.2021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B97AAA-E15A-484D-AF1D-520E97B23A17}" type="slidenum">
              <a:rPr lang="ru-RU" smtClean="0"/>
              <a:t>‹#›</a:t>
            </a:fld>
            <a:endParaRPr lang="ru-RU"/>
          </a:p>
        </p:txBody>
      </p:sp>
    </p:spTree>
    <p:extLst>
      <p:ext uri="{BB962C8B-B14F-4D97-AF65-F5344CB8AC3E}">
        <p14:creationId xmlns:p14="http://schemas.microsoft.com/office/powerpoint/2010/main" val="39287333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4A6756B-09D3-4996-8CF2-BC4CF29ADF17}" type="datetimeFigureOut">
              <a:rPr lang="ru-RU" smtClean="0"/>
              <a:t>26.02.2021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B97AAA-E15A-484D-AF1D-520E97B23A17}" type="slidenum">
              <a:rPr lang="ru-RU" smtClean="0"/>
              <a:t>‹#›</a:t>
            </a:fld>
            <a:endParaRPr lang="ru-RU"/>
          </a:p>
        </p:txBody>
      </p:sp>
    </p:spTree>
    <p:extLst>
      <p:ext uri="{BB962C8B-B14F-4D97-AF65-F5344CB8AC3E}">
        <p14:creationId xmlns:p14="http://schemas.microsoft.com/office/powerpoint/2010/main" val="36726234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4A6756B-09D3-4996-8CF2-BC4CF29ADF17}" type="datetimeFigureOut">
              <a:rPr lang="ru-RU" smtClean="0"/>
              <a:t>26.02.2021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B97AAA-E15A-484D-AF1D-520E97B23A17}" type="slidenum">
              <a:rPr lang="ru-RU" smtClean="0"/>
              <a:t>‹#›</a:t>
            </a:fld>
            <a:endParaRPr lang="ru-RU"/>
          </a:p>
        </p:txBody>
      </p:sp>
    </p:spTree>
    <p:extLst>
      <p:ext uri="{BB962C8B-B14F-4D97-AF65-F5344CB8AC3E}">
        <p14:creationId xmlns:p14="http://schemas.microsoft.com/office/powerpoint/2010/main" val="610826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4A6756B-09D3-4996-8CF2-BC4CF29ADF17}" type="datetimeFigureOut">
              <a:rPr lang="ru-RU" smtClean="0"/>
              <a:t>26.02.2021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3B97AAA-E15A-484D-AF1D-520E97B23A17}" type="slidenum">
              <a:rPr lang="ru-RU" smtClean="0"/>
              <a:t>‹#›</a:t>
            </a:fld>
            <a:endParaRPr lang="ru-RU"/>
          </a:p>
        </p:txBody>
      </p:sp>
    </p:spTree>
    <p:extLst>
      <p:ext uri="{BB962C8B-B14F-4D97-AF65-F5344CB8AC3E}">
        <p14:creationId xmlns:p14="http://schemas.microsoft.com/office/powerpoint/2010/main" val="18155052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4A6756B-09D3-4996-8CF2-BC4CF29ADF17}" type="datetimeFigureOut">
              <a:rPr lang="ru-RU" smtClean="0"/>
              <a:t>26.02.2021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3B97AAA-E15A-484D-AF1D-520E97B23A17}" type="slidenum">
              <a:rPr lang="ru-RU" smtClean="0"/>
              <a:t>‹#›</a:t>
            </a:fld>
            <a:endParaRPr lang="ru-RU"/>
          </a:p>
        </p:txBody>
      </p:sp>
    </p:spTree>
    <p:extLst>
      <p:ext uri="{BB962C8B-B14F-4D97-AF65-F5344CB8AC3E}">
        <p14:creationId xmlns:p14="http://schemas.microsoft.com/office/powerpoint/2010/main" val="148179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4A6756B-09D3-4996-8CF2-BC4CF29ADF17}" type="datetimeFigureOut">
              <a:rPr lang="ru-RU" smtClean="0"/>
              <a:t>26.02.2021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3B97AAA-E15A-484D-AF1D-520E97B23A17}" type="slidenum">
              <a:rPr lang="ru-RU" smtClean="0"/>
              <a:t>‹#›</a:t>
            </a:fld>
            <a:endParaRPr lang="ru-RU"/>
          </a:p>
        </p:txBody>
      </p:sp>
    </p:spTree>
    <p:extLst>
      <p:ext uri="{BB962C8B-B14F-4D97-AF65-F5344CB8AC3E}">
        <p14:creationId xmlns:p14="http://schemas.microsoft.com/office/powerpoint/2010/main" val="4187852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4A6756B-09D3-4996-8CF2-BC4CF29ADF17}" type="datetimeFigureOut">
              <a:rPr lang="ru-RU" smtClean="0"/>
              <a:t>26.02.2021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3B97AAA-E15A-484D-AF1D-520E97B23A17}" type="slidenum">
              <a:rPr lang="ru-RU" smtClean="0"/>
              <a:t>‹#›</a:t>
            </a:fld>
            <a:endParaRPr lang="ru-RU"/>
          </a:p>
        </p:txBody>
      </p:sp>
    </p:spTree>
    <p:extLst>
      <p:ext uri="{BB962C8B-B14F-4D97-AF65-F5344CB8AC3E}">
        <p14:creationId xmlns:p14="http://schemas.microsoft.com/office/powerpoint/2010/main" val="3393996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A6756B-09D3-4996-8CF2-BC4CF29ADF17}" type="datetimeFigureOut">
              <a:rPr lang="ru-RU" smtClean="0"/>
              <a:t>26.02.2021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3B97AAA-E15A-484D-AF1D-520E97B23A17}" type="slidenum">
              <a:rPr lang="ru-RU" smtClean="0"/>
              <a:t>‹#›</a:t>
            </a:fld>
            <a:endParaRPr lang="ru-RU"/>
          </a:p>
        </p:txBody>
      </p:sp>
    </p:spTree>
    <p:extLst>
      <p:ext uri="{BB962C8B-B14F-4D97-AF65-F5344CB8AC3E}">
        <p14:creationId xmlns:p14="http://schemas.microsoft.com/office/powerpoint/2010/main" val="36134546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4A6756B-09D3-4996-8CF2-BC4CF29ADF17}" type="datetimeFigureOut">
              <a:rPr lang="ru-RU" smtClean="0"/>
              <a:t>26.02.2021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3B97AAA-E15A-484D-AF1D-520E97B23A17}" type="slidenum">
              <a:rPr lang="ru-RU" smtClean="0"/>
              <a:t>‹#›</a:t>
            </a:fld>
            <a:endParaRPr lang="ru-RU"/>
          </a:p>
        </p:txBody>
      </p:sp>
    </p:spTree>
    <p:extLst>
      <p:ext uri="{BB962C8B-B14F-4D97-AF65-F5344CB8AC3E}">
        <p14:creationId xmlns:p14="http://schemas.microsoft.com/office/powerpoint/2010/main" val="3168771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3B97AAA-E15A-484D-AF1D-520E97B23A17}" type="slidenum">
              <a:rPr lang="ru-RU" smtClean="0"/>
              <a:t>‹#›</a:t>
            </a:fld>
            <a:endParaRPr lang="ru-RU"/>
          </a:p>
        </p:txBody>
      </p:sp>
      <p:sp>
        <p:nvSpPr>
          <p:cNvPr id="5" name="Date Placeholder 4"/>
          <p:cNvSpPr>
            <a:spLocks noGrp="1"/>
          </p:cNvSpPr>
          <p:nvPr>
            <p:ph type="dt" sz="half" idx="10"/>
          </p:nvPr>
        </p:nvSpPr>
        <p:spPr/>
        <p:txBody>
          <a:bodyPr/>
          <a:lstStyle/>
          <a:p>
            <a:fld id="{84A6756B-09D3-4996-8CF2-BC4CF29ADF17}" type="datetimeFigureOut">
              <a:rPr lang="ru-RU" smtClean="0"/>
              <a:t>26.02.2021</a:t>
            </a:fld>
            <a:endParaRPr lang="ru-RU"/>
          </a:p>
        </p:txBody>
      </p:sp>
    </p:spTree>
    <p:extLst>
      <p:ext uri="{BB962C8B-B14F-4D97-AF65-F5344CB8AC3E}">
        <p14:creationId xmlns:p14="http://schemas.microsoft.com/office/powerpoint/2010/main" val="4225571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4A6756B-09D3-4996-8CF2-BC4CF29ADF17}" type="datetimeFigureOut">
              <a:rPr lang="ru-RU" smtClean="0"/>
              <a:t>26.02.2021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3B97AAA-E15A-484D-AF1D-520E97B23A17}" type="slidenum">
              <a:rPr lang="ru-RU" smtClean="0"/>
              <a:t>‹#›</a:t>
            </a:fld>
            <a:endParaRPr lang="ru-RU"/>
          </a:p>
        </p:txBody>
      </p:sp>
    </p:spTree>
    <p:extLst>
      <p:ext uri="{BB962C8B-B14F-4D97-AF65-F5344CB8AC3E}">
        <p14:creationId xmlns:p14="http://schemas.microsoft.com/office/powerpoint/2010/main" val="3786007568"/>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80290" y="399581"/>
            <a:ext cx="11453092" cy="707886"/>
          </a:xfrm>
          <a:prstGeom prst="rect">
            <a:avLst/>
          </a:prstGeom>
        </p:spPr>
        <p:txBody>
          <a:bodyPr wrap="square">
            <a:spAutoFit/>
          </a:bodyPr>
          <a:lstStyle/>
          <a:p>
            <a:pPr algn="just"/>
            <a:r>
              <a:rPr lang="ru-RU" sz="2000" b="1" smtClean="0">
                <a:solidFill>
                  <a:srgbClr val="0000FF"/>
                </a:solidFill>
                <a:latin typeface="Times New Roman" panose="02020603050405020304" pitchFamily="18" charset="0"/>
                <a:ea typeface="Calibri" panose="020F0502020204030204" pitchFamily="34" charset="0"/>
              </a:rPr>
              <a:t>Лекция </a:t>
            </a:r>
            <a:r>
              <a:rPr lang="ru-RU" sz="2000" b="1" smtClean="0">
                <a:solidFill>
                  <a:srgbClr val="0000FF"/>
                </a:solidFill>
                <a:latin typeface="Times New Roman" panose="02020603050405020304" pitchFamily="18" charset="0"/>
                <a:ea typeface="Calibri" panose="020F0502020204030204" pitchFamily="34" charset="0"/>
              </a:rPr>
              <a:t>5. </a:t>
            </a:r>
            <a:r>
              <a:rPr lang="ru-RU" sz="2000" b="1" u="sng" dirty="0">
                <a:solidFill>
                  <a:srgbClr val="0000FF"/>
                </a:solidFill>
                <a:latin typeface="Times New Roman" panose="02020603050405020304" pitchFamily="18" charset="0"/>
                <a:ea typeface="Calibri" panose="020F0502020204030204" pitchFamily="34" charset="0"/>
              </a:rPr>
              <a:t>Понятие о </a:t>
            </a:r>
            <a:r>
              <a:rPr lang="ru-RU" sz="2000" b="1" u="sng" dirty="0" smtClean="0">
                <a:solidFill>
                  <a:srgbClr val="0000FF"/>
                </a:solidFill>
                <a:latin typeface="Times New Roman" panose="02020603050405020304" pitchFamily="18" charset="0"/>
                <a:ea typeface="Calibri" panose="020F0502020204030204" pitchFamily="34" charset="0"/>
              </a:rPr>
              <a:t>симметричном </a:t>
            </a:r>
            <a:r>
              <a:rPr lang="ru-RU" sz="2000" b="1" u="sng" dirty="0">
                <a:solidFill>
                  <a:srgbClr val="0000FF"/>
                </a:solidFill>
                <a:latin typeface="Times New Roman" panose="02020603050405020304" pitchFamily="18" charset="0"/>
                <a:ea typeface="Calibri" panose="020F0502020204030204" pitchFamily="34" charset="0"/>
              </a:rPr>
              <a:t>способе примыкания. Примыкание к отвесам </a:t>
            </a:r>
            <a:r>
              <a:rPr lang="ru-RU" sz="2000" b="1" u="sng" dirty="0" smtClean="0">
                <a:solidFill>
                  <a:srgbClr val="0000FF"/>
                </a:solidFill>
                <a:latin typeface="Times New Roman" panose="02020603050405020304" pitchFamily="18" charset="0"/>
                <a:ea typeface="Calibri" panose="020F0502020204030204" pitchFamily="34" charset="0"/>
              </a:rPr>
              <a:t>соединительным четырехугольником</a:t>
            </a:r>
            <a:endParaRPr lang="ru-RU" sz="2000" b="1" u="sng" dirty="0">
              <a:solidFill>
                <a:srgbClr val="0000FF"/>
              </a:solidFill>
            </a:endParaRPr>
          </a:p>
        </p:txBody>
      </p:sp>
      <p:cxnSp>
        <p:nvCxnSpPr>
          <p:cNvPr id="37" name="Прямая со стрелкой 36"/>
          <p:cNvCxnSpPr/>
          <p:nvPr/>
        </p:nvCxnSpPr>
        <p:spPr>
          <a:xfrm flipH="1">
            <a:off x="10109828" y="2467817"/>
            <a:ext cx="1314474" cy="337114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480290" y="1244508"/>
            <a:ext cx="10741892" cy="1569660"/>
          </a:xfrm>
          <a:prstGeom prst="rect">
            <a:avLst/>
          </a:prstGeom>
        </p:spPr>
        <p:txBody>
          <a:bodyPr wrap="square">
            <a:spAutoFit/>
          </a:bodyPr>
          <a:lstStyle/>
          <a:p>
            <a:pPr algn="just"/>
            <a:r>
              <a:rPr lang="ru-RU" sz="1600" b="1" dirty="0" smtClean="0">
                <a:latin typeface="Roboto"/>
              </a:rPr>
              <a:t>При примыкание </a:t>
            </a:r>
            <a:r>
              <a:rPr lang="ru-RU" sz="1600" b="1" dirty="0">
                <a:latin typeface="Roboto"/>
              </a:rPr>
              <a:t>к отвесам соединительным </a:t>
            </a:r>
            <a:r>
              <a:rPr lang="ru-RU" sz="1600" b="1" dirty="0" smtClean="0">
                <a:latin typeface="Roboto"/>
              </a:rPr>
              <a:t>четырехугольником</a:t>
            </a:r>
            <a:r>
              <a:rPr lang="ru-RU" sz="1600" dirty="0" smtClean="0">
                <a:latin typeface="Roboto"/>
              </a:rPr>
              <a:t> на </a:t>
            </a:r>
            <a:r>
              <a:rPr lang="ru-RU" sz="1600" dirty="0">
                <a:latin typeface="Roboto"/>
              </a:rPr>
              <a:t>поверхности координаты и дирекционный угол створа отвесов могут быть определены решением соединительного треугольника. Работа в шахте при примыкании соединительным четырехугольником слагается из трех частей: </a:t>
            </a:r>
            <a:endParaRPr lang="ru-RU" sz="1600" dirty="0" smtClean="0">
              <a:latin typeface="Roboto"/>
            </a:endParaRPr>
          </a:p>
          <a:p>
            <a:pPr algn="just"/>
            <a:r>
              <a:rPr lang="ru-RU" sz="1600" dirty="0" smtClean="0">
                <a:latin typeface="Roboto"/>
              </a:rPr>
              <a:t>- выбор </a:t>
            </a:r>
            <a:r>
              <a:rPr lang="ru-RU" sz="1600" dirty="0">
                <a:latin typeface="Roboto"/>
              </a:rPr>
              <a:t>и закрепление точек примыкания Р1 и </a:t>
            </a:r>
            <a:r>
              <a:rPr lang="ru-RU" sz="1600" dirty="0" smtClean="0">
                <a:latin typeface="Roboto"/>
              </a:rPr>
              <a:t>Р2;</a:t>
            </a:r>
          </a:p>
          <a:p>
            <a:pPr algn="just"/>
            <a:r>
              <a:rPr lang="ru-RU" sz="1600" dirty="0" smtClean="0">
                <a:latin typeface="Roboto"/>
              </a:rPr>
              <a:t>- измерение </a:t>
            </a:r>
            <a:r>
              <a:rPr lang="ru-RU" sz="1600" dirty="0">
                <a:latin typeface="Roboto"/>
              </a:rPr>
              <a:t>углов при точках Р1 и </a:t>
            </a:r>
            <a:r>
              <a:rPr lang="ru-RU" sz="1600" dirty="0" smtClean="0">
                <a:latin typeface="Roboto"/>
              </a:rPr>
              <a:t>Р2;</a:t>
            </a:r>
          </a:p>
          <a:p>
            <a:pPr algn="just"/>
            <a:r>
              <a:rPr lang="ru-RU" sz="1600" dirty="0" smtClean="0">
                <a:latin typeface="Roboto"/>
              </a:rPr>
              <a:t>- измерение расстояний.</a:t>
            </a:r>
            <a:endParaRPr lang="ru-RU" sz="1600" b="0" i="0" dirty="0">
              <a:effectLst/>
              <a:latin typeface="Roboto"/>
            </a:endParaRPr>
          </a:p>
        </p:txBody>
      </p:sp>
      <p:pic>
        <p:nvPicPr>
          <p:cNvPr id="4" name="Picture 2" descr="Примыкание к отвесам соединительным четырехугольником"/>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8456" y="3275834"/>
            <a:ext cx="7076498" cy="3102028"/>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8046307" y="3911064"/>
            <a:ext cx="2835054" cy="584775"/>
          </a:xfrm>
          <a:prstGeom prst="rect">
            <a:avLst/>
          </a:prstGeom>
        </p:spPr>
        <p:txBody>
          <a:bodyPr wrap="square">
            <a:spAutoFit/>
          </a:bodyPr>
          <a:lstStyle/>
          <a:p>
            <a:r>
              <a:rPr lang="ru-RU" sz="1600" dirty="0">
                <a:latin typeface="Roboto"/>
              </a:rPr>
              <a:t>а - двухстороннее; </a:t>
            </a:r>
            <a:endParaRPr lang="ru-RU" sz="1600" dirty="0" smtClean="0">
              <a:latin typeface="Roboto"/>
            </a:endParaRPr>
          </a:p>
          <a:p>
            <a:r>
              <a:rPr lang="ru-RU" sz="1600" dirty="0" smtClean="0">
                <a:latin typeface="Roboto"/>
              </a:rPr>
              <a:t>б </a:t>
            </a:r>
            <a:r>
              <a:rPr lang="ru-RU" sz="1600" dirty="0">
                <a:latin typeface="Roboto"/>
              </a:rPr>
              <a:t>- одностороннее</a:t>
            </a:r>
            <a:endParaRPr lang="ru-RU" sz="1600" dirty="0"/>
          </a:p>
        </p:txBody>
      </p:sp>
    </p:spTree>
    <p:extLst>
      <p:ext uri="{BB962C8B-B14F-4D97-AF65-F5344CB8AC3E}">
        <p14:creationId xmlns:p14="http://schemas.microsoft.com/office/powerpoint/2010/main" val="570893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91194" y="152961"/>
            <a:ext cx="7789025"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100" b="0" i="0" u="none" strike="noStrike" cap="none" normalizeH="0" baseline="0" dirty="0" smtClean="0">
                <a:ln>
                  <a:noFill/>
                </a:ln>
                <a:effectLst/>
                <a:latin typeface="Roboto"/>
              </a:rPr>
              <a:t>Здесь г -- непосредственно измеренный угол ECD между направлением стороны СЕ и створом инструментов CD;</a:t>
            </a:r>
            <a:endParaRPr kumimoji="0" lang="ru-RU" altLang="ru-RU" sz="8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100" b="0" i="0" u="none" strike="noStrike" cap="none" normalizeH="0" baseline="0" dirty="0" smtClean="0">
                <a:ln>
                  <a:noFill/>
                </a:ln>
                <a:effectLst/>
                <a:latin typeface="Roboto"/>
              </a:rPr>
              <a:t>щ -- угол между створом отвесов и створом инструментов.</a:t>
            </a:r>
            <a:endParaRPr kumimoji="0" lang="ru-RU" altLang="ru-RU" sz="8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100" b="0" i="0" u="none" strike="noStrike" cap="none" normalizeH="0" baseline="0" dirty="0" smtClean="0">
                <a:ln>
                  <a:noFill/>
                </a:ln>
                <a:effectLst/>
                <a:latin typeface="Roboto"/>
              </a:rPr>
              <a:t>Угол щ вычисляется по формуле</a:t>
            </a:r>
            <a:endParaRPr kumimoji="0" lang="ru-RU" altLang="ru-RU" sz="800" b="0" i="0" u="none" strike="noStrike" cap="none" normalizeH="0" baseline="0" dirty="0" smtClean="0">
              <a:ln>
                <a:noFill/>
              </a:ln>
              <a:effectLst/>
            </a:endParaRPr>
          </a:p>
        </p:txBody>
      </p:sp>
      <p:pic>
        <p:nvPicPr>
          <p:cNvPr id="9218" name="Picture 2" descr="https://studbooks.net/imag_/32/167325/image03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56965" y="681211"/>
            <a:ext cx="3905250" cy="400050"/>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91441" y="1081261"/>
            <a:ext cx="11579628" cy="3662541"/>
          </a:xfrm>
          <a:prstGeom prst="rect">
            <a:avLst/>
          </a:prstGeom>
        </p:spPr>
        <p:txBody>
          <a:bodyPr wrap="square">
            <a:spAutoFit/>
          </a:bodyPr>
          <a:lstStyle/>
          <a:p>
            <a:pPr indent="457200" algn="just"/>
            <a:r>
              <a:rPr lang="ru-RU" sz="1400" dirty="0">
                <a:latin typeface="Roboto"/>
              </a:rPr>
              <a:t>Примечание. Знак плюс между первым и вторым членами формулы принимается, когда отвесы А и В находятся по разные стороны от створа инструментов; знак минус принимается в том случае, если оба отвеса А и В находятся по одну сторону от створа инструментов. Для контроля знак угла со следует определять по чертежу.</a:t>
            </a:r>
          </a:p>
          <a:p>
            <a:pPr indent="457200" algn="just"/>
            <a:r>
              <a:rPr lang="ru-RU" sz="1400" dirty="0">
                <a:latin typeface="Roboto"/>
              </a:rPr>
              <a:t>Работы по производству примыкания симметричным способом должны проводиться в определенном порядке.</a:t>
            </a:r>
          </a:p>
          <a:p>
            <a:pPr indent="457200" algn="just"/>
            <a:r>
              <a:rPr lang="ru-RU" sz="1400" dirty="0">
                <a:latin typeface="Roboto"/>
              </a:rPr>
              <a:t>Порядок проведения работ по примыканию симметричным способом</a:t>
            </a:r>
          </a:p>
          <a:p>
            <a:pPr indent="457200" algn="just"/>
            <a:r>
              <a:rPr lang="ru-RU" sz="1400" dirty="0">
                <a:latin typeface="Roboto"/>
              </a:rPr>
              <a:t>1. Сооружают перекрытие и полок и спускают отвесы.</a:t>
            </a:r>
          </a:p>
          <a:p>
            <a:pPr indent="457200" algn="just"/>
            <a:r>
              <a:rPr lang="ru-RU" sz="1400" dirty="0">
                <a:latin typeface="Roboto"/>
              </a:rPr>
              <a:t>2. Приблизительно в створе отвесов устанавливают два теодолита по обе стороны околоствольного двора.</a:t>
            </a:r>
          </a:p>
          <a:p>
            <a:pPr indent="457200" algn="just"/>
            <a:r>
              <a:rPr lang="ru-RU" sz="1400" dirty="0">
                <a:latin typeface="Roboto"/>
              </a:rPr>
              <a:t>3. Между кернами теодолитов натягивают шнур.</a:t>
            </a:r>
          </a:p>
          <a:p>
            <a:pPr indent="457200" algn="just"/>
            <a:r>
              <a:rPr lang="ru-RU" sz="1400" dirty="0">
                <a:latin typeface="Roboto"/>
              </a:rPr>
              <a:t>4. Перпендикулярно створу инструментов устанавливают шкалы при помощи прямоугольного треугольника и шнура. Рас стояние от шкал до отвесов должно быть таким, чтобы, не меняя фокусировки теодолита, можно было отчетливо видеть деления шкалы и проволоку отвеса.</a:t>
            </a:r>
          </a:p>
          <a:p>
            <a:pPr indent="457200" algn="just"/>
            <a:r>
              <a:rPr lang="ru-RU" sz="1400" dirty="0">
                <a:latin typeface="Roboto"/>
              </a:rPr>
              <a:t>5. Измеряют угол г (, рис. 8), т. е. угол между направлением стороны полигона СЕ и направлением створа инструментов CD. В целях исключения влияния погрешности центрирования теодолитов визирование необходимо производить на их керны.</a:t>
            </a:r>
          </a:p>
          <a:p>
            <a:pPr indent="457200" algn="just"/>
            <a:r>
              <a:rPr lang="ru-RU" sz="1400" dirty="0">
                <a:latin typeface="Roboto"/>
              </a:rPr>
              <a:t>А и В -- отвесы; С и D -- точки стояния инструментов;</a:t>
            </a:r>
          </a:p>
          <a:p>
            <a:pPr indent="457200" algn="just"/>
            <a:r>
              <a:rPr lang="ru-RU" sz="1400" dirty="0" err="1">
                <a:latin typeface="Roboto"/>
              </a:rPr>
              <a:t>Sa</a:t>
            </a:r>
            <a:r>
              <a:rPr lang="ru-RU" sz="1400" dirty="0">
                <a:latin typeface="Roboto"/>
              </a:rPr>
              <a:t> и </a:t>
            </a:r>
            <a:r>
              <a:rPr lang="ru-RU" sz="1400" dirty="0" err="1">
                <a:latin typeface="Roboto"/>
              </a:rPr>
              <a:t>Sfr</a:t>
            </a:r>
            <a:r>
              <a:rPr lang="ru-RU" sz="1400" dirty="0">
                <a:latin typeface="Roboto"/>
              </a:rPr>
              <a:t> -- шкалы (стрелками указано направление возрастания чисел на делениях шкалы)</a:t>
            </a:r>
          </a:p>
          <a:p>
            <a:pPr indent="457200" algn="just"/>
            <a:endParaRPr lang="ru-RU" sz="1400" dirty="0">
              <a:latin typeface="Roboto"/>
            </a:endParaRPr>
          </a:p>
        </p:txBody>
      </p:sp>
      <p:pic>
        <p:nvPicPr>
          <p:cNvPr id="9220" name="Picture 4" descr="Схема примыкания симметричным способом"/>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649" y="4592404"/>
            <a:ext cx="5224132" cy="2132592"/>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5881255" y="4821074"/>
            <a:ext cx="6096000" cy="738664"/>
          </a:xfrm>
          <a:prstGeom prst="rect">
            <a:avLst/>
          </a:prstGeom>
        </p:spPr>
        <p:txBody>
          <a:bodyPr>
            <a:spAutoFit/>
          </a:bodyPr>
          <a:lstStyle/>
          <a:p>
            <a:r>
              <a:rPr lang="ru-RU" sz="1400" dirty="0">
                <a:latin typeface="Roboto"/>
              </a:rPr>
              <a:t>А и В -- отвесы; С и D -- точки стояния инструментов;</a:t>
            </a:r>
          </a:p>
          <a:p>
            <a:r>
              <a:rPr lang="ru-RU" sz="1400" dirty="0" err="1">
                <a:latin typeface="Roboto"/>
              </a:rPr>
              <a:t>Sa</a:t>
            </a:r>
            <a:r>
              <a:rPr lang="ru-RU" sz="1400" dirty="0">
                <a:latin typeface="Roboto"/>
              </a:rPr>
              <a:t> и </a:t>
            </a:r>
            <a:r>
              <a:rPr lang="ru-RU" sz="1400" dirty="0" err="1">
                <a:latin typeface="Roboto"/>
              </a:rPr>
              <a:t>Sfr</a:t>
            </a:r>
            <a:r>
              <a:rPr lang="ru-RU" sz="1400" dirty="0">
                <a:latin typeface="Roboto"/>
              </a:rPr>
              <a:t> -- шкалы (стрелками указано направление возрастания чисел на делениях шкалы)</a:t>
            </a:r>
            <a:endParaRPr lang="ru-RU" sz="1400" b="0" i="0" dirty="0">
              <a:effectLst/>
              <a:latin typeface="Roboto"/>
            </a:endParaRPr>
          </a:p>
        </p:txBody>
      </p:sp>
    </p:spTree>
    <p:extLst>
      <p:ext uri="{BB962C8B-B14F-4D97-AF65-F5344CB8AC3E}">
        <p14:creationId xmlns:p14="http://schemas.microsoft.com/office/powerpoint/2010/main" val="1301916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15637" y="264462"/>
            <a:ext cx="10529456" cy="2031325"/>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Контрольные вопросы:</a:t>
            </a:r>
          </a:p>
          <a:p>
            <a:pPr algn="just"/>
            <a:endParaRPr lang="ru-RU" b="1" dirty="0" smtClean="0">
              <a:latin typeface="Times New Roman" panose="02020603050405020304" pitchFamily="18" charset="0"/>
              <a:cs typeface="Times New Roman" panose="02020603050405020304" pitchFamily="18" charset="0"/>
            </a:endParaRPr>
          </a:p>
          <a:p>
            <a:pPr indent="342900" algn="just">
              <a:spcAft>
                <a:spcPts val="0"/>
              </a:spcAft>
            </a:pPr>
            <a:r>
              <a:rPr lang="ru-RU" dirty="0">
                <a:latin typeface="Times New Roman" panose="02020603050405020304" pitchFamily="18" charset="0"/>
                <a:ea typeface="Calibri" panose="020F0502020204030204" pitchFamily="34" charset="0"/>
              </a:rPr>
              <a:t>1. </a:t>
            </a:r>
            <a:r>
              <a:rPr lang="ru-RU" dirty="0" smtClean="0">
                <a:latin typeface="Times New Roman" panose="02020603050405020304" pitchFamily="18" charset="0"/>
                <a:ea typeface="Calibri" panose="020F0502020204030204" pitchFamily="34" charset="0"/>
              </a:rPr>
              <a:t>Полевые измерения при примыкании соединительным четырехугольником </a:t>
            </a:r>
          </a:p>
          <a:p>
            <a:pPr indent="342900" algn="just">
              <a:spcAft>
                <a:spcPts val="0"/>
              </a:spcAft>
            </a:pPr>
            <a:r>
              <a:rPr lang="ru-RU" dirty="0" smtClean="0">
                <a:latin typeface="Times New Roman" panose="02020603050405020304" pitchFamily="18" charset="0"/>
                <a:ea typeface="Calibri" panose="020F0502020204030204" pitchFamily="34" charset="0"/>
              </a:rPr>
              <a:t>2</a:t>
            </a:r>
            <a:r>
              <a:rPr lang="ru-RU" dirty="0">
                <a:latin typeface="Times New Roman" panose="02020603050405020304" pitchFamily="18" charset="0"/>
                <a:ea typeface="Calibri" panose="020F0502020204030204" pitchFamily="34" charset="0"/>
              </a:rPr>
              <a:t>. </a:t>
            </a:r>
            <a:r>
              <a:rPr lang="ru-RU" dirty="0" smtClean="0">
                <a:latin typeface="Times New Roman" panose="02020603050405020304" pitchFamily="18" charset="0"/>
                <a:ea typeface="Calibri" panose="020F0502020204030204" pitchFamily="34" charset="0"/>
              </a:rPr>
              <a:t>Решение задачи примыкания в условной системе координат</a:t>
            </a:r>
          </a:p>
          <a:p>
            <a:pPr indent="342900" algn="just"/>
            <a:r>
              <a:rPr lang="ru-RU" dirty="0" smtClean="0">
                <a:latin typeface="Times New Roman" panose="02020603050405020304" pitchFamily="18" charset="0"/>
                <a:ea typeface="Calibri" panose="020F0502020204030204" pitchFamily="34" charset="0"/>
              </a:rPr>
              <a:t>3</a:t>
            </a:r>
            <a:r>
              <a:rPr lang="ru-RU" dirty="0">
                <a:latin typeface="Times New Roman" panose="02020603050405020304" pitchFamily="18" charset="0"/>
                <a:ea typeface="Calibri" panose="020F0502020204030204" pitchFamily="34" charset="0"/>
              </a:rPr>
              <a:t>. Решение задачи примыкания </a:t>
            </a:r>
            <a:r>
              <a:rPr lang="ru-RU" dirty="0" smtClean="0">
                <a:latin typeface="Times New Roman" panose="02020603050405020304" pitchFamily="18" charset="0"/>
                <a:ea typeface="Calibri" panose="020F0502020204030204" pitchFamily="34" charset="0"/>
              </a:rPr>
              <a:t> с введением вспомогательных точек</a:t>
            </a:r>
            <a:endParaRPr lang="ru-RU" dirty="0">
              <a:latin typeface="Times New Roman" panose="02020603050405020304" pitchFamily="18" charset="0"/>
              <a:ea typeface="Calibri" panose="020F0502020204030204" pitchFamily="34" charset="0"/>
            </a:endParaRPr>
          </a:p>
          <a:p>
            <a:pPr indent="342900" algn="just">
              <a:spcAft>
                <a:spcPts val="0"/>
              </a:spcAft>
            </a:pPr>
            <a:r>
              <a:rPr lang="ru-RU" dirty="0">
                <a:latin typeface="Times New Roman" panose="02020603050405020304" pitchFamily="18" charset="0"/>
                <a:ea typeface="Calibri" panose="020F0502020204030204" pitchFamily="34" charset="0"/>
              </a:rPr>
              <a:t>4. </a:t>
            </a:r>
            <a:r>
              <a:rPr lang="ru-RU" dirty="0" smtClean="0">
                <a:latin typeface="Times New Roman" panose="02020603050405020304" pitchFamily="18" charset="0"/>
                <a:ea typeface="Calibri" panose="020F0502020204030204" pitchFamily="34" charset="0"/>
              </a:rPr>
              <a:t>Полевые измерения симметричного способа примыкания</a:t>
            </a:r>
          </a:p>
          <a:p>
            <a:pPr indent="342900" algn="just">
              <a:spcAft>
                <a:spcPts val="0"/>
              </a:spcAft>
            </a:pPr>
            <a:r>
              <a:rPr lang="ru-RU" dirty="0" smtClean="0">
                <a:latin typeface="Times New Roman" panose="02020603050405020304" pitchFamily="18" charset="0"/>
                <a:ea typeface="Calibri" panose="020F0502020204030204" pitchFamily="34" charset="0"/>
              </a:rPr>
              <a:t>5</a:t>
            </a:r>
            <a:r>
              <a:rPr lang="ru-RU" dirty="0">
                <a:latin typeface="Times New Roman" panose="02020603050405020304" pitchFamily="18" charset="0"/>
                <a:ea typeface="Calibri" panose="020F0502020204030204" pitchFamily="34" charset="0"/>
              </a:rPr>
              <a:t>. Порядок проведения работ по примыканию симметричным способом</a:t>
            </a:r>
            <a:r>
              <a:rPr lang="ru-RU" dirty="0">
                <a:latin typeface="Roboto"/>
              </a:rPr>
              <a:t> </a:t>
            </a:r>
            <a:endParaRPr lang="ru-RU" dirty="0" smtClean="0">
              <a:latin typeface="Roboto"/>
            </a:endParaRPr>
          </a:p>
        </p:txBody>
      </p:sp>
    </p:spTree>
    <p:extLst>
      <p:ext uri="{BB962C8B-B14F-4D97-AF65-F5344CB8AC3E}">
        <p14:creationId xmlns:p14="http://schemas.microsoft.com/office/powerpoint/2010/main" val="34650838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1797" y="338663"/>
            <a:ext cx="10917381" cy="6001643"/>
          </a:xfrm>
          <a:prstGeom prst="rect">
            <a:avLst/>
          </a:prstGeom>
        </p:spPr>
        <p:txBody>
          <a:bodyPr wrap="square">
            <a:spAutoFit/>
          </a:bodyPr>
          <a:lstStyle/>
          <a:p>
            <a:pPr indent="457200" algn="just"/>
            <a:r>
              <a:rPr lang="ru-RU" sz="1600" dirty="0">
                <a:latin typeface="Roboto"/>
              </a:rPr>
              <a:t>Выбор расположения точек примыкания. В условиях наиболее распространенных конфигураций околоствольных выработок встречаются два основных случая расположения точек Р1 и Р2 по отношению к створу отвесов АВ: двустороннее (рис. 1, а) и одностороннее (рис. 1, б).</a:t>
            </a:r>
          </a:p>
          <a:p>
            <a:pPr indent="457200" algn="just"/>
            <a:r>
              <a:rPr lang="ru-RU" sz="1600" dirty="0">
                <a:latin typeface="Roboto"/>
              </a:rPr>
              <a:t>После того как выяснен вопрос, какой вариант примыкания может быть осуществлен в данных условиях, приступают к более точному выбору места заложения точек Р1 и Р2.</a:t>
            </a:r>
          </a:p>
          <a:p>
            <a:pPr indent="457200" algn="just"/>
            <a:r>
              <a:rPr lang="ru-RU" sz="1600" dirty="0">
                <a:latin typeface="Roboto"/>
              </a:rPr>
              <a:t>Положение точек Р1 и Р2 прежде всего определяется необходимостью взаимной видимости всех четырех вершин соединительного четырехугольника АР2ВР1. Кроме того, одна из точек (Р1 или Р2) должна быть выбрана так, чтобы от нее можно было удобно продолжить теодолитный ход.</a:t>
            </a:r>
          </a:p>
          <a:p>
            <a:pPr indent="457200" algn="just"/>
            <a:r>
              <a:rPr lang="ru-RU" sz="1600" dirty="0">
                <a:latin typeface="Roboto"/>
              </a:rPr>
              <a:t>Точки Р1 и Р2 должны быть выбраны так, чтобы соединительный четырехугольник имел выгодную форму, обеспечивающую наименьшее влияние ошибок измерений на точность примыкания. Анализ погрешности примыкания к отвесам соединительным четырехугольником рассматривается в специальной части настоящего курса.</a:t>
            </a:r>
          </a:p>
          <a:p>
            <a:pPr indent="457200" algn="just"/>
            <a:r>
              <a:rPr lang="ru-RU" sz="1600" dirty="0">
                <a:latin typeface="Roboto"/>
              </a:rPr>
              <a:t>Здесь же необходимо указать на следующие общие положения, которыми надлежит руководствоваться при выборе точек Р1 и Р2:</a:t>
            </a:r>
          </a:p>
          <a:p>
            <a:pPr indent="457200" algn="just"/>
            <a:r>
              <a:rPr lang="ru-RU" sz="1600" dirty="0">
                <a:latin typeface="Roboto"/>
              </a:rPr>
              <a:t>1) при двустороннем примыкании соединительный четырехугольник должен быть близок к квадрату с диагоналями АВ и Р1Р2</a:t>
            </a:r>
          </a:p>
          <a:p>
            <a:pPr indent="457200" algn="just"/>
            <a:r>
              <a:rPr lang="ru-RU" sz="1600" dirty="0">
                <a:latin typeface="Roboto"/>
              </a:rPr>
              <a:t>2) при одностороннем примыкании также необходимо придать четырехугольнику форму квадрата с диагоналями АР2 и ВР1;</a:t>
            </a:r>
          </a:p>
          <a:p>
            <a:pPr indent="457200" algn="just"/>
            <a:r>
              <a:rPr lang="ru-RU" sz="1600" dirty="0">
                <a:latin typeface="Roboto"/>
              </a:rPr>
              <a:t>3) удаление точек Р1 и Р2 от отвесов крайне нежелательно в обоих случаях примыкания.</a:t>
            </a:r>
          </a:p>
          <a:p>
            <a:pPr indent="457200" algn="just"/>
            <a:r>
              <a:rPr lang="ru-RU" sz="1600" dirty="0">
                <a:latin typeface="Roboto"/>
              </a:rPr>
              <a:t>Измерение углов при точках Р1,Р2 должно быть произведено теодолитом, имеющим точность отсчитывания не менее 30", тремя полными повторениями. Должны быть измерены четыре угла б1, в1 и б2, в2 (рис. 1). Кроме того, при одной из точек (Р1 или Р2) следует измерить угол, связывающий линию Р1Р2 с первой стороной подземной теодолитной съемки.</a:t>
            </a:r>
          </a:p>
          <a:p>
            <a:pPr indent="457200" algn="just"/>
            <a:endParaRPr lang="ru-RU" sz="1600" b="0" i="0" dirty="0">
              <a:effectLst/>
              <a:latin typeface="Roboto"/>
            </a:endParaRPr>
          </a:p>
        </p:txBody>
      </p:sp>
    </p:spTree>
    <p:extLst>
      <p:ext uri="{BB962C8B-B14F-4D97-AF65-F5344CB8AC3E}">
        <p14:creationId xmlns:p14="http://schemas.microsoft.com/office/powerpoint/2010/main" val="1409163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79491" y="475009"/>
            <a:ext cx="10934625"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effectLst/>
                <a:latin typeface="Roboto"/>
              </a:rPr>
              <a:t>Измерение линейных элементов соединительного четырехугольника, вообще говоря, не требуется, так как четырехугольник АР2ВР1 может быть решен лишь по заданным координатам точек А, В и измеренным углам б1, в1 и б2, в2. Однако измерение расстояния Р1Р2 позволит воспользоваться более простым способом вычисления примыкания. Измерение расстояния между отвесами необходимо для проверки положения отвесов. Учитывая указанные обстоятельства, следует считать обязательным измерение двух линейных элементов соединительного четырехугольника:</a:t>
            </a:r>
            <a:endParaRPr kumimoji="0" lang="ru-RU" altLang="ru-RU" sz="1600" b="0" i="0" u="none" strike="noStrike" cap="none" normalizeH="0" baseline="0" dirty="0" smtClean="0">
              <a:ln>
                <a:noFill/>
              </a:ln>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effectLst/>
                <a:latin typeface="Roboto"/>
              </a:rPr>
              <a:t>а) расстояние между точками примыкания Р1 и Р2;</a:t>
            </a:r>
            <a:endParaRPr kumimoji="0" lang="ru-RU" altLang="ru-RU" sz="1600" b="0" i="0" u="none" strike="noStrike" cap="none" normalizeH="0" baseline="0" dirty="0" smtClean="0">
              <a:ln>
                <a:noFill/>
              </a:ln>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effectLst/>
                <a:latin typeface="Roboto"/>
              </a:rPr>
              <a:t>б) горизонтального расстояния между отвесами А и В.</a:t>
            </a:r>
            <a:endParaRPr kumimoji="0" lang="ru-RU" altLang="ru-RU" sz="1600" b="0" i="0" u="none" strike="noStrike" cap="none" normalizeH="0" baseline="0" dirty="0" smtClean="0">
              <a:ln>
                <a:noFill/>
              </a:ln>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effectLst/>
                <a:latin typeface="Roboto"/>
              </a:rPr>
              <a:t>Указанные расстояния измеряют стальной рулеткой с натяжением ее через динамометр.</a:t>
            </a:r>
            <a:endParaRPr kumimoji="0" lang="ru-RU" altLang="ru-RU" sz="1600" b="0" i="0" u="none" strike="noStrike" cap="none" normalizeH="0" baseline="0" dirty="0" smtClean="0">
              <a:ln>
                <a:noFill/>
              </a:ln>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effectLst/>
                <a:latin typeface="Roboto"/>
              </a:rPr>
              <a:t>Измерение углов и длин сторон должно производиться в соответствии с требованиями:</a:t>
            </a:r>
            <a:endParaRPr kumimoji="0" lang="ru-RU" altLang="ru-RU" sz="1600" b="0" i="0" u="none" strike="noStrike" cap="none" normalizeH="0" baseline="0" dirty="0" smtClean="0">
              <a:ln>
                <a:noFill/>
              </a:ln>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effectLst/>
                <a:latin typeface="Roboto"/>
              </a:rPr>
              <a:t>Средняя ошибка измерения углов при точке P1 и P2 должна быть не более +7", для чего измерение углов должно быть произведено тремя полными повторениями теодолитом, имеющим точность нониуса не менее 30"; при использовании оптических теодолитов измерение углов должно производиться не менее чем тремя приемами. При измерении углов способом повторений разность б1 -- в1 -- г1 и б2 -- в2 -- г2 не должна превышать +20". Расхождение углов, измеренных различными приемами, не должно быть больше 10". Углы при точке P1 и P2 должны быть уравнены.</a:t>
            </a:r>
            <a:endParaRPr kumimoji="0" lang="ru-RU" altLang="ru-RU" sz="1600" b="0" i="0" u="none" strike="noStrike" cap="none" normalizeH="0" baseline="0" dirty="0" smtClean="0">
              <a:ln>
                <a:noFill/>
              </a:ln>
              <a:effectLst/>
            </a:endParaRPr>
          </a:p>
          <a:p>
            <a:pPr marL="0" marR="0" lvl="0" indent="457200" algn="just"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effectLst/>
                <a:latin typeface="Roboto"/>
              </a:rPr>
              <a:t>Измерение сторон соединительного четырехугольника надлежит производить стальной рулеткой (при постоянном натяжении) не менее 5 раз, с точностью отсчитывания до 1 мм. За окончательный результат принимается среднее арифметическое. Разность между отдельными измерениями одной и той же стороны не должна превышать + 2 мм, а средняя ошибка результата измерения каждой стороны не должна быть больше +0,5 мм.</a:t>
            </a:r>
            <a:endParaRPr kumimoji="0" lang="ru-RU" altLang="ru-RU" sz="1600" b="0" i="0" u="none" strike="noStrike" cap="none" normalizeH="0" baseline="0" dirty="0" smtClean="0">
              <a:ln>
                <a:noFill/>
              </a:ln>
              <a:effectLst/>
            </a:endParaRPr>
          </a:p>
        </p:txBody>
      </p:sp>
    </p:spTree>
    <p:extLst>
      <p:ext uri="{BB962C8B-B14F-4D97-AF65-F5344CB8AC3E}">
        <p14:creationId xmlns:p14="http://schemas.microsoft.com/office/powerpoint/2010/main" val="30266097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66254" y="258076"/>
            <a:ext cx="10449099" cy="2308324"/>
          </a:xfrm>
          <a:prstGeom prst="rect">
            <a:avLst/>
          </a:prstGeom>
        </p:spPr>
        <p:txBody>
          <a:bodyPr wrap="square">
            <a:spAutoFit/>
          </a:bodyPr>
          <a:lstStyle/>
          <a:p>
            <a:pPr indent="457200"/>
            <a:r>
              <a:rPr lang="ru-RU" sz="1600" dirty="0">
                <a:latin typeface="Roboto"/>
              </a:rPr>
              <a:t>Решение соединительного четырехугольника может быть выполнено способом условного масштаба и азимута или способом вспомогательных точек. </a:t>
            </a:r>
            <a:endParaRPr lang="ru-RU" sz="1600" dirty="0" smtClean="0">
              <a:latin typeface="Roboto"/>
            </a:endParaRPr>
          </a:p>
          <a:p>
            <a:pPr indent="457200"/>
            <a:endParaRPr lang="ru-RU" sz="1600" dirty="0">
              <a:latin typeface="Roboto"/>
            </a:endParaRPr>
          </a:p>
          <a:p>
            <a:pPr indent="457200" algn="just"/>
            <a:r>
              <a:rPr lang="ru-RU" sz="1600" dirty="0" smtClean="0">
                <a:latin typeface="Roboto"/>
              </a:rPr>
              <a:t>Целесообразнее </a:t>
            </a:r>
            <a:r>
              <a:rPr lang="ru-RU" sz="1600" dirty="0">
                <a:latin typeface="Roboto"/>
              </a:rPr>
              <a:t>всего воспользоваться решением способом условного азимута. Характерной особенностью рассматриваемого решения задачи является введение в число исходных данных l -- горизонтальной проекции расстояния Р1Р2. Таким образом, даны: координаты отвесов -- </a:t>
            </a:r>
            <a:r>
              <a:rPr lang="ru-RU" sz="1600" dirty="0" err="1">
                <a:latin typeface="Roboto"/>
              </a:rPr>
              <a:t>хА</a:t>
            </a:r>
            <a:r>
              <a:rPr lang="ru-RU" sz="1600" dirty="0">
                <a:latin typeface="Roboto"/>
              </a:rPr>
              <a:t>, </a:t>
            </a:r>
            <a:r>
              <a:rPr lang="ru-RU" sz="1600" dirty="0" err="1">
                <a:latin typeface="Roboto"/>
              </a:rPr>
              <a:t>yA</a:t>
            </a:r>
            <a:r>
              <a:rPr lang="ru-RU" sz="1600" dirty="0">
                <a:latin typeface="Roboto"/>
              </a:rPr>
              <a:t>, </a:t>
            </a:r>
            <a:r>
              <a:rPr lang="ru-RU" sz="1600" dirty="0" err="1">
                <a:latin typeface="Roboto"/>
              </a:rPr>
              <a:t>хB</a:t>
            </a:r>
            <a:r>
              <a:rPr lang="ru-RU" sz="1600" dirty="0">
                <a:latin typeface="Roboto"/>
              </a:rPr>
              <a:t>, </a:t>
            </a:r>
            <a:r>
              <a:rPr lang="ru-RU" sz="1600" dirty="0" err="1">
                <a:latin typeface="Roboto"/>
              </a:rPr>
              <a:t>yB</a:t>
            </a:r>
            <a:r>
              <a:rPr lang="ru-RU" sz="1600" dirty="0">
                <a:latin typeface="Roboto"/>
              </a:rPr>
              <a:t> углы при точках Р1 и Р2 -- б1, в1, б2, в2; расстояние между точками Р1 и Р2 - l. Требуется определить координаты точек Р1 и Р2, а также дирекционный угол (Р1Р2). Одну из определяемых точек, например, принимают за начало координат, а направление оси абсцисс -- совпадающим с направлением </a:t>
            </a:r>
            <a:r>
              <a:rPr lang="ru-RU" sz="1600" dirty="0" smtClean="0">
                <a:latin typeface="Roboto"/>
              </a:rPr>
              <a:t>Р1Р2.</a:t>
            </a:r>
            <a:endParaRPr lang="ru-RU" sz="1600" b="0" i="0" dirty="0">
              <a:effectLst/>
              <a:latin typeface="Roboto"/>
            </a:endParaRPr>
          </a:p>
        </p:txBody>
      </p:sp>
      <p:pic>
        <p:nvPicPr>
          <p:cNvPr id="3074" name="Picture 2" descr="Решение соединительного четырехугольника способом условного азиму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9772" y="2660071"/>
            <a:ext cx="2490840" cy="363071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12"/>
          <p:cNvSpPr>
            <a:spLocks noChangeArrowheads="1"/>
          </p:cNvSpPr>
          <p:nvPr/>
        </p:nvSpPr>
        <p:spPr bwMode="auto">
          <a:xfrm>
            <a:off x="3328813" y="2660071"/>
            <a:ext cx="7941022"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effectLst/>
                <a:latin typeface="Roboto"/>
              </a:rPr>
              <a:t>Таким образом, вводят условный азимут направления Р1Р2. Дальнейший ход решения следующий. Вычисляют координаты отвеса А в условной системе координат. Для этой цели определяют расстояния AР1 и AР2. Из треугольника Р1 AР2 имеет:</a:t>
            </a:r>
            <a:endParaRPr kumimoji="0" lang="ru-RU" altLang="ru-RU" sz="16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4400" b="0" i="0" u="none" strike="noStrike" cap="none" normalizeH="0" baseline="0" dirty="0" smtClean="0">
                <a:ln>
                  <a:noFill/>
                </a:ln>
                <a:solidFill>
                  <a:schemeClr val="tx1"/>
                </a:solidFill>
                <a:effectLst/>
                <a:latin typeface="Arial" panose="020B0604020202020204" pitchFamily="34" charset="0"/>
              </a:rPr>
              <a:t> </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4400" b="0" i="0" u="none" strike="noStrike" cap="none" normalizeH="0" baseline="0" dirty="0" smtClean="0">
                <a:ln>
                  <a:noFill/>
                </a:ln>
                <a:solidFill>
                  <a:schemeClr val="tx1"/>
                </a:solidFill>
                <a:effectLst/>
                <a:latin typeface="Arial" panose="020B0604020202020204" pitchFamily="34" charset="0"/>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pic>
        <p:nvPicPr>
          <p:cNvPr id="3086" name="Picture 14" descr="https://studbooks.net/imag_/32/167325/image00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5049" y="3784860"/>
            <a:ext cx="5740287" cy="10863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2521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2666019" y="258827"/>
            <a:ext cx="479881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effectLst/>
                <a:latin typeface="Roboto"/>
              </a:rPr>
              <a:t>Вычисляют условные координаты отвеса А:</a:t>
            </a:r>
            <a:endParaRPr kumimoji="0" lang="ru-RU" altLang="ru-RU" sz="1600" b="0" i="0" u="none" strike="noStrike" cap="none" normalizeH="0" baseline="0" dirty="0" smtClean="0">
              <a:ln>
                <a:noFill/>
              </a:ln>
              <a:effectLst/>
            </a:endParaRPr>
          </a:p>
        </p:txBody>
      </p:sp>
      <p:pic>
        <p:nvPicPr>
          <p:cNvPr id="4098" name="Picture 2" descr="https://studbooks.net/imag_/32/167325/image00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583" y="661870"/>
            <a:ext cx="2736650" cy="1341497"/>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p:cNvSpPr>
            <a:spLocks noChangeArrowheads="1"/>
          </p:cNvSpPr>
          <p:nvPr/>
        </p:nvSpPr>
        <p:spPr bwMode="auto">
          <a:xfrm>
            <a:off x="2560926" y="2067856"/>
            <a:ext cx="257931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600" b="0" i="0" u="none" strike="noStrike" cap="none" normalizeH="0" baseline="0" dirty="0" smtClean="0">
                <a:ln>
                  <a:noFill/>
                </a:ln>
                <a:effectLst/>
                <a:latin typeface="Roboto"/>
              </a:rPr>
              <a:t>Отсюда:</a:t>
            </a:r>
            <a:endParaRPr kumimoji="0" lang="ru-RU" altLang="ru-RU" sz="1600" b="0" i="0" u="none" strike="noStrike" cap="none" normalizeH="0" baseline="0" dirty="0" smtClean="0">
              <a:ln>
                <a:noFill/>
              </a:ln>
              <a:effectLst/>
            </a:endParaRPr>
          </a:p>
        </p:txBody>
      </p:sp>
      <p:pic>
        <p:nvPicPr>
          <p:cNvPr id="4100" name="Picture 4" descr="https://studbooks.net/imag_/32/167325/image005.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5776" y="2470899"/>
            <a:ext cx="2440725" cy="728172"/>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275776" y="3374215"/>
            <a:ext cx="10627550" cy="584775"/>
          </a:xfrm>
          <a:prstGeom prst="rect">
            <a:avLst/>
          </a:prstGeom>
        </p:spPr>
        <p:txBody>
          <a:bodyPr wrap="square">
            <a:spAutoFit/>
          </a:bodyPr>
          <a:lstStyle/>
          <a:p>
            <a:r>
              <a:rPr lang="ru-RU" sz="1600" dirty="0">
                <a:latin typeface="Roboto"/>
              </a:rPr>
              <a:t>Аналогично предыдущему вычисляют условные координаты отвеса В. Для этого определяют расстояния ВР1 и ВР2 по формулам:</a:t>
            </a:r>
            <a:endParaRPr lang="ru-RU" sz="1600" dirty="0"/>
          </a:p>
        </p:txBody>
      </p:sp>
      <p:pic>
        <p:nvPicPr>
          <p:cNvPr id="4102" name="Picture 6" descr="https://studbooks.net/imag_/32/167325/image006.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5776" y="4134134"/>
            <a:ext cx="3381824" cy="586365"/>
          </a:xfrm>
          <a:prstGeom prst="rect">
            <a:avLst/>
          </a:prstGeom>
          <a:noFill/>
          <a:extLst>
            <a:ext uri="{909E8E84-426E-40DD-AFC4-6F175D3DCCD1}">
              <a14:hiddenFill xmlns:a14="http://schemas.microsoft.com/office/drawing/2010/main">
                <a:solidFill>
                  <a:srgbClr val="FFFFFF"/>
                </a:solidFill>
              </a14:hiddenFill>
            </a:ext>
          </a:extLst>
        </p:spPr>
      </p:pic>
      <p:sp>
        <p:nvSpPr>
          <p:cNvPr id="6" name="Прямоугольник 5"/>
          <p:cNvSpPr/>
          <p:nvPr/>
        </p:nvSpPr>
        <p:spPr>
          <a:xfrm>
            <a:off x="2303133" y="4710977"/>
            <a:ext cx="4387227" cy="338554"/>
          </a:xfrm>
          <a:prstGeom prst="rect">
            <a:avLst/>
          </a:prstGeom>
        </p:spPr>
        <p:txBody>
          <a:bodyPr wrap="none">
            <a:spAutoFit/>
          </a:bodyPr>
          <a:lstStyle/>
          <a:p>
            <a:r>
              <a:rPr lang="ru-RU" sz="1600" dirty="0">
                <a:latin typeface="Roboto"/>
              </a:rPr>
              <a:t>Вычисляют условные координаты отвеса В:</a:t>
            </a:r>
            <a:endParaRPr lang="ru-RU" sz="1600" dirty="0"/>
          </a:p>
        </p:txBody>
      </p:sp>
      <p:pic>
        <p:nvPicPr>
          <p:cNvPr id="4104" name="Picture 8" descr="https://studbooks.net/imag_/32/167325/image007.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3551" y="5183244"/>
            <a:ext cx="3381824" cy="14854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1124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63393" y="109560"/>
            <a:ext cx="1927110"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effectLst/>
                <a:latin typeface="Roboto"/>
              </a:rPr>
              <a:t>Отсюда:</a:t>
            </a:r>
            <a:r>
              <a:rPr kumimoji="0" lang="ru-RU" altLang="ru-RU" sz="1800" b="0" i="0" u="none" strike="noStrike" cap="none" normalizeH="0" baseline="0" dirty="0" smtClean="0">
                <a:ln>
                  <a:noFill/>
                </a:ln>
                <a:solidFill>
                  <a:schemeClr val="tx1"/>
                </a:solidFill>
                <a:effectLst/>
                <a:latin typeface="Arial" panose="020B0604020202020204" pitchFamily="34" charset="0"/>
              </a:rPr>
              <a:t> </a:t>
            </a:r>
            <a:r>
              <a:rPr kumimoji="0" lang="ru-RU" altLang="ru-RU" sz="2900" b="0" i="0" u="none" strike="noStrike" cap="none" normalizeH="0" baseline="0" dirty="0" smtClean="0">
                <a:ln>
                  <a:noFill/>
                </a:ln>
                <a:solidFill>
                  <a:schemeClr val="tx1"/>
                </a:solidFill>
                <a:effectLst/>
                <a:latin typeface="Arial" panose="020B0604020202020204" pitchFamily="34" charset="0"/>
              </a:rPr>
              <a:t> </a:t>
            </a: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pic>
        <p:nvPicPr>
          <p:cNvPr id="5123" name="Picture 3" descr="https://studbooks.net/imag_/32/167325/image00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8401" y="582525"/>
            <a:ext cx="2040436" cy="549348"/>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4"/>
          <p:cNvSpPr>
            <a:spLocks noChangeArrowheads="1"/>
          </p:cNvSpPr>
          <p:nvPr/>
        </p:nvSpPr>
        <p:spPr bwMode="auto">
          <a:xfrm>
            <a:off x="271953" y="1112395"/>
            <a:ext cx="4525278" cy="492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effectLst/>
                <a:latin typeface="Roboto"/>
              </a:rPr>
              <a:t>Вычисляют условный азимут створа отвесов (АВ)':</a:t>
            </a:r>
            <a:r>
              <a:rPr kumimoji="0" lang="ru-RU" altLang="ru-RU" sz="2600" b="0" i="0" u="none" strike="noStrike" cap="none" normalizeH="0" baseline="0" dirty="0" smtClean="0">
                <a:ln>
                  <a:noFill/>
                </a:ln>
                <a:effectLst/>
                <a:latin typeface="Arial" panose="020B0604020202020204" pitchFamily="34" charset="0"/>
              </a:rPr>
              <a:t> </a:t>
            </a:r>
            <a:endParaRPr kumimoji="0" lang="ru-RU" altLang="ru-RU" sz="1800" b="0" i="0" u="none" strike="noStrike" cap="none" normalizeH="0" baseline="0" dirty="0" smtClean="0">
              <a:ln>
                <a:noFill/>
              </a:ln>
              <a:effectLst/>
              <a:latin typeface="Arial" panose="020B0604020202020204" pitchFamily="34" charset="0"/>
            </a:endParaRPr>
          </a:p>
        </p:txBody>
      </p:sp>
      <p:pic>
        <p:nvPicPr>
          <p:cNvPr id="5125" name="Picture 5" descr="https://studbooks.net/imag_/32/167325/image009.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7433" y="1604838"/>
            <a:ext cx="1850160" cy="546356"/>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6"/>
          <p:cNvSpPr>
            <a:spLocks noChangeArrowheads="1"/>
          </p:cNvSpPr>
          <p:nvPr/>
        </p:nvSpPr>
        <p:spPr bwMode="auto">
          <a:xfrm>
            <a:off x="271953" y="2195018"/>
            <a:ext cx="7456517"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effectLst/>
                <a:latin typeface="Roboto"/>
              </a:rPr>
              <a:t>Для контроля определяют тот же азимут по контрольной формуле</a:t>
            </a:r>
            <a:endParaRPr kumimoji="0" lang="ru-RU" altLang="ru-RU" sz="1400" b="0" i="0" u="none" strike="noStrike" cap="none" normalizeH="0" baseline="0" dirty="0" smtClean="0">
              <a:ln>
                <a:noFill/>
              </a:ln>
              <a:effectLst/>
            </a:endParaRPr>
          </a:p>
        </p:txBody>
      </p:sp>
      <p:pic>
        <p:nvPicPr>
          <p:cNvPr id="5127" name="Picture 7" descr="https://studbooks.net/imag_/32/167325/image010.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3389" y="2546619"/>
            <a:ext cx="3027683" cy="55610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8"/>
          <p:cNvSpPr>
            <a:spLocks noChangeArrowheads="1"/>
          </p:cNvSpPr>
          <p:nvPr/>
        </p:nvSpPr>
        <p:spPr bwMode="auto">
          <a:xfrm>
            <a:off x="271953" y="3318941"/>
            <a:ext cx="614796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effectLst/>
                <a:latin typeface="Roboto"/>
              </a:rPr>
              <a:t>Определяют расстояние между отвесами по их условным координатам</a:t>
            </a:r>
            <a:endParaRPr kumimoji="0" lang="ru-RU" altLang="ru-RU" sz="1400" b="0" i="0" u="none" strike="noStrike" cap="none" normalizeH="0" baseline="0" dirty="0" smtClean="0">
              <a:ln>
                <a:noFill/>
              </a:ln>
              <a:effectLst/>
            </a:endParaRPr>
          </a:p>
        </p:txBody>
      </p:sp>
      <p:pic>
        <p:nvPicPr>
          <p:cNvPr id="5129" name="Picture 9" descr="https://studbooks.net/imag_/32/167325/image01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45935" y="3745460"/>
            <a:ext cx="3620740" cy="560533"/>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10"/>
          <p:cNvSpPr>
            <a:spLocks noChangeArrowheads="1"/>
          </p:cNvSpPr>
          <p:nvPr/>
        </p:nvSpPr>
        <p:spPr bwMode="auto">
          <a:xfrm>
            <a:off x="211904" y="4345389"/>
            <a:ext cx="917065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effectLst/>
                <a:latin typeface="Roboto"/>
              </a:rPr>
              <a:t>Вычисленное расстояние между отвесами сличают с результатами непосредственного измерения в шахте.</a:t>
            </a:r>
            <a:endParaRPr kumimoji="0" lang="ru-RU" altLang="ru-RU" sz="1400" b="0" i="0" u="none" strike="noStrike" cap="none" normalizeH="0" baseline="0" dirty="0" smtClean="0">
              <a:ln>
                <a:noFill/>
              </a:ln>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effectLst/>
                <a:latin typeface="Roboto"/>
              </a:rPr>
              <a:t>Вычисляют дирекционные углы (АВ) и (Р1Р2) в системе координат, принятой на поверхности. </a:t>
            </a:r>
            <a:endParaRPr kumimoji="0" lang="ru-RU" altLang="ru-RU" sz="1400" b="0" i="0" u="none" strike="noStrike" cap="none" normalizeH="0" baseline="0" dirty="0" smtClean="0">
              <a:ln>
                <a:noFill/>
              </a:ln>
              <a:effectLst/>
            </a:endParaRPr>
          </a:p>
        </p:txBody>
      </p:sp>
      <p:pic>
        <p:nvPicPr>
          <p:cNvPr id="5131" name="Picture 11" descr="https://studbooks.net/imag_/32/167325/image012.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00211" y="4945318"/>
            <a:ext cx="2001578" cy="345511"/>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12"/>
          <p:cNvSpPr>
            <a:spLocks noChangeArrowheads="1"/>
          </p:cNvSpPr>
          <p:nvPr/>
        </p:nvSpPr>
        <p:spPr bwMode="auto">
          <a:xfrm>
            <a:off x="211904" y="5243346"/>
            <a:ext cx="1006146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effectLst/>
                <a:latin typeface="Roboto"/>
              </a:rPr>
              <a:t>Вычисляют координаты точек Р1 и Р2 в системе, принятой на поверхности. Для этого вычисляют дирекционные углы сторон четырехугольника АР2ВР1. Из рис. 45 находят</a:t>
            </a:r>
            <a:endParaRPr kumimoji="0" lang="ru-RU" altLang="ru-RU" sz="1400" b="0" i="0" u="none" strike="noStrike" cap="none" normalizeH="0" baseline="0" dirty="0" smtClean="0">
              <a:ln>
                <a:noFill/>
              </a:ln>
              <a:effectLst/>
            </a:endParaRPr>
          </a:p>
        </p:txBody>
      </p:sp>
      <p:pic>
        <p:nvPicPr>
          <p:cNvPr id="5133" name="Picture 13" descr="https://studbooks.net/imag_/32/167325/image013.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61131" y="5923279"/>
            <a:ext cx="4448248" cy="635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9316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57943" y="166152"/>
            <a:ext cx="4796443"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1400" b="0" i="0" u="none" strike="noStrike" cap="none" normalizeH="0" baseline="0" dirty="0" smtClean="0">
                <a:ln>
                  <a:noFill/>
                </a:ln>
                <a:effectLst/>
                <a:latin typeface="Roboto"/>
              </a:rPr>
              <a:t>Вычисляют координаты точек Р1 и Р2 по формулам:</a:t>
            </a:r>
            <a:endParaRPr kumimoji="0" lang="ru-RU" altLang="ru-RU" sz="1400" b="0" i="0" u="none" strike="noStrike" cap="none" normalizeH="0" baseline="0" dirty="0" smtClean="0">
              <a:ln>
                <a:noFill/>
              </a:ln>
              <a:effectLst/>
            </a:endParaRPr>
          </a:p>
        </p:txBody>
      </p:sp>
      <p:pic>
        <p:nvPicPr>
          <p:cNvPr id="6146" name="Picture 2" descr="https://studbooks.net/imag_/32/167325/image01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211" y="547833"/>
            <a:ext cx="3575927" cy="1056524"/>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57943" y="1678261"/>
            <a:ext cx="10327178" cy="523220"/>
          </a:xfrm>
          <a:prstGeom prst="rect">
            <a:avLst/>
          </a:prstGeom>
        </p:spPr>
        <p:txBody>
          <a:bodyPr wrap="square">
            <a:spAutoFit/>
          </a:bodyPr>
          <a:lstStyle/>
          <a:p>
            <a:r>
              <a:rPr lang="ru-RU" sz="1400" dirty="0">
                <a:latin typeface="Roboto"/>
              </a:rPr>
              <a:t>Допустимое расхождение между вычисленной и непосредственно измеренной длиной стороны Р1 и Р2 не должно быть более 3 мм на поверхности и более 5 мм на горизонте околоствольного двора.</a:t>
            </a:r>
            <a:endParaRPr lang="ru-RU" sz="1400" dirty="0"/>
          </a:p>
        </p:txBody>
      </p:sp>
    </p:spTree>
    <p:extLst>
      <p:ext uri="{BB962C8B-B14F-4D97-AF65-F5344CB8AC3E}">
        <p14:creationId xmlns:p14="http://schemas.microsoft.com/office/powerpoint/2010/main" val="3434658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8422" y="188205"/>
            <a:ext cx="6096000" cy="369332"/>
          </a:xfrm>
          <a:prstGeom prst="rect">
            <a:avLst/>
          </a:prstGeom>
        </p:spPr>
        <p:txBody>
          <a:bodyPr>
            <a:spAutoFit/>
          </a:bodyPr>
          <a:lstStyle/>
          <a:p>
            <a:r>
              <a:rPr lang="ru-RU" dirty="0">
                <a:latin typeface="Roboto"/>
              </a:rPr>
              <a:t>Симметричный способ </a:t>
            </a:r>
            <a:r>
              <a:rPr lang="ru-RU" dirty="0" smtClean="0">
                <a:latin typeface="Roboto"/>
              </a:rPr>
              <a:t>примыкания</a:t>
            </a:r>
            <a:endParaRPr lang="ru-RU" dirty="0"/>
          </a:p>
        </p:txBody>
      </p:sp>
      <p:pic>
        <p:nvPicPr>
          <p:cNvPr id="7170" name="Picture 2" descr="Схема примыкания симметричным способом"/>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422" y="638377"/>
            <a:ext cx="4295775" cy="1685926"/>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88421" y="2405143"/>
            <a:ext cx="11391207" cy="3108543"/>
          </a:xfrm>
          <a:prstGeom prst="rect">
            <a:avLst/>
          </a:prstGeom>
        </p:spPr>
        <p:txBody>
          <a:bodyPr wrap="square">
            <a:spAutoFit/>
          </a:bodyPr>
          <a:lstStyle/>
          <a:p>
            <a:pPr indent="457200"/>
            <a:r>
              <a:rPr lang="ru-RU" sz="1400" dirty="0">
                <a:latin typeface="Roboto"/>
              </a:rPr>
              <a:t>Установка теодолитов в точках С и D производится возможно ближе и под возможно меньшим углом со относительно створа отвесов. Расстояние от инструментов до шкал должно быть не более 5--6 м.</a:t>
            </a:r>
          </a:p>
          <a:p>
            <a:pPr indent="457200"/>
            <a:r>
              <a:rPr lang="ru-RU" sz="1400" dirty="0">
                <a:latin typeface="Roboto"/>
              </a:rPr>
              <a:t>Шкалы </a:t>
            </a:r>
            <a:r>
              <a:rPr lang="ru-RU" sz="1400" dirty="0" err="1">
                <a:latin typeface="Roboto"/>
              </a:rPr>
              <a:t>Sа</a:t>
            </a:r>
            <a:r>
              <a:rPr lang="ru-RU" sz="1400" dirty="0">
                <a:latin typeface="Roboto"/>
              </a:rPr>
              <a:t> и </a:t>
            </a:r>
            <a:r>
              <a:rPr lang="ru-RU" sz="1400" dirty="0" err="1">
                <a:latin typeface="Roboto"/>
              </a:rPr>
              <a:t>Sb</a:t>
            </a:r>
            <a:r>
              <a:rPr lang="ru-RU" sz="1400" dirty="0">
                <a:latin typeface="Roboto"/>
              </a:rPr>
              <a:t> располагаются перпендикулярно к створу инструментов, установленных в точках С и D, на расстояниях a2 и b2, которые должны быть не более 80--100 мм.</a:t>
            </a:r>
          </a:p>
          <a:p>
            <a:pPr indent="457200"/>
            <a:r>
              <a:rPr lang="ru-RU" sz="1400" dirty="0">
                <a:latin typeface="Roboto"/>
              </a:rPr>
              <a:t>Шкальные отсчеты a1 и b1, определяются при помощи инструментов дважды при двух положениях трубы. Отсчеты берутся с точностью до десятых долей миллиметра. За окончательные отсчеты a2 и b2 принимается среднее арифметическое из отсчетов, полученных при двух положениях трубы.</a:t>
            </a:r>
          </a:p>
          <a:p>
            <a:pPr indent="457200"/>
            <a:r>
              <a:rPr lang="ru-RU" sz="1400" dirty="0">
                <a:latin typeface="Roboto"/>
              </a:rPr>
              <a:t>Шкальные отсчеты a1 и b1, соответствующие положениям покоя отвесов А и B, определяются из наблюдений колебаний отвесов на горизонте околоствольного двора, согласно требованиям:</a:t>
            </a:r>
          </a:p>
          <a:p>
            <a:pPr indent="457200"/>
            <a:r>
              <a:rPr lang="ru-RU" sz="1400" dirty="0">
                <a:latin typeface="Roboto"/>
              </a:rPr>
              <a:t>Фиксирование на шкалах крайних положений отвесов, надлежит производить только по внешним или только по внутренним краям проволоки.</a:t>
            </a:r>
          </a:p>
          <a:p>
            <a:pPr indent="457200"/>
            <a:r>
              <a:rPr lang="ru-RU" sz="1400" dirty="0">
                <a:latin typeface="Roboto"/>
              </a:rPr>
              <a:t>Число шкальных отсчетов, соответствующих крайним (левым или правым) положениям отвесов, должно быть порядка одиннадцати-тринадцати.</a:t>
            </a:r>
          </a:p>
          <a:p>
            <a:pPr indent="457200"/>
            <a:r>
              <a:rPr lang="ru-RU" sz="1400" dirty="0">
                <a:latin typeface="Roboto"/>
              </a:rPr>
              <a:t>Шкальный отсчет, соответствующий среднему положению отвеса, надлежит определять по формуле</a:t>
            </a:r>
            <a:endParaRPr lang="ru-RU" sz="1400" b="0" i="0" dirty="0">
              <a:effectLst/>
              <a:latin typeface="Roboto"/>
            </a:endParaRPr>
          </a:p>
        </p:txBody>
      </p:sp>
    </p:spTree>
    <p:extLst>
      <p:ext uri="{BB962C8B-B14F-4D97-AF65-F5344CB8AC3E}">
        <p14:creationId xmlns:p14="http://schemas.microsoft.com/office/powerpoint/2010/main" val="1652904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s://studbooks.net/imag_/32/167325/image03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706" y="171046"/>
            <a:ext cx="5896090" cy="2049443"/>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5204" y="2594918"/>
            <a:ext cx="10833850" cy="3754874"/>
          </a:xfrm>
          <a:prstGeom prst="rect">
            <a:avLst/>
          </a:prstGeom>
        </p:spPr>
        <p:txBody>
          <a:bodyPr wrap="square">
            <a:spAutoFit/>
          </a:bodyPr>
          <a:lstStyle/>
          <a:p>
            <a:pPr indent="457200"/>
            <a:r>
              <a:rPr lang="ru-RU" sz="1400" dirty="0">
                <a:latin typeface="Roboto"/>
              </a:rPr>
              <a:t>После вычисления шкальных отсчетов, соответствующих среднему положению отвеса по фронтальной и продольной шкалам, следует или закрепить проволоки отвесов против этих отсчетов, или заменить их плашками с остриями, устанавливаемыми посредством винтов против соответствующих шкальных отсчетов.</a:t>
            </a:r>
          </a:p>
          <a:p>
            <a:pPr indent="457200"/>
            <a:r>
              <a:rPr lang="ru-RU" sz="1400" dirty="0">
                <a:latin typeface="Roboto"/>
              </a:rPr>
              <a:t>Расстояния </a:t>
            </a:r>
            <a:r>
              <a:rPr lang="ru-RU" sz="1400" dirty="0" err="1">
                <a:latin typeface="Roboto"/>
              </a:rPr>
              <a:t>da</a:t>
            </a:r>
            <a:r>
              <a:rPr lang="ru-RU" sz="1400" dirty="0">
                <a:latin typeface="Roboto"/>
              </a:rPr>
              <a:t>, </a:t>
            </a:r>
            <a:r>
              <a:rPr lang="ru-RU" sz="1400" dirty="0" err="1">
                <a:latin typeface="Roboto"/>
              </a:rPr>
              <a:t>db</a:t>
            </a:r>
            <a:r>
              <a:rPr lang="ru-RU" sz="1400" dirty="0">
                <a:latin typeface="Roboto"/>
              </a:rPr>
              <a:t> измеряются линейкой с миллиметровыми делениями, а расстояние с -- стальной рулеткой не менее 3 раз с точностью отсчитывания ±1 мм. Расстояния </a:t>
            </a:r>
            <a:r>
              <a:rPr lang="ru-RU" sz="1400" dirty="0" err="1">
                <a:latin typeface="Roboto"/>
              </a:rPr>
              <a:t>Fa</a:t>
            </a:r>
            <a:r>
              <a:rPr lang="ru-RU" sz="1400" dirty="0">
                <a:latin typeface="Roboto"/>
              </a:rPr>
              <a:t> и F1 достаточно измерить посредством рулетки с точностью ±1 см.</a:t>
            </a:r>
          </a:p>
          <a:p>
            <a:pPr indent="457200"/>
            <a:r>
              <a:rPr lang="ru-RU" sz="1400" dirty="0">
                <a:latin typeface="Roboto"/>
              </a:rPr>
              <a:t>Измерение угла г должно производиться в соответствии с требованиями.</a:t>
            </a:r>
          </a:p>
          <a:p>
            <a:pPr indent="457200"/>
            <a:r>
              <a:rPr lang="ru-RU" sz="1400" dirty="0">
                <a:latin typeface="Roboto"/>
              </a:rPr>
              <a:t>Средняя ошибка измерения углов при точке С должна быть не более +7", для чего измерение углов должно быть произведено тремя полными повторениями теодолитом, имеющим точность нониуса не менее 30"; при использовании оптических теодолитов измерение углов должно производиться не менее чем тремя приемами. При измерении углов способом повторений разность е -- д -- г не должна превышать +20". Расхождение углов, измеренных различными приемами, не должно быть больше 10". Углы при точке P1 и P2 должны быть уравнены.</a:t>
            </a:r>
          </a:p>
          <a:p>
            <a:pPr indent="457200"/>
            <a:r>
              <a:rPr lang="ru-RU" sz="1400" dirty="0">
                <a:latin typeface="Roboto"/>
              </a:rPr>
              <a:t>Измерение сторон соединительного четырехугольника надлежит производить стальной рулеткой (при постоянном натяжении) не менее 5 раз, с точностью отсчитывания до 1 мм. За окончательный результат принимается среднее арифметическое. Разность между отдельными измерениями одной и той же стороны не должна превышать + 2 мм, а средняя ошибка результата измерения каждой стороны не должна быть больше +0,5 мм.</a:t>
            </a:r>
          </a:p>
          <a:p>
            <a:pPr indent="457200"/>
            <a:r>
              <a:rPr lang="ru-RU" sz="1400" dirty="0">
                <a:latin typeface="Roboto"/>
              </a:rPr>
              <a:t>Для контроля должен быть измерен угол, дополняющий угол г до 360°. Невязка суммы углов не должна превышать ±20".</a:t>
            </a:r>
          </a:p>
          <a:p>
            <a:pPr indent="457200"/>
            <a:r>
              <a:rPr lang="ru-RU" sz="1400" dirty="0">
                <a:latin typeface="Roboto"/>
              </a:rPr>
              <a:t>Значение </a:t>
            </a:r>
            <a:r>
              <a:rPr lang="ru-RU" sz="1400" dirty="0" err="1">
                <a:latin typeface="Roboto"/>
              </a:rPr>
              <a:t>примычного</a:t>
            </a:r>
            <a:r>
              <a:rPr lang="ru-RU" sz="1400" dirty="0">
                <a:latin typeface="Roboto"/>
              </a:rPr>
              <a:t> угла д следует определять по формуле:</a:t>
            </a:r>
            <a:endParaRPr lang="ru-RU" sz="1400" b="0" i="0" dirty="0">
              <a:effectLst/>
              <a:latin typeface="Roboto"/>
            </a:endParaRPr>
          </a:p>
        </p:txBody>
      </p:sp>
      <p:pic>
        <p:nvPicPr>
          <p:cNvPr id="8198" name="Picture 6" descr="https://studbooks.net/imag_/32/167325/image03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34299" y="6112792"/>
            <a:ext cx="1421996" cy="4739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9892855"/>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784</TotalTime>
  <Words>1736</Words>
  <Application>Microsoft Office PowerPoint</Application>
  <PresentationFormat>Широкоэкранный</PresentationFormat>
  <Paragraphs>78</Paragraphs>
  <Slides>11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11</vt:i4>
      </vt:variant>
    </vt:vector>
  </HeadingPairs>
  <TitlesOfParts>
    <vt:vector size="18" baseType="lpstr">
      <vt:lpstr>Arial</vt:lpstr>
      <vt:lpstr>Calibri</vt:lpstr>
      <vt:lpstr>Roboto</vt:lpstr>
      <vt:lpstr>Times New Roman</vt:lpstr>
      <vt:lpstr>Trebuchet MS</vt:lpstr>
      <vt:lpstr>Wingdings 3</vt:lpstr>
      <vt:lpstr>Аспект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MultiDVD Team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saule_soltabaeva@mail.ru</dc:creator>
  <cp:lastModifiedBy>saule_soltabaeva@mail.ru</cp:lastModifiedBy>
  <cp:revision>64</cp:revision>
  <dcterms:created xsi:type="dcterms:W3CDTF">2021-01-27T04:24:17Z</dcterms:created>
  <dcterms:modified xsi:type="dcterms:W3CDTF">2021-02-26T04:44:04Z</dcterms:modified>
</cp:coreProperties>
</file>