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0"/>
  </p:notes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6FD9D04-A396-47C9-A075-7034CECACFC7}">
          <p14:sldIdLst>
            <p14:sldId id="257"/>
            <p14:sldId id="265"/>
            <p14:sldId id="266"/>
            <p14:sldId id="267"/>
            <p14:sldId id="268"/>
            <p14:sldId id="269"/>
            <p14:sldId id="270"/>
            <p14:sldId id="264"/>
          </p14:sldIdLst>
        </p14:section>
        <p14:section name="Раздел без заголовка" id="{95AEA0EA-6482-4C51-B1D8-D61D2D6CA89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6D59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19AD6-9957-401A-97B7-AA1FE33E9444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C5B92-700C-4768-AA1F-41C467DB7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195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97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82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257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28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680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872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733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62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2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50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7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5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99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7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57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756B-09D3-4996-8CF2-BC4CF29ADF17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B97AAA-E15A-484D-AF1D-520E97B23A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00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290" y="399581"/>
            <a:ext cx="114530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Лекция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6</a:t>
            </a:r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Ориентирование </a:t>
            </a:r>
            <a:r>
              <a:rPr lang="ru-RU" sz="2000" b="1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через два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вертикальных </a:t>
            </a:r>
            <a:r>
              <a:rPr lang="ru-RU" sz="2000" b="1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ствола. Ступенчатые способы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ориентирования</a:t>
            </a:r>
            <a:endParaRPr lang="ru-RU" sz="2000" b="1" u="sng" dirty="0">
              <a:solidFill>
                <a:srgbClr val="0000FF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10109828" y="2467817"/>
            <a:ext cx="1314474" cy="33711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280889" y="1094018"/>
            <a:ext cx="1967346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Roboto"/>
              </a:rPr>
              <a:t>П</a:t>
            </a:r>
            <a:r>
              <a:rPr lang="kk-KZ" sz="1600" b="1" dirty="0" smtClean="0">
                <a:latin typeface="Roboto"/>
              </a:rPr>
              <a:t>олевые работы </a:t>
            </a:r>
            <a:endParaRPr lang="ru-RU" sz="1600" b="0" i="0" dirty="0">
              <a:effectLst/>
              <a:latin typeface="Roboto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44067" y="1836331"/>
            <a:ext cx="2794001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latin typeface="Roboto"/>
              </a:rPr>
              <a:t>До остановки стволов</a:t>
            </a:r>
            <a:endParaRPr lang="ru-RU" sz="1600" b="0" i="0" dirty="0">
              <a:effectLst/>
              <a:latin typeface="Roboto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6491" y="1847689"/>
            <a:ext cx="2794001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latin typeface="Roboto"/>
              </a:rPr>
              <a:t>После остановки стволов</a:t>
            </a:r>
            <a:endParaRPr lang="ru-RU" sz="1600" b="0" i="0" dirty="0">
              <a:effectLst/>
              <a:latin typeface="Roboto"/>
            </a:endParaRPr>
          </a:p>
        </p:txBody>
      </p:sp>
      <p:cxnSp>
        <p:nvCxnSpPr>
          <p:cNvPr id="9" name="Прямая со стрелкой 8"/>
          <p:cNvCxnSpPr>
            <a:stCxn id="3" idx="2"/>
            <a:endCxn id="7" idx="0"/>
          </p:cNvCxnSpPr>
          <p:nvPr/>
        </p:nvCxnSpPr>
        <p:spPr>
          <a:xfrm flipH="1">
            <a:off x="3041068" y="1432572"/>
            <a:ext cx="3223494" cy="4037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2"/>
            <a:endCxn id="8" idx="0"/>
          </p:cNvCxnSpPr>
          <p:nvPr/>
        </p:nvCxnSpPr>
        <p:spPr>
          <a:xfrm>
            <a:off x="6264562" y="1432572"/>
            <a:ext cx="2688930" cy="415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94670" y="2581960"/>
            <a:ext cx="2794001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kk-KZ" sz="1600" dirty="0" smtClean="0">
                <a:latin typeface="Roboto"/>
              </a:rPr>
              <a:t>На поверхности проклады-вается полигонометрия 1 разряда (</a:t>
            </a:r>
            <a:r>
              <a:rPr lang="ru-RU" sz="1600" dirty="0" smtClean="0">
                <a:latin typeface="Roboto"/>
              </a:rPr>
              <a:t>1:10000)  с закреплением подходных точек</a:t>
            </a:r>
            <a:endParaRPr lang="ru-RU" sz="1600" i="0" dirty="0">
              <a:effectLst/>
              <a:latin typeface="Roboto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41068" y="2595434"/>
            <a:ext cx="3223494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kk-KZ" sz="1600" dirty="0" smtClean="0">
                <a:latin typeface="Roboto"/>
              </a:rPr>
              <a:t>В околоствольных дворах выставляются </a:t>
            </a:r>
            <a:r>
              <a:rPr lang="ru-RU" sz="1600" dirty="0" smtClean="0">
                <a:latin typeface="Roboto"/>
              </a:rPr>
              <a:t>подходные точки и между ними </a:t>
            </a:r>
            <a:r>
              <a:rPr lang="kk-KZ" sz="1600" dirty="0" smtClean="0">
                <a:latin typeface="Roboto"/>
              </a:rPr>
              <a:t>прокладывается полигонный ход повышенной точности (1:3</a:t>
            </a:r>
            <a:r>
              <a:rPr lang="ru-RU" sz="1600" dirty="0" smtClean="0">
                <a:latin typeface="Roboto"/>
              </a:rPr>
              <a:t>000-1:5000)</a:t>
            </a:r>
            <a:endParaRPr lang="ru-RU" sz="1600" i="0" dirty="0">
              <a:effectLst/>
              <a:latin typeface="Roboto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14649" y="2580376"/>
            <a:ext cx="2519223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Roboto"/>
              </a:rPr>
              <a:t>Опускаются в ствол по одному отвесу, на подходных точках устанавливается теодолиты. </a:t>
            </a:r>
            <a:endParaRPr lang="ru-RU" sz="1600" i="0" dirty="0">
              <a:effectLst/>
              <a:latin typeface="Roboto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030851" y="2581960"/>
            <a:ext cx="2154386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Roboto"/>
              </a:rPr>
              <a:t>Четыре </a:t>
            </a:r>
            <a:r>
              <a:rPr lang="ru-RU" sz="1600" dirty="0" err="1" smtClean="0">
                <a:latin typeface="Roboto"/>
              </a:rPr>
              <a:t>наблюда</a:t>
            </a:r>
            <a:r>
              <a:rPr lang="ru-RU" sz="1600" dirty="0" smtClean="0">
                <a:latin typeface="Roboto"/>
              </a:rPr>
              <a:t>-теля одновременно выполняют примыкание к отвесам</a:t>
            </a:r>
            <a:endParaRPr lang="ru-RU" sz="1600" i="0" dirty="0">
              <a:effectLst/>
              <a:latin typeface="Roboto"/>
            </a:endParaRPr>
          </a:p>
        </p:txBody>
      </p:sp>
      <p:cxnSp>
        <p:nvCxnSpPr>
          <p:cNvPr id="27" name="Прямая со стрелкой 26"/>
          <p:cNvCxnSpPr>
            <a:stCxn id="7" idx="2"/>
            <a:endCxn id="14" idx="0"/>
          </p:cNvCxnSpPr>
          <p:nvPr/>
        </p:nvCxnSpPr>
        <p:spPr>
          <a:xfrm flipH="1">
            <a:off x="1491671" y="2174885"/>
            <a:ext cx="1549397" cy="407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7" idx="2"/>
            <a:endCxn id="15" idx="0"/>
          </p:cNvCxnSpPr>
          <p:nvPr/>
        </p:nvCxnSpPr>
        <p:spPr>
          <a:xfrm>
            <a:off x="3041068" y="2174885"/>
            <a:ext cx="1611747" cy="420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8" idx="2"/>
            <a:endCxn id="16" idx="0"/>
          </p:cNvCxnSpPr>
          <p:nvPr/>
        </p:nvCxnSpPr>
        <p:spPr>
          <a:xfrm flipH="1">
            <a:off x="7674261" y="2186243"/>
            <a:ext cx="1279231" cy="394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8" idx="2"/>
            <a:endCxn id="18" idx="0"/>
          </p:cNvCxnSpPr>
          <p:nvPr/>
        </p:nvCxnSpPr>
        <p:spPr>
          <a:xfrm>
            <a:off x="8953492" y="2186243"/>
            <a:ext cx="1154552" cy="395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s://pandia.ru/text/80/503/images/img4_7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38" y="4056453"/>
            <a:ext cx="3668280" cy="280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89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5725" y="240895"/>
            <a:ext cx="2717802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Roboto"/>
              </a:rPr>
              <a:t>Камеральная обработка</a:t>
            </a:r>
            <a:endParaRPr lang="ru-RU" sz="1600" b="0" i="0" dirty="0">
              <a:effectLst/>
              <a:latin typeface="Roboto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4036" y="1135580"/>
            <a:ext cx="3417455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Roboto"/>
              </a:rPr>
              <a:t>1 этап. Вычисляют разомкнутый теодолитный ход на поверхности к отвесам А и В</a:t>
            </a:r>
            <a:endParaRPr lang="ru-RU" sz="1600" i="0" dirty="0">
              <a:effectLst/>
              <a:latin typeface="Roboto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9062" y="2295435"/>
            <a:ext cx="3417455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Roboto"/>
              </a:rPr>
              <a:t>Решают обратную геодезическую задачу между координатами отвесов А и В на поверхности</a:t>
            </a:r>
            <a:endParaRPr lang="ru-RU" sz="1600" i="0" dirty="0">
              <a:effectLst/>
              <a:latin typeface="Roboto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0924" y="1135579"/>
            <a:ext cx="332740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Roboto"/>
              </a:rPr>
              <a:t>2 этап. Вычисляют подземный теодолитный ход введением в условную систему координат</a:t>
            </a:r>
            <a:endParaRPr lang="ru-RU" sz="1600" i="0" dirty="0">
              <a:effectLst/>
              <a:latin typeface="Roboto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38019" y="2281503"/>
            <a:ext cx="343824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Roboto"/>
              </a:rPr>
              <a:t>Решают обратную геодезическую задачу между координатами </a:t>
            </a:r>
            <a:r>
              <a:rPr lang="ru-RU" sz="1600" dirty="0" err="1" smtClean="0">
                <a:latin typeface="Roboto"/>
              </a:rPr>
              <a:t>отве</a:t>
            </a:r>
            <a:r>
              <a:rPr lang="ru-RU" sz="1600" dirty="0" smtClean="0">
                <a:latin typeface="Roboto"/>
              </a:rPr>
              <a:t>-сов А</a:t>
            </a:r>
            <a:r>
              <a:rPr lang="ru-RU" sz="1600" dirty="0" smtClean="0">
                <a:latin typeface="Roboto"/>
                <a:sym typeface="Symbol" panose="05050102010706020507" pitchFamily="18" charset="2"/>
              </a:rPr>
              <a:t></a:t>
            </a:r>
            <a:r>
              <a:rPr lang="ru-RU" sz="1600" dirty="0" smtClean="0">
                <a:latin typeface="Roboto"/>
              </a:rPr>
              <a:t> и В</a:t>
            </a:r>
            <a:r>
              <a:rPr lang="ru-RU" sz="1600" dirty="0" smtClean="0">
                <a:latin typeface="Roboto"/>
                <a:sym typeface="Symbol" panose="05050102010706020507" pitchFamily="18" charset="2"/>
              </a:rPr>
              <a:t></a:t>
            </a:r>
            <a:r>
              <a:rPr lang="ru-RU" sz="1600" dirty="0" smtClean="0">
                <a:latin typeface="Roboto"/>
              </a:rPr>
              <a:t> подземного полигона</a:t>
            </a:r>
            <a:endParaRPr lang="ru-RU" sz="1600" i="0" dirty="0">
              <a:effectLst/>
              <a:latin typeface="Roboto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37761" y="1135578"/>
            <a:ext cx="332740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Roboto"/>
              </a:rPr>
              <a:t>3 этап. Вычисляют дирекционный угол первой стороны подземной съемки </a:t>
            </a:r>
            <a:endParaRPr lang="ru-RU" sz="1600" i="0" dirty="0">
              <a:effectLst/>
              <a:latin typeface="Roboto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737761" y="2295435"/>
            <a:ext cx="332740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Roboto"/>
              </a:rPr>
              <a:t>Вычисляют подземный теодолитный ход введением в истинную систему координат</a:t>
            </a:r>
            <a:endParaRPr lang="ru-RU" sz="1600" i="0" dirty="0">
              <a:effectLst/>
              <a:latin typeface="Roboto"/>
            </a:endParaRPr>
          </a:p>
        </p:txBody>
      </p:sp>
      <p:cxnSp>
        <p:nvCxnSpPr>
          <p:cNvPr id="10" name="Прямая со стрелкой 9"/>
          <p:cNvCxnSpPr>
            <a:stCxn id="2" idx="2"/>
            <a:endCxn id="5" idx="0"/>
          </p:cNvCxnSpPr>
          <p:nvPr/>
        </p:nvCxnSpPr>
        <p:spPr>
          <a:xfrm>
            <a:off x="5734626" y="579449"/>
            <a:ext cx="0" cy="5561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2"/>
            <a:endCxn id="3" idx="0"/>
          </p:cNvCxnSpPr>
          <p:nvPr/>
        </p:nvCxnSpPr>
        <p:spPr>
          <a:xfrm flipH="1">
            <a:off x="2022764" y="579449"/>
            <a:ext cx="3711862" cy="556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2"/>
            <a:endCxn id="7" idx="0"/>
          </p:cNvCxnSpPr>
          <p:nvPr/>
        </p:nvCxnSpPr>
        <p:spPr>
          <a:xfrm>
            <a:off x="5734626" y="579449"/>
            <a:ext cx="3666837" cy="556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2"/>
            <a:endCxn id="6" idx="0"/>
          </p:cNvCxnSpPr>
          <p:nvPr/>
        </p:nvCxnSpPr>
        <p:spPr>
          <a:xfrm>
            <a:off x="5734626" y="1966576"/>
            <a:ext cx="22513" cy="314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022764" y="1942517"/>
            <a:ext cx="0" cy="3288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7" idx="2"/>
            <a:endCxn id="8" idx="0"/>
          </p:cNvCxnSpPr>
          <p:nvPr/>
        </p:nvCxnSpPr>
        <p:spPr>
          <a:xfrm>
            <a:off x="9401463" y="1966575"/>
            <a:ext cx="0" cy="328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4215244" y="3770990"/>
            <a:ext cx="303876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Контроль ориентировки</a:t>
            </a:r>
            <a:endParaRPr lang="ru-RU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Прямоугольник 34"/>
              <p:cNvSpPr/>
              <p:nvPr/>
            </p:nvSpPr>
            <p:spPr>
              <a:xfrm>
                <a:off x="1499753" y="4641761"/>
                <a:ext cx="3038764" cy="66255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kk-KZ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Согласно инструкции</a:t>
                </a:r>
              </a:p>
              <a:p>
                <a:pPr algn="ctr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П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Ш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kk-KZ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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доп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9753" y="4641761"/>
                <a:ext cx="3038764" cy="662554"/>
              </a:xfrm>
              <a:prstGeom prst="rect">
                <a:avLst/>
              </a:prstGeom>
              <a:blipFill>
                <a:blip r:embed="rId2"/>
                <a:stretch>
                  <a:fillRect t="-3604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Прямоугольник 35"/>
              <p:cNvSpPr/>
              <p:nvPr/>
            </p:nvSpPr>
            <p:spPr>
              <a:xfrm>
                <a:off x="5850659" y="4643826"/>
                <a:ext cx="4327814" cy="67185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kk-KZ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Линейная невязка</a:t>
                </a:r>
              </a:p>
              <a:p>
                <a:pPr algn="ctr"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kk-K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</a:rPr>
                              <m:t>В</m:t>
                            </m:r>
                          </m:e>
                          <m:sub>
                            <m:r>
                              <a:rPr lang="kk-KZ" b="0" i="1" smtClean="0">
                                <a:latin typeface="Cambria Math" panose="02040503050406030204" pitchFamily="18" charset="0"/>
                              </a:rPr>
                              <m:t>п</m:t>
                            </m:r>
                          </m:sub>
                        </m:sSub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i="1">
                                <a:latin typeface="Cambria Math" panose="02040503050406030204" pitchFamily="18" charset="0"/>
                              </a:rPr>
                              <m:t>В</m:t>
                            </m:r>
                          </m:e>
                          <m:sub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ш</m:t>
                            </m:r>
                          </m:sub>
                        </m:sSub>
                      </m:sub>
                    </m:sSub>
                  </m:oMath>
                </a14:m>
                <a:r>
                  <a:rPr lang="kk-KZ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у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У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i="1">
                                <a:latin typeface="Cambria Math" panose="02040503050406030204" pitchFamily="18" charset="0"/>
                              </a:rPr>
                              <m:t>В</m:t>
                            </m:r>
                          </m:e>
                          <m:sub>
                            <m:r>
                              <a:rPr lang="kk-KZ" i="1">
                                <a:latin typeface="Cambria Math" panose="02040503050406030204" pitchFamily="18" charset="0"/>
                              </a:rPr>
                              <m:t>п</m:t>
                            </m:r>
                          </m:sub>
                        </m:sSub>
                      </m:sub>
                    </m:sSub>
                    <m:r>
                      <a:rPr lang="ru-RU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У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i="1">
                                <a:latin typeface="Cambria Math" panose="02040503050406030204" pitchFamily="18" charset="0"/>
                              </a:rPr>
                              <m:t>В</m:t>
                            </m:r>
                          </m:e>
                          <m:sub>
                            <m:r>
                              <a:rPr lang="ru-RU" i="1">
                                <a:latin typeface="Cambria Math" panose="02040503050406030204" pitchFamily="18" charset="0"/>
                              </a:rPr>
                              <m:t>ш</m:t>
                            </m:r>
                          </m:sub>
                        </m:sSub>
                      </m:sub>
                    </m:sSub>
                  </m:oMath>
                </a14:m>
                <a:endParaRPr lang="kk-KZ" dirty="0" smtClean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0659" y="4643826"/>
                <a:ext cx="4327814" cy="671851"/>
              </a:xfrm>
              <a:prstGeom prst="rect">
                <a:avLst/>
              </a:prstGeom>
              <a:blipFill>
                <a:blip r:embed="rId3"/>
                <a:stretch>
                  <a:fillRect t="-4464" b="-267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Прямая со стрелкой 36"/>
          <p:cNvCxnSpPr>
            <a:stCxn id="34" idx="2"/>
            <a:endCxn id="35" idx="0"/>
          </p:cNvCxnSpPr>
          <p:nvPr/>
        </p:nvCxnSpPr>
        <p:spPr>
          <a:xfrm flipH="1">
            <a:off x="3019135" y="4140322"/>
            <a:ext cx="2715491" cy="5014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34" idx="2"/>
            <a:endCxn id="36" idx="0"/>
          </p:cNvCxnSpPr>
          <p:nvPr/>
        </p:nvCxnSpPr>
        <p:spPr>
          <a:xfrm>
            <a:off x="5734626" y="4140322"/>
            <a:ext cx="2279940" cy="503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303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4" y="134072"/>
            <a:ext cx="9353551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306674"/>
              </p:ext>
            </p:extLst>
          </p:nvPr>
        </p:nvGraphicFramePr>
        <p:xfrm>
          <a:off x="448613" y="4663108"/>
          <a:ext cx="8596312" cy="5756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753118">
                  <a:extLst>
                    <a:ext uri="{9D8B030D-6E8A-4147-A177-3AD203B41FA5}">
                      <a16:colId xmlns:a16="http://schemas.microsoft.com/office/drawing/2014/main" val="1832098143"/>
                    </a:ext>
                  </a:extLst>
                </a:gridCol>
                <a:gridCol w="3843194">
                  <a:extLst>
                    <a:ext uri="{9D8B030D-6E8A-4147-A177-3AD203B41FA5}">
                      <a16:colId xmlns:a16="http://schemas.microsoft.com/office/drawing/2014/main" val="2143398462"/>
                    </a:ext>
                  </a:extLst>
                </a:gridCol>
              </a:tblGrid>
              <a:tr h="575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Исходные данные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(Придорожный – ш/х-5) = 207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45′36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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kk-KZ" sz="1200" b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Ш/Х-5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+1200,000 м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kk-KZ" sz="1200" b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Ш/Х-5</a:t>
                      </a: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+1200,000 м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71" marR="61671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_________  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съемки на поверхности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 _ _ _ _ _    съемки в подземных выработках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71" marR="61671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964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256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98764" y="1052946"/>
                <a:ext cx="8991051" cy="3018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шх.5 −А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Придор−</m:t>
                        </m:r>
                        <m:r>
                          <a:rPr lang="ru-RU" i="1">
                            <a:latin typeface="Cambria Math" panose="02040503050406030204" pitchFamily="18" charset="0"/>
                          </a:rPr>
                          <m:t>шх.5 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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</a:rPr>
                          <m:t>шх.5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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180=2074536+121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16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50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−18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0</m:t>
                    </m:r>
                  </m:oMath>
                </a14:m>
                <a:r>
                  <a:rPr lang="ru-RU" dirty="0" smtClean="0"/>
                  <a:t>= </a:t>
                </a:r>
                <a14:m>
                  <m:oMath xmlns:m="http://schemas.openxmlformats.org/officeDocument/2006/math">
                    <m:r>
                      <a:rPr lang="ru-RU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149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02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6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1052946"/>
                <a:ext cx="8991051" cy="301878"/>
              </a:xfrm>
              <a:prstGeom prst="rect">
                <a:avLst/>
              </a:prstGeom>
              <a:blipFill>
                <a:blip r:embed="rId2"/>
                <a:stretch>
                  <a:fillRect l="-678" t="-28571" b="-36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98764" y="1565564"/>
                <a:ext cx="798276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А−В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i="1">
                            <a:latin typeface="Cambria Math" panose="02040503050406030204" pitchFamily="18" charset="0"/>
                          </a:rPr>
                          <m:t>шх.5</m:t>
                        </m:r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−А</m:t>
                        </m:r>
                        <m:r>
                          <a:rPr lang="ru-RU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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А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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180=1490226+180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01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05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−18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0</m:t>
                    </m:r>
                  </m:oMath>
                </a14:m>
                <a:r>
                  <a:rPr lang="ru-RU" dirty="0" smtClean="0"/>
                  <a:t>= </a:t>
                </a:r>
                <a14:m>
                  <m:oMath xmlns:m="http://schemas.openxmlformats.org/officeDocument/2006/math">
                    <m:r>
                      <a:rPr lang="ru-RU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149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03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31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1565564"/>
                <a:ext cx="7982763" cy="276999"/>
              </a:xfrm>
              <a:prstGeom prst="rect">
                <a:avLst/>
              </a:prstGeom>
              <a:blipFill>
                <a:blip r:embed="rId3"/>
                <a:stretch>
                  <a:fillRect l="-764" t="-31111" b="-4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98764" y="2076394"/>
                <a:ext cx="75050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В −С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А−В</m:t>
                        </m:r>
                        <m:r>
                          <a:rPr lang="ru-RU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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В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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180=1490331+239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41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−18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0</m:t>
                    </m:r>
                  </m:oMath>
                </a14:m>
                <a:r>
                  <a:rPr lang="ru-RU" dirty="0" smtClean="0"/>
                  <a:t>= </a:t>
                </a:r>
                <a14:m>
                  <m:oMath xmlns:m="http://schemas.openxmlformats.org/officeDocument/2006/math">
                    <m:r>
                      <a:rPr lang="ru-RU" dirty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  <m:r>
                      <a:rPr lang="ru-RU" b="0" i="0" dirty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44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39</m:t>
                    </m:r>
                    <m:r>
                      <a:rPr lang="ru-RU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2076394"/>
                <a:ext cx="7505068" cy="276999"/>
              </a:xfrm>
              <a:prstGeom prst="rect">
                <a:avLst/>
              </a:prstGeom>
              <a:blipFill>
                <a:blip r:embed="rId4"/>
                <a:stretch>
                  <a:fillRect l="-812" t="-31111" r="-162" b="-4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98764" y="2587224"/>
                <a:ext cx="7803803" cy="302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С −</m:t>
                        </m:r>
                        <m:sSub>
                          <m:sSubPr>
                            <m:ctrlPr>
                              <a:rPr lang="ru-R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О</m:t>
                            </m:r>
                          </m:e>
                          <m:sub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В−С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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С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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180=2084439+187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58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26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−18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0</m:t>
                    </m:r>
                  </m:oMath>
                </a14:m>
                <a:r>
                  <a:rPr lang="ru-RU" dirty="0" smtClean="0"/>
                  <a:t>= </a:t>
                </a:r>
                <a14:m>
                  <m:oMath xmlns:m="http://schemas.openxmlformats.org/officeDocument/2006/math">
                    <m:r>
                      <a:rPr lang="ru-RU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216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43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05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2587224"/>
                <a:ext cx="7803803" cy="302070"/>
              </a:xfrm>
              <a:prstGeom prst="rect">
                <a:avLst/>
              </a:prstGeom>
              <a:blipFill>
                <a:blip r:embed="rId5"/>
                <a:stretch>
                  <a:fillRect l="-781" t="-28000" b="-3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98764" y="3083876"/>
                <a:ext cx="7829451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В −</m:t>
                        </m:r>
                        <m:sSub>
                          <m:sSubPr>
                            <m:ctrlPr>
                              <a:rPr lang="ru-RU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О</m:t>
                            </m:r>
                          </m:e>
                          <m:sub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А−В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</m:t>
                        </m:r>
                      </m:e>
                      <m:sub>
                        <m:r>
                          <a:rPr lang="ru-RU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В</m:t>
                        </m:r>
                      </m:sub>
                    </m:sSub>
                    <m:r>
                      <a:rPr lang="ru-RU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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180=1490331+251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23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15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−18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0</m:t>
                    </m:r>
                  </m:oMath>
                </a14:m>
                <a:r>
                  <a:rPr lang="ru-RU" dirty="0" smtClean="0"/>
                  <a:t>= </a:t>
                </a:r>
                <a14:m>
                  <m:oMath xmlns:m="http://schemas.openxmlformats.org/officeDocument/2006/math">
                    <m:r>
                      <a:rPr lang="ru-RU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220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26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46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3083876"/>
                <a:ext cx="7829451" cy="300788"/>
              </a:xfrm>
              <a:prstGeom prst="rect">
                <a:avLst/>
              </a:prstGeom>
              <a:blipFill>
                <a:blip r:embed="rId6"/>
                <a:stretch>
                  <a:fillRect l="-779" t="-28571" b="-36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356512" y="324251"/>
            <a:ext cx="9275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 этап. </a:t>
            </a:r>
            <a:r>
              <a:rPr lang="ru-RU" dirty="0" smtClean="0">
                <a:latin typeface="Roboto"/>
              </a:rPr>
              <a:t>Вычисляем </a:t>
            </a:r>
            <a:r>
              <a:rPr lang="ru-RU" dirty="0">
                <a:latin typeface="Roboto"/>
              </a:rPr>
              <a:t>разомкнутый теодолитный ход на поверхности к отвесам </a:t>
            </a:r>
            <a:r>
              <a:rPr lang="ru-RU" dirty="0" smtClean="0">
                <a:latin typeface="Roboto"/>
              </a:rPr>
              <a:t>О</a:t>
            </a:r>
            <a:r>
              <a:rPr lang="ru-RU" baseline="-25000" dirty="0" smtClean="0">
                <a:latin typeface="Roboto"/>
              </a:rPr>
              <a:t>1</a:t>
            </a:r>
            <a:r>
              <a:rPr lang="ru-RU" dirty="0" smtClean="0">
                <a:latin typeface="Roboto"/>
              </a:rPr>
              <a:t> </a:t>
            </a:r>
            <a:r>
              <a:rPr lang="ru-RU" dirty="0">
                <a:latin typeface="Roboto"/>
              </a:rPr>
              <a:t>и </a:t>
            </a:r>
            <a:r>
              <a:rPr lang="ru-RU" dirty="0" smtClean="0">
                <a:latin typeface="Roboto"/>
              </a:rPr>
              <a:t>О</a:t>
            </a:r>
            <a:r>
              <a:rPr lang="ru-RU" baseline="-25000" dirty="0" smtClean="0">
                <a:latin typeface="Roboto"/>
              </a:rPr>
              <a:t>3</a:t>
            </a:r>
            <a:endParaRPr lang="ru-RU" baseline="-25000" dirty="0">
              <a:latin typeface="Roboto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24007" y="4053673"/>
                <a:ext cx="11177034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шх.5 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шх.5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шх.5 −А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.А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𝑂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</m:sSub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</m:t>
                              </m:r>
                              <m:func>
                                <m:func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𝐵</m:t>
                                      </m:r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</m:func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1200,00+</m:t>
                      </m:r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144,779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49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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02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26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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</m:e>
                        <m:sub/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07" y="4053673"/>
                <a:ext cx="11177034" cy="300788"/>
              </a:xfrm>
              <a:prstGeom prst="rect">
                <a:avLst/>
              </a:prstGeom>
              <a:blipFill>
                <a:blip r:embed="rId7"/>
                <a:stretch>
                  <a:fillRect b="-163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24007" y="4590333"/>
                <a:ext cx="104118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+37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256</m:t>
                      </m:r>
                      <m:r>
                        <a:rPr lang="ru-RU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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31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685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220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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6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6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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=1200,00−124,152−31,954−5,848=1038,046 </m:t>
                              </m:r>
                              <m:r>
                                <a:rPr lang="kk-KZ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м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07" y="4590333"/>
                <a:ext cx="10411825" cy="276999"/>
              </a:xfrm>
              <a:prstGeom prst="rect">
                <a:avLst/>
              </a:prstGeom>
              <a:blipFill>
                <a:blip r:embed="rId8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13158" y="5059114"/>
                <a:ext cx="11177034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У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У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шх.5 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шх.5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sin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шх.5 −А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in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.А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𝑂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</m:sSub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</m:t>
                              </m:r>
                              <m:func>
                                <m:func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s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𝐵</m:t>
                                      </m:r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</m:func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1200,00+</m:t>
                      </m:r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144,779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in</m:t>
                              </m:r>
                            </m:fName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49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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02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26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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</m:e>
                        <m:sub/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58" y="5059114"/>
                <a:ext cx="11177034" cy="300788"/>
              </a:xfrm>
              <a:prstGeom prst="rect">
                <a:avLst/>
              </a:prstGeom>
              <a:blipFill>
                <a:blip r:embed="rId9"/>
                <a:stretch>
                  <a:fillRect b="-163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13158" y="5569944"/>
                <a:ext cx="105028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+37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256</m:t>
                      </m:r>
                      <m:r>
                        <a:rPr lang="ru-RU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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in</m:t>
                          </m:r>
                        </m:fName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31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685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in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220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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6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6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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=1200,00+74,479+19,156−4,985=1288,650 </m:t>
                              </m:r>
                              <m:r>
                                <a:rPr lang="kk-KZ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м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58" y="5569944"/>
                <a:ext cx="10502875" cy="276999"/>
              </a:xfrm>
              <a:prstGeom prst="rect">
                <a:avLst/>
              </a:prstGeom>
              <a:blipFill>
                <a:blip r:embed="rId10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9624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98878" y="299821"/>
                <a:ext cx="9395649" cy="302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шх.5 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шх.5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шх.5 −А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.А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</m:t>
                              </m:r>
                              <m:func>
                                <m:func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𝐵</m:t>
                                      </m:r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</m:fun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1200,00+</m:t>
                      </m:r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144,779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</m:e>
                        <m:sub/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78" y="299821"/>
                <a:ext cx="9395649" cy="302070"/>
              </a:xfrm>
              <a:prstGeom prst="rect">
                <a:avLst/>
              </a:prstGeom>
              <a:blipFill>
                <a:blip r:embed="rId2"/>
                <a:stretch>
                  <a:fillRect l="-65" b="-1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98878" y="836481"/>
                <a:ext cx="116666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26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37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256</m:t>
                      </m:r>
                      <m:r>
                        <a:rPr lang="ru-RU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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31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func>
                      <m:r>
                        <a:rPr lang="en-US" i="1" smtClean="0">
                          <a:latin typeface="Cambria Math" panose="02040503050406030204" pitchFamily="18" charset="0"/>
                        </a:rPr>
                        <m:t>58</m:t>
                      </m:r>
                      <m:r>
                        <a:rPr lang="ru-RU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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ru-RU" dirty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208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4439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14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𝑐𝑜𝑠</m:t>
                          </m:r>
                          <m:r>
                            <a:rPr lang="ru-RU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216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43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05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=1200,00−124,152−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78" y="836481"/>
                <a:ext cx="11666655" cy="276999"/>
              </a:xfrm>
              <a:prstGeom prst="rect">
                <a:avLst/>
              </a:prstGeom>
              <a:blipFill>
                <a:blip r:embed="rId3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98878" y="1756749"/>
                <a:ext cx="10955500" cy="302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У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У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шх.5 </m:t>
                          </m:r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шх.5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sin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шх.5 −А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in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.А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</m:t>
                              </m:r>
                              <m:func>
                                <m:func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s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𝐵</m:t>
                                      </m:r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</m:func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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𝑖𝑛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1200,00+</m:t>
                      </m:r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144,779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</m:e>
                        <m:sub/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78" y="1756749"/>
                <a:ext cx="10955500" cy="302070"/>
              </a:xfrm>
              <a:prstGeom prst="rect">
                <a:avLst/>
              </a:prstGeom>
              <a:blipFill>
                <a:blip r:embed="rId4"/>
                <a:stretch>
                  <a:fillRect b="-1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45432" y="2282751"/>
                <a:ext cx="1137330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in</m:t>
                          </m:r>
                        </m:fName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26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37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256</m:t>
                      </m:r>
                      <m:r>
                        <a:rPr lang="ru-RU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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in</m:t>
                          </m:r>
                        </m:fName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31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28,75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in</m:t>
                              </m:r>
                            </m:fName>
                            <m:e>
                              <m:r>
                                <a:rPr lang="ru-RU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208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4439</m:t>
                              </m: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,6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02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𝑖𝑛</m:t>
                              </m:r>
                              <m:r>
                                <a:rPr lang="ru-RU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216</m:t>
                              </m:r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4305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=1200,00</m:t>
                              </m:r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74,479+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432" y="2282751"/>
                <a:ext cx="11373306" cy="276999"/>
              </a:xfrm>
              <a:prstGeom prst="rect">
                <a:avLst/>
              </a:prstGeom>
              <a:blipFill>
                <a:blip r:embed="rId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98878" y="1283806"/>
                <a:ext cx="45512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31,954</m:t>
                    </m:r>
                    <m:r>
                      <a:rPr lang="en-US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</m:t>
                    </m:r>
                  </m:oMath>
                </a14:m>
                <a:r>
                  <a:rPr lang="en-US" dirty="0" smtClean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5,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214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−11,705 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=10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06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975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kk-KZ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м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78" y="1283806"/>
                <a:ext cx="455124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68172" y="2822409"/>
                <a:ext cx="41633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+19,156−13,830−8,730=1271,075 </m:t>
                      </m:r>
                      <m:r>
                        <a:rPr lang="kk-KZ" b="0" i="1" smtClean="0">
                          <a:latin typeface="Cambria Math" panose="02040503050406030204" pitchFamily="18" charset="0"/>
                        </a:rPr>
                        <m:t>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72" y="2822409"/>
                <a:ext cx="4163319" cy="276999"/>
              </a:xfrm>
              <a:prstGeom prst="rect">
                <a:avLst/>
              </a:prstGeom>
              <a:blipFill>
                <a:blip r:embed="rId7"/>
                <a:stretch>
                  <a:fillRect l="-878" r="-586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68172" y="3565869"/>
                <a:ext cx="7116885" cy="6101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i="1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i="1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i="1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i="1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1271,075−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1288,650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1006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975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1038,046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−17,575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−31,071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=0,565640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72" y="3565869"/>
                <a:ext cx="7116885" cy="610167"/>
              </a:xfrm>
              <a:prstGeom prst="rect">
                <a:avLst/>
              </a:prstGeom>
              <a:blipFill>
                <a:blip r:embed="rId8"/>
                <a:stretch>
                  <a:fillRect b="-1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68172" y="4574081"/>
                <a:ext cx="5919954" cy="302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180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+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=180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+292939=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0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92939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72" y="4574081"/>
                <a:ext cx="5919954" cy="302070"/>
              </a:xfrm>
              <a:prstGeom prst="rect">
                <a:avLst/>
              </a:prstGeom>
              <a:blipFill>
                <a:blip r:embed="rId9"/>
                <a:stretch>
                  <a:fillRect r="-412" b="-1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425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1745" y="304306"/>
            <a:ext cx="9070109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Roboto"/>
              </a:rPr>
              <a:t>2 этап. </a:t>
            </a:r>
            <a:r>
              <a:rPr lang="ru-RU" sz="1600" dirty="0" err="1" smtClean="0">
                <a:latin typeface="Roboto"/>
              </a:rPr>
              <a:t>Вычисля</a:t>
            </a:r>
            <a:r>
              <a:rPr lang="kk-KZ" sz="1600" dirty="0" smtClean="0">
                <a:latin typeface="Roboto"/>
              </a:rPr>
              <a:t>ем</a:t>
            </a:r>
            <a:r>
              <a:rPr lang="ru-RU" sz="1600" dirty="0" smtClean="0">
                <a:latin typeface="Roboto"/>
              </a:rPr>
              <a:t> подземный теодолитный ход введением в условную систему координат</a:t>
            </a:r>
            <a:endParaRPr lang="ru-RU" sz="1600" i="0" dirty="0">
              <a:effectLst/>
              <a:latin typeface="Roboto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41745" y="760085"/>
                <a:ext cx="1908343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</m:t>
                        </m:r>
                      </m:e>
                      <m:sub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</a:rPr>
                              <m:t>О</m:t>
                            </m:r>
                          </m:e>
                          <m:sub>
                            <m:r>
                              <a:rPr lang="ru-RU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760085"/>
                <a:ext cx="1908343" cy="300788"/>
              </a:xfrm>
              <a:prstGeom prst="rect">
                <a:avLst/>
              </a:prstGeom>
              <a:blipFill>
                <a:blip r:embed="rId2"/>
                <a:stretch>
                  <a:fillRect l="-4153" r="-3834" b="-163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41745" y="1137431"/>
                <a:ext cx="7527510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</m:t>
                        </m:r>
                      </m:e>
                      <m:sub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i="1">
                                <a:latin typeface="Cambria Math" panose="02040503050406030204" pitchFamily="18" charset="0"/>
                              </a:rPr>
                              <m:t>О</m:t>
                            </m:r>
                          </m:e>
                          <m:sub>
                            <m:r>
                              <a:rPr lang="ru-RU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ru-RU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 180=0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−175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17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+180=4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42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58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1137431"/>
                <a:ext cx="7527510" cy="300788"/>
              </a:xfrm>
              <a:prstGeom prst="rect">
                <a:avLst/>
              </a:prstGeom>
              <a:blipFill>
                <a:blip r:embed="rId3"/>
                <a:stretch>
                  <a:fillRect l="-1053" t="-2041" b="-265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41745" y="1552280"/>
                <a:ext cx="7706982" cy="302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𝐼𝑉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 180=4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42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58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−281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03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+180=263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39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18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1552280"/>
                <a:ext cx="7706982" cy="302070"/>
              </a:xfrm>
              <a:prstGeom prst="rect">
                <a:avLst/>
              </a:prstGeom>
              <a:blipFill>
                <a:blip r:embed="rId4"/>
                <a:stretch>
                  <a:fillRect l="-1028" t="-2041" r="-237" b="-265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77090" y="2208374"/>
                <a:ext cx="10830081" cy="3118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Х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Х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</m:e>
                        <m:sub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𝐼𝑉</m:t>
                              </m:r>
                            </m:sub>
                          </m:sSub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О</m:t>
                                      </m:r>
                                    </m:e>
                                    <m:sub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𝐼𝑉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𝐼𝑉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𝐼𝑉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sub>
                              </m:sSub>
                            </m:e>
                          </m:func>
                        </m:e>
                        <m:sub/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0,000+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,682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00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0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+26,382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58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90" y="2208374"/>
                <a:ext cx="10830081" cy="311880"/>
              </a:xfrm>
              <a:prstGeom prst="rect">
                <a:avLst/>
              </a:prstGeom>
              <a:blipFill>
                <a:blip r:embed="rId5"/>
                <a:stretch>
                  <a:fillRect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77090" y="2745034"/>
                <a:ext cx="714458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+9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625</m:t>
                      </m:r>
                      <m:r>
                        <a:rPr lang="ru-RU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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263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39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18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0,000+9,682+26,293−1,064=34,911</m:t>
                      </m:r>
                      <m:r>
                        <a:rPr lang="kk-KZ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90" y="2745034"/>
                <a:ext cx="7144585" cy="276999"/>
              </a:xfrm>
              <a:prstGeom prst="rect">
                <a:avLst/>
              </a:prstGeom>
              <a:blipFill>
                <a:blip r:embed="rId6"/>
                <a:stretch>
                  <a:fillRect l="-85"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2740645" y="692944"/>
                <a:ext cx="1772152" cy="394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Х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</m:e>
                        <m:sub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=0,000</m:t>
                      </m:r>
                      <m:r>
                        <a:rPr lang="kk-KZ" b="0" i="1" smtClean="0">
                          <a:latin typeface="Cambria Math" panose="02040503050406030204" pitchFamily="18" charset="0"/>
                        </a:rPr>
                        <m:t> 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645" y="692944"/>
                <a:ext cx="1772152" cy="3944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277090" y="3256623"/>
                <a:ext cx="10842905" cy="3118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У</m:t>
                          </m:r>
                          <m:r>
                            <a:rPr lang="ru-RU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У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</m:e>
                        <m:sub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𝐼𝑉</m:t>
                              </m:r>
                            </m:sub>
                          </m:sSub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О</m:t>
                                      </m:r>
                                    </m:e>
                                    <m:sub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𝐼𝑉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𝐼𝑉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in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𝐼𝑉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sub>
                              </m:sSub>
                            </m:e>
                          </m:func>
                        </m:e>
                        <m:sub/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0,000+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,682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in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00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0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+26,382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in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58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90" y="3256623"/>
                <a:ext cx="10842905" cy="311880"/>
              </a:xfrm>
              <a:prstGeom prst="rect">
                <a:avLst/>
              </a:prstGeom>
              <a:blipFill>
                <a:blip r:embed="rId8"/>
                <a:stretch>
                  <a:fillRect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341745" y="3758402"/>
                <a:ext cx="693779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625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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in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263</m:t>
                        </m:r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</m:t>
                        </m:r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39</m:t>
                        </m:r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</m:t>
                        </m:r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18</m:t>
                        </m:r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</m:t>
                        </m:r>
                        <m:r>
                          <m:rPr>
                            <m:nor/>
                          </m:rPr>
                          <a:rPr lang="ru-RU" dirty="0"/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0,000+0,000+2,169−9,566=−7,397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kk-KZ" dirty="0" smtClean="0"/>
                  <a:t>м</a:t>
                </a:r>
                <a:endParaRPr lang="ru-RU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3758402"/>
                <a:ext cx="6937797" cy="276999"/>
              </a:xfrm>
              <a:prstGeom prst="rect">
                <a:avLst/>
              </a:prstGeom>
              <a:blipFill>
                <a:blip r:embed="rId9"/>
                <a:stretch>
                  <a:fillRect l="-1054" t="-31111" r="-1757" b="-4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341745" y="4304872"/>
                <a:ext cx="4792658" cy="6126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i="1">
                                  <a:latin typeface="Cambria Math" panose="02040503050406030204" pitchFamily="18" charset="0"/>
                                </a:rPr>
                                <m:t>У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i="1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i="1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i="1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−7,397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34,911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=0,211882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4304872"/>
                <a:ext cx="4792658" cy="61266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41745" y="5184510"/>
                <a:ext cx="6337248" cy="3256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360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−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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−11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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57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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47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=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348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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0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2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3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5184510"/>
                <a:ext cx="6337248" cy="325602"/>
              </a:xfrm>
              <a:prstGeom prst="rect">
                <a:avLst/>
              </a:prstGeom>
              <a:blipFill>
                <a:blip r:embed="rId11"/>
                <a:stretch>
                  <a:fillRect b="-129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047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781" y="251799"/>
            <a:ext cx="8617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Roboto"/>
              </a:rPr>
              <a:t>3 этап. Вычисляют дирекционный угол первой стороны подземной съемки </a:t>
            </a:r>
            <a:endParaRPr lang="ru-RU" dirty="0">
              <a:latin typeface="Roboto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341745" y="788000"/>
                <a:ext cx="7087838" cy="3256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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kk-KZ" i="1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𝐼𝑉</m:t>
                              </m:r>
                            </m:sub>
                          </m:sSub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</m:t>
                          </m:r>
                        </m:e>
                        <m:sub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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20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92939</m:t>
                      </m:r>
                      <m:r>
                        <a:rPr lang="ru-RU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348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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0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2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3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2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21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2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7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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26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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788000"/>
                <a:ext cx="7087838" cy="325602"/>
              </a:xfrm>
              <a:prstGeom prst="rect">
                <a:avLst/>
              </a:prstGeom>
              <a:blipFill>
                <a:blip r:embed="rId2"/>
                <a:stretch>
                  <a:fillRect r="-258" b="-129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41745" y="1211319"/>
                <a:ext cx="8155887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i="1">
                                <a:latin typeface="Cambria Math" panose="02040503050406030204" pitchFamily="18" charset="0"/>
                              </a:rPr>
                              <m:t>О</m:t>
                            </m:r>
                          </m:e>
                          <m:sub>
                            <m:r>
                              <a:rPr lang="ru-RU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ru-RU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𝐼𝑉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 180=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221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27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26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−175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17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+180=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226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24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1211319"/>
                <a:ext cx="8155887" cy="300788"/>
              </a:xfrm>
              <a:prstGeom prst="rect">
                <a:avLst/>
              </a:prstGeom>
              <a:blipFill>
                <a:blip r:embed="rId3"/>
                <a:stretch>
                  <a:fillRect l="-673" t="-2041" b="-265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41745" y="1626168"/>
                <a:ext cx="8104526" cy="302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𝐼𝑉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 180=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226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24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−281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03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</m:t>
                    </m:r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+180=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2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5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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06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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44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1626168"/>
                <a:ext cx="8104526" cy="302070"/>
              </a:xfrm>
              <a:prstGeom prst="rect">
                <a:avLst/>
              </a:prstGeom>
              <a:blipFill>
                <a:blip r:embed="rId4"/>
                <a:stretch>
                  <a:fillRect l="-677" b="-265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77090" y="2282262"/>
                <a:ext cx="11636391" cy="302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𝐼𝑉</m:t>
                              </m:r>
                            </m:sub>
                          </m:sSub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О</m:t>
                                      </m:r>
                                    </m:e>
                                    <m:sub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𝐼𝑉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𝐼𝑉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cos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𝐼𝑉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sub>
                              </m:sSub>
                            </m:e>
                          </m:func>
                        </m:e>
                        <m:sub/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1038,046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,682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26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+26,382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226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10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24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90" y="2282262"/>
                <a:ext cx="11636391" cy="302070"/>
              </a:xfrm>
              <a:prstGeom prst="rect">
                <a:avLst/>
              </a:prstGeom>
              <a:blipFill>
                <a:blip r:embed="rId5"/>
                <a:stretch>
                  <a:fillRect b="-1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77090" y="2818922"/>
                <a:ext cx="797333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+9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625</m:t>
                      </m:r>
                      <m:r>
                        <a:rPr lang="ru-RU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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06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44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1038,046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−7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256−18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269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536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1006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,9</m:t>
                      </m:r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85</m:t>
                      </m:r>
                      <m:r>
                        <a:rPr lang="kk-KZ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90" y="2818922"/>
                <a:ext cx="7973337" cy="276999"/>
              </a:xfrm>
              <a:prstGeom prst="rect">
                <a:avLst/>
              </a:prstGeom>
              <a:blipFill>
                <a:blip r:embed="rId6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77090" y="3330511"/>
                <a:ext cx="11459227" cy="302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У</m:t>
                          </m:r>
                        </m:e>
                        <m:sub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У</m:t>
                          </m:r>
                        </m:e>
                        <m:sub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О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О</m:t>
                                  </m:r>
                                </m:e>
                                <m:sub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𝐼𝑉</m:t>
                              </m:r>
                            </m:sub>
                          </m:sSub>
                          <m:r>
                            <a:rPr lang="ru-RU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𝑖𝑛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О</m:t>
                                      </m:r>
                                    </m:e>
                                    <m:sub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𝐼𝑉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</m:e>
                          </m:func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𝐼𝑉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</m:t>
                          </m:r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s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in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ru-RU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</m:t>
                                  </m:r>
                                </m:e>
                                <m:sub>
                                  <m:r>
                                    <a:rPr lang="ru-RU" i="1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𝐼𝑉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sub>
                              </m:sSub>
                            </m:e>
                          </m:func>
                        </m:e>
                        <m:sub/>
                      </m:sSub>
                      <m:r>
                        <a:rPr lang="ru-RU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1288,650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,682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in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2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</m:t>
                          </m:r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26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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+26,382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s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in</m:t>
                          </m:r>
                        </m:fName>
                        <m:e>
                          <m:r>
                            <a:rPr lang="ru-RU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2261024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ru-RU" dirty="0"/>
                            <m:t> 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90" y="3330511"/>
                <a:ext cx="11459227" cy="302070"/>
              </a:xfrm>
              <a:prstGeom prst="rect">
                <a:avLst/>
              </a:prstGeom>
              <a:blipFill>
                <a:blip r:embed="rId7"/>
                <a:stretch>
                  <a:fillRect b="-1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41745" y="3832290"/>
                <a:ext cx="763670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625</m:t>
                    </m:r>
                    <m:r>
                      <a:rPr lang="ru-RU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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s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in</m:t>
                        </m:r>
                      </m:fName>
                      <m:e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  <m:r>
                          <a:rPr lang="ru-RU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50644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func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1288,650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−6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410−19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033+7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873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1271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ru-RU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080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kk-KZ" dirty="0" smtClean="0"/>
                  <a:t>м</a:t>
                </a:r>
                <a:endParaRPr lang="ru-RU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45" y="3832290"/>
                <a:ext cx="7636706" cy="276999"/>
              </a:xfrm>
              <a:prstGeom prst="rect">
                <a:avLst/>
              </a:prstGeom>
              <a:blipFill>
                <a:blip r:embed="rId8"/>
                <a:stretch>
                  <a:fillRect l="-958" t="-31111" r="-958" b="-4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459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7" y="264462"/>
            <a:ext cx="105294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вопросы: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1. Полевые работы при ориентировании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через два вертикальных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ствола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Камеральные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работы при ориентировании через два вертикальных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ствола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Контроль выполнения ориентирования через два вертикальных ствола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4. Приведите пример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выполнения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ориентирования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через два вертикальных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ствола с </a:t>
            </a:r>
            <a:r>
              <a:rPr lang="ru-RU" smtClean="0">
                <a:latin typeface="Times New Roman" panose="02020603050405020304" pitchFamily="18" charset="0"/>
                <a:ea typeface="Calibri" panose="020F0502020204030204" pitchFamily="34" charset="0"/>
              </a:rPr>
              <a:t>чертежным материалом</a:t>
            </a:r>
            <a:endParaRPr lang="ru-RU" dirty="0" smtClean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4650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989</TotalTime>
  <Words>2295</Words>
  <Application>Microsoft Office PowerPoint</Application>
  <PresentationFormat>Широкоэкранный</PresentationFormat>
  <Paragraphs>68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 Math</vt:lpstr>
      <vt:lpstr>Roboto</vt:lpstr>
      <vt:lpstr>Symbol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saule_soltabaeva@mail.ru</dc:creator>
  <cp:lastModifiedBy>saule_soltabaeva@mail.ru</cp:lastModifiedBy>
  <cp:revision>88</cp:revision>
  <dcterms:created xsi:type="dcterms:W3CDTF">2021-01-27T04:24:17Z</dcterms:created>
  <dcterms:modified xsi:type="dcterms:W3CDTF">2021-03-04T17:49:36Z</dcterms:modified>
</cp:coreProperties>
</file>