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57" r:id="rId2"/>
    <p:sldId id="271" r:id="rId3"/>
    <p:sldId id="272" r:id="rId4"/>
    <p:sldId id="27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FD9D04-A396-47C9-A075-7034CECACFC7}">
          <p14:sldIdLst>
            <p14:sldId id="257"/>
            <p14:sldId id="271"/>
            <p14:sldId id="272"/>
            <p14:sldId id="273"/>
            <p14:sldId id="264"/>
          </p14:sldIdLst>
        </p14:section>
        <p14:section name="Раздел без заголовка" id="{95AEA0EA-6482-4C51-B1D8-D61D2D6CA89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D5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9AD6-9957-401A-97B7-AA1FE33E9444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5B92-700C-4768-AA1F-41C467DB7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5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8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756B-09D3-4996-8CF2-BC4CF29ADF17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0" y="399581"/>
            <a:ext cx="11453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Лекция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Передача высотных отметок по горным выработкам. 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10109828" y="2467817"/>
            <a:ext cx="1314474" cy="3371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23182" y="1066871"/>
            <a:ext cx="312881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oboto"/>
              </a:rPr>
              <a:t>Цель вертикальной съемки</a:t>
            </a:r>
            <a:endParaRPr lang="ru-RU" sz="1600" b="0" i="0" dirty="0">
              <a:effectLst/>
              <a:latin typeface="Roboto"/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14" idx="0"/>
          </p:cNvCxnSpPr>
          <p:nvPr/>
        </p:nvCxnSpPr>
        <p:spPr>
          <a:xfrm flipH="1">
            <a:off x="1166091" y="1405425"/>
            <a:ext cx="3721500" cy="6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18" idx="0"/>
          </p:cNvCxnSpPr>
          <p:nvPr/>
        </p:nvCxnSpPr>
        <p:spPr>
          <a:xfrm>
            <a:off x="4887591" y="1405425"/>
            <a:ext cx="5577382" cy="61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981" y="2016966"/>
            <a:ext cx="213822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Roboto"/>
              </a:rPr>
              <a:t>Передача третьей координат </a:t>
            </a:r>
            <a:r>
              <a:rPr lang="en-US" sz="1600" dirty="0" smtClean="0">
                <a:latin typeface="Roboto"/>
              </a:rPr>
              <a:t>Z </a:t>
            </a:r>
            <a:r>
              <a:rPr lang="ru-RU" sz="1600" dirty="0" smtClean="0">
                <a:latin typeface="Roboto"/>
              </a:rPr>
              <a:t>на маркшейдерские пункты и реперы в горных выработках.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37065" y="2011160"/>
            <a:ext cx="245052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Roboto"/>
              </a:rPr>
              <a:t>Определения </a:t>
            </a:r>
            <a:r>
              <a:rPr lang="ru-RU" sz="1600" dirty="0" err="1" smtClean="0">
                <a:latin typeface="Roboto"/>
              </a:rPr>
              <a:t>взаим-ного</a:t>
            </a:r>
            <a:r>
              <a:rPr lang="ru-RU" sz="1600" dirty="0" smtClean="0">
                <a:latin typeface="Roboto"/>
              </a:rPr>
              <a:t> расположения горных выработок и земной поверхности по высоте.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1582" y="2011160"/>
            <a:ext cx="368091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Roboto"/>
              </a:rPr>
              <a:t>Исследования и изображения формы залегания полезных ископаемых в недрах и структурно-тектонических и качественных особенностей горного массива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76491" y="2018029"/>
            <a:ext cx="317696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Roboto"/>
              </a:rPr>
              <a:t>Решения горно-геологических задач, связанных с заданием и проведением горных выработок, контроля уклонов транспортных путей и т.д.</a:t>
            </a:r>
            <a:endParaRPr lang="ru-RU" sz="1600" i="0" dirty="0">
              <a:effectLst/>
              <a:latin typeface="Roboto"/>
            </a:endParaRPr>
          </a:p>
        </p:txBody>
      </p:sp>
      <p:cxnSp>
        <p:nvCxnSpPr>
          <p:cNvPr id="30" name="Прямая со стрелкой 29"/>
          <p:cNvCxnSpPr>
            <a:stCxn id="3" idx="2"/>
            <a:endCxn id="15" idx="0"/>
          </p:cNvCxnSpPr>
          <p:nvPr/>
        </p:nvCxnSpPr>
        <p:spPr>
          <a:xfrm flipH="1">
            <a:off x="3662328" y="1405425"/>
            <a:ext cx="1225263" cy="60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  <a:endCxn id="16" idx="0"/>
          </p:cNvCxnSpPr>
          <p:nvPr/>
        </p:nvCxnSpPr>
        <p:spPr>
          <a:xfrm>
            <a:off x="4887591" y="1405425"/>
            <a:ext cx="1994450" cy="60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564097"/>
            <a:ext cx="3842935" cy="321245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162251" y="3492873"/>
            <a:ext cx="58201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</a:t>
            </a:r>
            <a:r>
              <a:rPr lang="kk-KZ" dirty="0" smtClean="0"/>
              <a:t>От опорной сети на поверхности прокладывается ход геометрического нивелирования </a:t>
            </a:r>
            <a:r>
              <a:rPr lang="ru-RU" dirty="0" smtClean="0"/>
              <a:t>3 класса к стволу шахты и выставляется репер (</a:t>
            </a:r>
            <a:r>
              <a:rPr lang="en-US" dirty="0" smtClean="0"/>
              <a:t>Rp1</a:t>
            </a:r>
            <a:r>
              <a:rPr lang="ru-RU" dirty="0" smtClean="0"/>
              <a:t>), высотная отметка которого равна </a:t>
            </a:r>
            <a:r>
              <a:rPr lang="en-US" dirty="0" smtClean="0"/>
              <a:t>Z</a:t>
            </a:r>
            <a:r>
              <a:rPr lang="en-US" baseline="-25000" dirty="0" smtClean="0"/>
              <a:t>Rp1</a:t>
            </a:r>
            <a:r>
              <a:rPr lang="kk-KZ" dirty="0" smtClean="0">
                <a:latin typeface="Roboto"/>
              </a:rPr>
              <a:t>.</a:t>
            </a:r>
          </a:p>
          <a:p>
            <a:pPr algn="just"/>
            <a:endParaRPr lang="ru-RU" dirty="0" smtClean="0">
              <a:latin typeface="Roboto"/>
            </a:endParaRPr>
          </a:p>
          <a:p>
            <a:pPr algn="just"/>
            <a:r>
              <a:rPr lang="ru-RU" dirty="0" smtClean="0">
                <a:latin typeface="Roboto"/>
              </a:rPr>
              <a:t>2. Передача высотной отметки от </a:t>
            </a:r>
            <a:r>
              <a:rPr lang="en-US" dirty="0"/>
              <a:t>Rp1 </a:t>
            </a:r>
            <a:r>
              <a:rPr lang="ru-RU" dirty="0" smtClean="0">
                <a:latin typeface="Roboto"/>
              </a:rPr>
              <a:t>по вертикальному стволу на </a:t>
            </a:r>
            <a:r>
              <a:rPr lang="en-US" dirty="0" err="1" smtClean="0"/>
              <a:t>Rp</a:t>
            </a:r>
            <a:r>
              <a:rPr lang="ru-RU" dirty="0"/>
              <a:t>2</a:t>
            </a:r>
            <a:r>
              <a:rPr lang="ru-RU" dirty="0" smtClean="0">
                <a:latin typeface="Roboto"/>
              </a:rPr>
              <a:t>, этот процесс принято называть «измерением глубины шахты».</a:t>
            </a:r>
          </a:p>
          <a:p>
            <a:pPr algn="just"/>
            <a:endParaRPr lang="ru-RU" dirty="0" smtClean="0">
              <a:latin typeface="Roboto"/>
            </a:endParaRPr>
          </a:p>
          <a:p>
            <a:pPr algn="just"/>
            <a:r>
              <a:rPr lang="ru-RU" dirty="0" smtClean="0">
                <a:latin typeface="Roboto"/>
              </a:rPr>
              <a:t>3. Передаются высотные отметки по горным выработкам шахты.</a:t>
            </a:r>
            <a:endParaRPr lang="ru-RU" baseline="-250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7089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77" y="238830"/>
            <a:ext cx="925178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Roboto"/>
              </a:rPr>
              <a:t>Передача высотной отметки по вертикальной выработке шахтной лентой или рулеткой</a:t>
            </a:r>
            <a:endParaRPr lang="ru-RU" sz="1600" b="0" i="0" dirty="0">
              <a:effectLst/>
              <a:latin typeface="Roboto"/>
            </a:endParaRPr>
          </a:p>
        </p:txBody>
      </p:sp>
      <p:pic>
        <p:nvPicPr>
          <p:cNvPr id="1026" name="Picture 2" descr="Передача высоты точки длинной лентой | coal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2" y="712819"/>
            <a:ext cx="41719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6658" y="712819"/>
            <a:ext cx="5634622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Roboto"/>
              </a:rPr>
              <a:t>Порядок работы</a:t>
            </a:r>
          </a:p>
          <a:p>
            <a:pPr algn="ctr"/>
            <a:endParaRPr lang="ru-RU" sz="1600" dirty="0" smtClean="0">
              <a:latin typeface="Roboto"/>
            </a:endParaRPr>
          </a:p>
          <a:p>
            <a:pPr algn="just"/>
            <a:r>
              <a:rPr lang="ru-RU" sz="1600" i="0" dirty="0" smtClean="0">
                <a:effectLst/>
                <a:latin typeface="Roboto"/>
              </a:rPr>
              <a:t>1. Перед остановкой закрепляют на поверхности репер П, высотная отметка которого уже известна, и репер Ш, высотную отметку которого требуется определить. На поверхности устанавливается лебедка и направляющий блок.</a:t>
            </a:r>
          </a:p>
          <a:p>
            <a:pPr algn="just"/>
            <a:endParaRPr lang="ru-RU" sz="1600" i="0" dirty="0" smtClean="0">
              <a:effectLst/>
              <a:latin typeface="Roboto"/>
            </a:endParaRPr>
          </a:p>
          <a:p>
            <a:pPr algn="just"/>
            <a:r>
              <a:rPr lang="ru-RU" sz="1600" dirty="0" smtClean="0">
                <a:latin typeface="Roboto"/>
              </a:rPr>
              <a:t>2. После остановки ствола в него опускают ленту с малым грузом 3-5 кг, а на горизонте, куда передают отметку, этот груз заменяют основным,, обычно 10 кг, т.е. равным грузу при </a:t>
            </a:r>
            <a:r>
              <a:rPr lang="ru-RU" sz="1600" dirty="0" err="1" smtClean="0">
                <a:latin typeface="Roboto"/>
              </a:rPr>
              <a:t>компарировании</a:t>
            </a:r>
            <a:r>
              <a:rPr lang="ru-RU" sz="1600" dirty="0" smtClean="0">
                <a:latin typeface="Roboto"/>
              </a:rPr>
              <a:t> рулетки.</a:t>
            </a:r>
          </a:p>
          <a:p>
            <a:pPr algn="just"/>
            <a:endParaRPr lang="ru-RU" sz="1600" dirty="0">
              <a:latin typeface="Roboto"/>
            </a:endParaRPr>
          </a:p>
          <a:p>
            <a:pPr algn="just"/>
            <a:r>
              <a:rPr lang="ru-RU" sz="1600" dirty="0">
                <a:latin typeface="Roboto"/>
              </a:rPr>
              <a:t>3. На поверхности и в шахте устанавливают нивелиры, приводят их в рабочее положение, на реперах </a:t>
            </a:r>
            <a:r>
              <a:rPr lang="en-US" sz="1600" dirty="0" err="1">
                <a:latin typeface="Roboto"/>
              </a:rPr>
              <a:t>Rp</a:t>
            </a:r>
            <a:r>
              <a:rPr lang="ru-RU" sz="1600" dirty="0">
                <a:latin typeface="Roboto"/>
              </a:rPr>
              <a:t>П и </a:t>
            </a:r>
            <a:r>
              <a:rPr lang="en-US" sz="1600" dirty="0" err="1">
                <a:latin typeface="Roboto"/>
              </a:rPr>
              <a:t>Rp</a:t>
            </a:r>
            <a:r>
              <a:rPr lang="ru-RU" sz="1600" dirty="0">
                <a:latin typeface="Roboto"/>
              </a:rPr>
              <a:t>Ш </a:t>
            </a:r>
            <a:r>
              <a:rPr lang="ru-RU" sz="1600" dirty="0" smtClean="0">
                <a:latin typeface="Roboto"/>
              </a:rPr>
              <a:t>ставят рейки. По визирному лучу нивелиров берут отчеты на поверхности по рейке – </a:t>
            </a:r>
            <a:r>
              <a:rPr lang="kk-K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Roboto"/>
              </a:rPr>
              <a:t> и ленте –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Roboto"/>
              </a:rPr>
              <a:t>, соответственно в шахте –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Roboto"/>
              </a:rPr>
              <a:t>  </a:t>
            </a:r>
            <a:r>
              <a:rPr lang="ru-RU" sz="1600" dirty="0" smtClean="0">
                <a:latin typeface="Roboto"/>
              </a:rPr>
              <a:t>и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dirty="0">
                <a:latin typeface="Roboto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23948" y="5725055"/>
                <a:ext cx="4803008" cy="670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sub>
                          </m:s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Ш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𝑙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48" y="5725055"/>
                <a:ext cx="4803008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5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8675" y="321783"/>
                <a:ext cx="33812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ru-RU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Н 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0,010+0,0002 Н</m:t>
                        </m:r>
                      </m:e>
                    </m:d>
                  </m:oMath>
                </a14:m>
                <a:r>
                  <a:rPr lang="ru-RU" dirty="0" smtClean="0"/>
                  <a:t>, мм</a:t>
                </a:r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5" y="321783"/>
                <a:ext cx="3381289" cy="276999"/>
              </a:xfrm>
              <a:prstGeom prst="rect">
                <a:avLst/>
              </a:prstGeom>
              <a:blipFill>
                <a:blip r:embed="rId2"/>
                <a:stretch>
                  <a:fillRect l="-4144" t="-31111" b="-4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79032" y="180953"/>
                <a:ext cx="1065996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Н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032" y="180953"/>
                <a:ext cx="1065996" cy="533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49056" y="340941"/>
                <a:ext cx="1961243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kk-KZ" b="0" i="1" smtClean="0">
                              <a:latin typeface="Cambria Math" panose="02040503050406030204" pitchFamily="18" charset="0"/>
                            </a:rPr>
                            <m:t>Ш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56" y="340941"/>
                <a:ext cx="1961243" cy="301878"/>
              </a:xfrm>
              <a:prstGeom prst="rect">
                <a:avLst/>
              </a:prstGeom>
              <a:blipFill>
                <a:blip r:embed="rId4"/>
                <a:stretch>
                  <a:fillRect l="-2174" r="-621" b="-24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934379" y="907286"/>
            <a:ext cx="463434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Roboto"/>
              </a:rPr>
              <a:t>Вводимые п</a:t>
            </a:r>
            <a:r>
              <a:rPr lang="ru-RU" sz="1600" dirty="0" smtClean="0">
                <a:latin typeface="Roboto"/>
              </a:rPr>
              <a:t>оправки при измерении глубины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93" y="1712780"/>
            <a:ext cx="316807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/>
              </a:rPr>
              <a:t>за </a:t>
            </a:r>
            <a:r>
              <a:rPr lang="ru-RU" sz="1600" dirty="0" err="1" smtClean="0">
                <a:latin typeface="Roboto"/>
              </a:rPr>
              <a:t>компарирование</a:t>
            </a:r>
            <a:r>
              <a:rPr lang="ru-RU" sz="1600" dirty="0" smtClean="0">
                <a:latin typeface="Roboto"/>
              </a:rPr>
              <a:t> ленты - </a:t>
            </a:r>
            <a:r>
              <a:rPr lang="ru-RU" sz="1600" i="1" dirty="0" smtClean="0">
                <a:latin typeface="Roboto"/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latin typeface="Roboto"/>
                <a:sym typeface="Symbol" panose="05050102010706020507" pitchFamily="18" charset="2"/>
              </a:rPr>
              <a:t>l</a:t>
            </a:r>
            <a:r>
              <a:rPr lang="en-US" sz="1600" i="1" baseline="-25000" dirty="0" err="1" smtClean="0">
                <a:latin typeface="Roboto"/>
                <a:sym typeface="Symbol" panose="05050102010706020507" pitchFamily="18" charset="2"/>
              </a:rPr>
              <a:t>K</a:t>
            </a:r>
            <a:endParaRPr lang="ru-RU" sz="1600" i="1" baseline="-25000" dirty="0">
              <a:effectLst/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778" y="2439914"/>
            <a:ext cx="294504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/>
              </a:rPr>
              <a:t>за температуру - </a:t>
            </a:r>
            <a:r>
              <a:rPr lang="ru-RU" sz="1600" i="1" dirty="0" smtClean="0">
                <a:latin typeface="Roboto"/>
                <a:sym typeface="Symbol" panose="05050102010706020507" pitchFamily="18" charset="2"/>
              </a:rPr>
              <a:t></a:t>
            </a:r>
            <a:r>
              <a:rPr lang="en-US" sz="1600" i="1" dirty="0" err="1" smtClean="0">
                <a:latin typeface="Roboto"/>
                <a:sym typeface="Symbol" panose="05050102010706020507" pitchFamily="18" charset="2"/>
              </a:rPr>
              <a:t>l</a:t>
            </a:r>
            <a:r>
              <a:rPr lang="en-US" sz="1600" i="1" baseline="-25000" dirty="0" err="1" smtClean="0">
                <a:latin typeface="Roboto"/>
                <a:sym typeface="Symbol" panose="05050102010706020507" pitchFamily="18" charset="2"/>
              </a:rPr>
              <a:t>t</a:t>
            </a:r>
            <a:endParaRPr lang="ru-RU" sz="1600" i="1" dirty="0" smtClean="0">
              <a:latin typeface="Roboto"/>
              <a:sym typeface="Symbol" panose="05050102010706020507" pitchFamily="18" charset="2"/>
            </a:endParaRPr>
          </a:p>
          <a:p>
            <a:endParaRPr lang="ru-RU" sz="1600" i="1" dirty="0" smtClean="0">
              <a:latin typeface="Roboto"/>
              <a:sym typeface="Symbol" panose="05050102010706020507" pitchFamily="18" charset="2"/>
            </a:endParaRPr>
          </a:p>
          <a:p>
            <a:endParaRPr lang="ru-RU" sz="1600" i="1" dirty="0">
              <a:latin typeface="Roboto"/>
              <a:sym typeface="Symbol" panose="05050102010706020507" pitchFamily="18" charset="2"/>
            </a:endParaRPr>
          </a:p>
          <a:p>
            <a:endParaRPr lang="ru-RU" sz="1600" i="1" dirty="0" smtClean="0">
              <a:latin typeface="Roboto"/>
              <a:sym typeface="Symbol" panose="05050102010706020507" pitchFamily="18" charset="2"/>
            </a:endParaRPr>
          </a:p>
          <a:p>
            <a:endParaRPr lang="ru-RU" sz="1600" i="1" dirty="0">
              <a:latin typeface="Roboto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59214" y="5887735"/>
                <a:ext cx="1754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𝑙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ru-RU" dirty="0"/>
                        <m:t>1,95</m:t>
                      </m:r>
                      <m:sSup>
                        <m:sSup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kk-KZ" b="0" i="0" dirty="0" smtClean="0">
                          <a:latin typeface="Cambria Math" panose="02040503050406030204" pitchFamily="18" charset="0"/>
                        </a:rPr>
                        <m:t>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14" y="5887735"/>
                <a:ext cx="1754711" cy="276999"/>
              </a:xfrm>
              <a:prstGeom prst="rect">
                <a:avLst/>
              </a:prstGeom>
              <a:blipFill>
                <a:blip r:embed="rId5"/>
                <a:stretch>
                  <a:fillRect l="-2083" t="-2222" r="-13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65901" y="3235848"/>
                <a:ext cx="1449178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kk-KZ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kk-KZ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Ш</m:t>
                              </m:r>
                            </m:sub>
                          </m:sSub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01" y="3235848"/>
                <a:ext cx="1449178" cy="498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059319" y="4358783"/>
            <a:ext cx="337127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oboto"/>
              </a:rPr>
              <a:t>за растяжение ленты от собственного веса (за подвешенный груз не учитывают)</a:t>
            </a:r>
            <a:endParaRPr lang="ru-RU" sz="1600" dirty="0">
              <a:latin typeface="Roboto"/>
            </a:endParaRPr>
          </a:p>
          <a:p>
            <a:endParaRPr lang="ru-RU" sz="1600" i="1" dirty="0" smtClean="0">
              <a:latin typeface="Roboto"/>
              <a:sym typeface="Symbol" panose="05050102010706020507" pitchFamily="18" charset="2"/>
            </a:endParaRPr>
          </a:p>
          <a:p>
            <a:endParaRPr lang="en-US" sz="1600" i="1" dirty="0" smtClean="0">
              <a:latin typeface="Roboto"/>
              <a:sym typeface="Symbol" panose="05050102010706020507" pitchFamily="18" charset="2"/>
            </a:endParaRPr>
          </a:p>
        </p:txBody>
      </p: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733729" y="1245840"/>
            <a:ext cx="3517822" cy="466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  <a:endCxn id="7" idx="0"/>
          </p:cNvCxnSpPr>
          <p:nvPr/>
        </p:nvCxnSpPr>
        <p:spPr>
          <a:xfrm flipH="1">
            <a:off x="2576299" y="1245840"/>
            <a:ext cx="2675252" cy="119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10" idx="0"/>
          </p:cNvCxnSpPr>
          <p:nvPr/>
        </p:nvCxnSpPr>
        <p:spPr>
          <a:xfrm flipH="1">
            <a:off x="3744956" y="1245840"/>
            <a:ext cx="1506595" cy="3112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45281" y="2733627"/>
                <a:ext cx="2728631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81" y="2733627"/>
                <a:ext cx="2728631" cy="318164"/>
              </a:xfrm>
              <a:prstGeom prst="rect">
                <a:avLst/>
              </a:prstGeom>
              <a:blipFill>
                <a:blip r:embed="rId7"/>
                <a:stretch>
                  <a:fillRect l="-1342" b="-16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159214" y="6239276"/>
                <a:ext cx="24544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</m:t>
                      </m:r>
                      <m:r>
                        <a:rPr lang="kk-KZ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ru-RU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  <m:r>
                        <m:rPr>
                          <m:nor/>
                        </m:rPr>
                        <a:rPr lang="ru-RU" dirty="0"/>
                        <m:t>,95</m:t>
                      </m:r>
                      <m:d>
                        <m:d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kk-KZ" b="0" i="0" dirty="0" smtClean="0">
                          <a:latin typeface="Cambria Math" panose="02040503050406030204" pitchFamily="18" charset="0"/>
                        </a:rPr>
                        <m:t>мм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14" y="6239276"/>
                <a:ext cx="2454454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05" y="3763353"/>
            <a:ext cx="2483095" cy="30827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25" y="3763353"/>
            <a:ext cx="3809249" cy="3020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4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4977" y="1097001"/>
                <a:ext cx="4803008" cy="670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b="0" i="1" smtClean="0"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−а+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𝑙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77" y="1097001"/>
                <a:ext cx="4803008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47340" y="1902658"/>
                <a:ext cx="33812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ru-RU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Н 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10+0,02 Н</m:t>
                        </m:r>
                      </m:e>
                    </m:d>
                  </m:oMath>
                </a14:m>
                <a:r>
                  <a:rPr lang="ru-RU" dirty="0" smtClean="0"/>
                  <a:t>, мм</a:t>
                </a:r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340" y="1902658"/>
                <a:ext cx="3381289" cy="276999"/>
              </a:xfrm>
              <a:prstGeom prst="rect">
                <a:avLst/>
              </a:prstGeom>
              <a:blipFill>
                <a:blip r:embed="rId3"/>
                <a:stretch>
                  <a:fillRect l="-4332" t="-30435" b="-47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426854" y="2405065"/>
                <a:ext cx="1924116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𝑅𝑝𝐵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854" y="2405065"/>
                <a:ext cx="1924116" cy="301878"/>
              </a:xfrm>
              <a:prstGeom prst="rect">
                <a:avLst/>
              </a:prstGeom>
              <a:blipFill>
                <a:blip r:embed="rId4"/>
                <a:stretch>
                  <a:fillRect l="-1899" r="-633" b="-24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34977" y="238830"/>
            <a:ext cx="1165732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Roboto"/>
              </a:rPr>
              <a:t>Передача высотной отметки </a:t>
            </a:r>
            <a:r>
              <a:rPr lang="kk-KZ" sz="1600" dirty="0" smtClean="0">
                <a:latin typeface="Roboto"/>
              </a:rPr>
              <a:t>короткой лентой или рулеткой производят по такой же схеме как и длинной шахтной лентой, но поэтапно.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466" y="758447"/>
            <a:ext cx="369574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kk-KZ" sz="1600" dirty="0" smtClean="0">
                <a:latin typeface="Roboto"/>
              </a:rPr>
              <a:t>Измерения ведут по интервалам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4186" y="2386727"/>
            <a:ext cx="31126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kk-KZ" sz="1600" dirty="0" smtClean="0">
                <a:latin typeface="Roboto"/>
              </a:rPr>
              <a:t>Высотная отметка репера</a:t>
            </a:r>
            <a:endParaRPr lang="ru-RU" sz="1600" i="0" dirty="0">
              <a:effectLst/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2485" y="1871880"/>
            <a:ext cx="23817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kk-KZ" sz="1600" dirty="0" smtClean="0">
                <a:latin typeface="Roboto"/>
              </a:rPr>
              <a:t>Контроль измерений</a:t>
            </a:r>
            <a:endParaRPr lang="ru-RU" sz="160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6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7" y="264462"/>
            <a:ext cx="10529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Цель и задачи вертикальных съемок. Возможные случаи передачи высотных отметок в шахте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Передача высотной отметки по вертикальной выработке шахтной лентой или рулеткой с приведением примера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Передача высотной отметки длинномером ДА-2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Понятие об измерении глубины шахты проволокой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Геометрическое нивелирование по горным выработкам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 Техническое нивелирование при создании опорной высотной сети в шахте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7. Техническое нивелирование по горным выработкам 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8. Тригонометрическое нивелирование по горным выработкам </a:t>
            </a: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9. Охрана и безопасность труда при вертикальных съемках</a:t>
            </a:r>
          </a:p>
        </p:txBody>
      </p:sp>
    </p:spTree>
    <p:extLst>
      <p:ext uri="{BB962C8B-B14F-4D97-AF65-F5344CB8AC3E}">
        <p14:creationId xmlns:p14="http://schemas.microsoft.com/office/powerpoint/2010/main" val="34650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1149</TotalTime>
  <Words>634</Words>
  <Application>Microsoft Office PowerPoint</Application>
  <PresentationFormat>Широкоэкранный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 Math</vt:lpstr>
      <vt:lpstr>Roboto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saule_soltabaeva@mail.ru</dc:creator>
  <cp:lastModifiedBy>saule_soltabaeva@mail.ru</cp:lastModifiedBy>
  <cp:revision>101</cp:revision>
  <dcterms:created xsi:type="dcterms:W3CDTF">2021-01-27T04:24:17Z</dcterms:created>
  <dcterms:modified xsi:type="dcterms:W3CDTF">2021-04-02T04:13:09Z</dcterms:modified>
</cp:coreProperties>
</file>