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ED86-0CF4-448D-A939-E3C79E9F4DAF}" type="datetimeFigureOut">
              <a:rPr lang="ru-RU" smtClean="0"/>
              <a:t>30.09.2021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C4053-3FD5-4F40-880A-7A85141AFA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672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ED86-0CF4-448D-A939-E3C79E9F4DAF}" type="datetimeFigureOut">
              <a:rPr lang="ru-RU" smtClean="0"/>
              <a:t>30.09.2021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C4053-3FD5-4F40-880A-7A85141AFA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6470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ED86-0CF4-448D-A939-E3C79E9F4DAF}" type="datetimeFigureOut">
              <a:rPr lang="ru-RU" smtClean="0"/>
              <a:t>30.09.2021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C4053-3FD5-4F40-880A-7A85141AFA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6797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ED86-0CF4-448D-A939-E3C79E9F4DAF}" type="datetimeFigureOut">
              <a:rPr lang="ru-RU" smtClean="0"/>
              <a:t>30.09.2021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C4053-3FD5-4F40-880A-7A85141AFA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4012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ED86-0CF4-448D-A939-E3C79E9F4DAF}" type="datetimeFigureOut">
              <a:rPr lang="ru-RU" smtClean="0"/>
              <a:t>30.09.2021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C4053-3FD5-4F40-880A-7A85141AFA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313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ED86-0CF4-448D-A939-E3C79E9F4DAF}" type="datetimeFigureOut">
              <a:rPr lang="ru-RU" smtClean="0"/>
              <a:t>30.09.2021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C4053-3FD5-4F40-880A-7A85141AFA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6039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ED86-0CF4-448D-A939-E3C79E9F4DAF}" type="datetimeFigureOut">
              <a:rPr lang="ru-RU" smtClean="0"/>
              <a:t>30.09.2021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C4053-3FD5-4F40-880A-7A85141AFA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223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ED86-0CF4-448D-A939-E3C79E9F4DAF}" type="datetimeFigureOut">
              <a:rPr lang="ru-RU" smtClean="0"/>
              <a:t>30.09.2021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C4053-3FD5-4F40-880A-7A85141AFA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2050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ED86-0CF4-448D-A939-E3C79E9F4DAF}" type="datetimeFigureOut">
              <a:rPr lang="ru-RU" smtClean="0"/>
              <a:t>30.09.2021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C4053-3FD5-4F40-880A-7A85141AFA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6502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ED86-0CF4-448D-A939-E3C79E9F4DAF}" type="datetimeFigureOut">
              <a:rPr lang="ru-RU" smtClean="0"/>
              <a:t>30.09.2021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C4053-3FD5-4F40-880A-7A85141AFA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1963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0ED86-0CF4-448D-A939-E3C79E9F4DAF}" type="datetimeFigureOut">
              <a:rPr lang="ru-RU" smtClean="0"/>
              <a:t>30.09.2021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C4053-3FD5-4F40-880A-7A85141AFA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3336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30ED86-0CF4-448D-A939-E3C79E9F4DAF}" type="datetimeFigureOut">
              <a:rPr lang="ru-RU" smtClean="0"/>
              <a:t>30.09.2021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C4053-3FD5-4F40-880A-7A85141AFA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0257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tools.ietf.org/html/rfc2616" TargetMode="External"/><Relationship Id="rId2" Type="http://schemas.openxmlformats.org/officeDocument/2006/relationships/hyperlink" Target="http://en.wikipedia.org/wiki/OSI_model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Лекция 2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Команды </a:t>
            </a:r>
            <a:r>
              <a:rPr lang="ru-RU" dirty="0" err="1" smtClean="0"/>
              <a:t>Линукса</a:t>
            </a:r>
            <a:endParaRPr lang="ru-RU" dirty="0" smtClean="0"/>
          </a:p>
          <a:p>
            <a:r>
              <a:rPr lang="en-US" dirty="0" smtClean="0"/>
              <a:t>HTTP </a:t>
            </a:r>
            <a:r>
              <a:rPr lang="ru-RU" dirty="0" smtClean="0"/>
              <a:t>запросы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69112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Команды </a:t>
            </a:r>
            <a:r>
              <a:rPr lang="ru-RU" dirty="0" err="1" smtClean="0"/>
              <a:t>Линукса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92194"/>
            <a:ext cx="10515600" cy="47765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Команда </a:t>
            </a:r>
            <a:r>
              <a:rPr lang="ru-RU" b="1" dirty="0" err="1"/>
              <a:t>ping</a:t>
            </a:r>
            <a:endParaRPr lang="ru-RU" b="1" dirty="0"/>
          </a:p>
          <a:p>
            <a:r>
              <a:rPr lang="ru-RU" dirty="0"/>
              <a:t>Используйте команду </a:t>
            </a:r>
            <a:r>
              <a:rPr lang="ru-RU" b="1" dirty="0" err="1"/>
              <a:t>ping</a:t>
            </a:r>
            <a:r>
              <a:rPr lang="ru-RU" dirty="0"/>
              <a:t> для проверки состояния подключения к серверу. Например, просто введя </a:t>
            </a:r>
            <a:r>
              <a:rPr lang="ru-RU" b="1" dirty="0" err="1"/>
              <a:t>ping</a:t>
            </a:r>
            <a:r>
              <a:rPr lang="ru-RU" b="1" dirty="0"/>
              <a:t> google.com</a:t>
            </a:r>
            <a:r>
              <a:rPr lang="ru-RU" dirty="0"/>
              <a:t>, команда проверит, можете ли вы подключиться к </a:t>
            </a:r>
            <a:r>
              <a:rPr lang="ru-RU" dirty="0" err="1"/>
              <a:t>Google</a:t>
            </a:r>
            <a:r>
              <a:rPr lang="ru-RU" dirty="0"/>
              <a:t>, а также измерить время ответа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66381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Команды </a:t>
            </a:r>
            <a:r>
              <a:rPr lang="ru-RU" dirty="0" err="1" smtClean="0"/>
              <a:t>Линукса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92194"/>
            <a:ext cx="10515600" cy="47765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Команда </a:t>
            </a:r>
            <a:r>
              <a:rPr lang="ru-RU" b="1" dirty="0" err="1"/>
              <a:t>wget</a:t>
            </a:r>
            <a:endParaRPr lang="ru-RU" b="1" dirty="0"/>
          </a:p>
          <a:p>
            <a:r>
              <a:rPr lang="ru-RU" dirty="0"/>
              <a:t>Командная строка </a:t>
            </a:r>
            <a:r>
              <a:rPr lang="ru-RU" dirty="0" err="1"/>
              <a:t>Linux</a:t>
            </a:r>
            <a:r>
              <a:rPr lang="ru-RU" dirty="0"/>
              <a:t> очень полезна — вы даже можете загружать файлы из интернета. Сделать это можно с помощью команды </a:t>
            </a:r>
            <a:r>
              <a:rPr lang="ru-RU" b="1" dirty="0" err="1"/>
              <a:t>wget</a:t>
            </a:r>
            <a:r>
              <a:rPr lang="ru-RU" dirty="0"/>
              <a:t>. Для этого просто введите </a:t>
            </a:r>
            <a:r>
              <a:rPr lang="ru-RU" b="1" dirty="0" err="1"/>
              <a:t>wget</a:t>
            </a:r>
            <a:r>
              <a:rPr lang="ru-RU" dirty="0"/>
              <a:t> и ссылку для скачивания</a:t>
            </a:r>
          </a:p>
        </p:txBody>
      </p:sp>
    </p:spTree>
    <p:extLst>
      <p:ext uri="{BB962C8B-B14F-4D97-AF65-F5344CB8AC3E}">
        <p14:creationId xmlns:p14="http://schemas.microsoft.com/office/powerpoint/2010/main" val="18350429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Команды </a:t>
            </a:r>
            <a:r>
              <a:rPr lang="ru-RU" dirty="0" err="1" smtClean="0"/>
              <a:t>Линукса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92194"/>
            <a:ext cx="10515600" cy="47765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Команда </a:t>
            </a:r>
            <a:r>
              <a:rPr lang="ru-RU" b="1" dirty="0" err="1"/>
              <a:t>history</a:t>
            </a:r>
            <a:endParaRPr lang="ru-RU" b="1" dirty="0"/>
          </a:p>
          <a:p>
            <a:r>
              <a:rPr lang="ru-RU" dirty="0"/>
              <a:t>Регулярно пользуясь </a:t>
            </a:r>
            <a:r>
              <a:rPr lang="ru-RU" dirty="0" err="1"/>
              <a:t>Linux</a:t>
            </a:r>
            <a:r>
              <a:rPr lang="ru-RU" dirty="0"/>
              <a:t>, вы заметите, что запускаете сотни команд каждый день. Команда </a:t>
            </a:r>
            <a:r>
              <a:rPr lang="ru-RU" b="1" dirty="0" err="1"/>
              <a:t>history</a:t>
            </a:r>
            <a:r>
              <a:rPr lang="ru-RU" dirty="0"/>
              <a:t> позволяет просмотреть команды, которые вы вводили ранее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54870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Команды </a:t>
            </a:r>
            <a:r>
              <a:rPr lang="ru-RU" dirty="0" err="1" smtClean="0"/>
              <a:t>Линукса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92194"/>
            <a:ext cx="10515600" cy="47765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Команда </a:t>
            </a:r>
            <a:r>
              <a:rPr lang="ru-RU" b="1" dirty="0" err="1"/>
              <a:t>echo</a:t>
            </a:r>
            <a:endParaRPr lang="ru-RU" b="1" dirty="0"/>
          </a:p>
          <a:p>
            <a:r>
              <a:rPr lang="ru-RU" dirty="0"/>
              <a:t>Эта команда выводит текст в </a:t>
            </a:r>
            <a:r>
              <a:rPr lang="ru-RU" dirty="0" err="1"/>
              <a:t>stdout</a:t>
            </a:r>
            <a:r>
              <a:rPr lang="ru-RU" dirty="0"/>
              <a:t> (стандартный вывод). Оператор </a:t>
            </a:r>
            <a:r>
              <a:rPr lang="ru-RU" b="1" dirty="0"/>
              <a:t>&gt;&gt;</a:t>
            </a:r>
            <a:r>
              <a:rPr lang="ru-RU" dirty="0"/>
              <a:t> дописывает </a:t>
            </a:r>
            <a:r>
              <a:rPr lang="ru-RU" dirty="0" err="1"/>
              <a:t>stdout</a:t>
            </a:r>
            <a:r>
              <a:rPr lang="ru-RU" dirty="0"/>
              <a:t> в файл. Также есть оператор </a:t>
            </a:r>
            <a:r>
              <a:rPr lang="ru-RU" b="1" dirty="0"/>
              <a:t>&gt;</a:t>
            </a:r>
            <a:r>
              <a:rPr lang="ru-RU" dirty="0"/>
              <a:t>, который создаст файл, если он не существует и выведет туда текст или перезапишет существующий файл. Например, если вы хотите добавить текст «Здравствуйте, меня зовут Джон» в файл с именем name.txt, введите </a:t>
            </a:r>
            <a:r>
              <a:rPr lang="ru-RU" b="1" dirty="0" err="1"/>
              <a:t>echo</a:t>
            </a:r>
            <a:r>
              <a:rPr lang="ru-RU" b="1" dirty="0"/>
              <a:t> Здравствуйте, меня зовут Джон &gt;&gt; name.txt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947302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Команды </a:t>
            </a:r>
            <a:r>
              <a:rPr lang="ru-RU" dirty="0" err="1" smtClean="0"/>
              <a:t>Линукса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92194"/>
            <a:ext cx="10515600" cy="477653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Полезные советы</a:t>
            </a:r>
          </a:p>
          <a:p>
            <a:r>
              <a:rPr lang="ru-RU" dirty="0"/>
              <a:t>Используйте команду </a:t>
            </a:r>
            <a:r>
              <a:rPr lang="ru-RU" b="1" dirty="0" err="1"/>
              <a:t>clear</a:t>
            </a:r>
            <a:r>
              <a:rPr lang="ru-RU" dirty="0"/>
              <a:t> для очистки терминала, если он перегружен предыдущими командами.</a:t>
            </a:r>
          </a:p>
          <a:p>
            <a:r>
              <a:rPr lang="ru-RU" dirty="0"/>
              <a:t>Попробуйте кнопку </a:t>
            </a:r>
            <a:r>
              <a:rPr lang="ru-RU" b="1" dirty="0"/>
              <a:t>TAB </a:t>
            </a:r>
            <a:r>
              <a:rPr lang="ru-RU" dirty="0"/>
              <a:t>для </a:t>
            </a:r>
            <a:r>
              <a:rPr lang="ru-RU" dirty="0" err="1"/>
              <a:t>автозаполнения</a:t>
            </a:r>
            <a:r>
              <a:rPr lang="ru-RU" dirty="0"/>
              <a:t> того, что вы печатаете. Например, если вам нужно набрать </a:t>
            </a:r>
            <a:r>
              <a:rPr lang="ru-RU" dirty="0" err="1"/>
              <a:t>Documents</a:t>
            </a:r>
            <a:r>
              <a:rPr lang="ru-RU" dirty="0"/>
              <a:t>, начните вводить команду (например,</a:t>
            </a:r>
            <a:r>
              <a:rPr lang="ru-RU" b="1" dirty="0"/>
              <a:t> </a:t>
            </a:r>
            <a:r>
              <a:rPr lang="ru-RU" b="1" dirty="0" err="1"/>
              <a:t>cd</a:t>
            </a:r>
            <a:r>
              <a:rPr lang="ru-RU" b="1" dirty="0"/>
              <a:t> </a:t>
            </a:r>
            <a:r>
              <a:rPr lang="ru-RU" b="1" dirty="0" err="1"/>
              <a:t>Docu</a:t>
            </a:r>
            <a:r>
              <a:rPr lang="ru-RU" dirty="0"/>
              <a:t>, затем нажмите клавишу </a:t>
            </a:r>
            <a:r>
              <a:rPr lang="ru-RU" dirty="0" err="1"/>
              <a:t>Tab</a:t>
            </a:r>
            <a:r>
              <a:rPr lang="ru-RU" dirty="0"/>
              <a:t>), и терминал заполнит всё остальное, показывая вам полную фразу </a:t>
            </a:r>
            <a:r>
              <a:rPr lang="ru-RU" b="1" dirty="0" err="1"/>
              <a:t>cd</a:t>
            </a:r>
            <a:r>
              <a:rPr lang="ru-RU" b="1" dirty="0"/>
              <a:t> </a:t>
            </a:r>
            <a:r>
              <a:rPr lang="ru-RU" b="1" dirty="0" err="1"/>
              <a:t>Documents</a:t>
            </a:r>
            <a:r>
              <a:rPr lang="ru-RU" dirty="0"/>
              <a:t>.</a:t>
            </a:r>
          </a:p>
          <a:p>
            <a:r>
              <a:rPr lang="ru-RU" dirty="0"/>
              <a:t>Комбинации клавиш</a:t>
            </a:r>
            <a:r>
              <a:rPr lang="ru-RU" b="1" dirty="0"/>
              <a:t> </a:t>
            </a:r>
            <a:r>
              <a:rPr lang="ru-RU" b="1" dirty="0" err="1"/>
              <a:t>Ctrl+C</a:t>
            </a:r>
            <a:r>
              <a:rPr lang="ru-RU" dirty="0"/>
              <a:t> и </a:t>
            </a:r>
            <a:r>
              <a:rPr lang="ru-RU" b="1" dirty="0" err="1"/>
              <a:t>Ctrl+Z</a:t>
            </a:r>
            <a:r>
              <a:rPr lang="ru-RU" dirty="0"/>
              <a:t> используются для остановки любой команды, которая работает в данный момент. </a:t>
            </a:r>
            <a:r>
              <a:rPr lang="ru-RU" dirty="0" err="1"/>
              <a:t>Ctrl+C</a:t>
            </a:r>
            <a:r>
              <a:rPr lang="ru-RU" dirty="0"/>
              <a:t> останавливает программу, а </a:t>
            </a:r>
            <a:r>
              <a:rPr lang="ru-RU" dirty="0" err="1"/>
              <a:t>Ctrl+Z</a:t>
            </a:r>
            <a:r>
              <a:rPr lang="ru-RU" dirty="0"/>
              <a:t> — ставит её на паузу.</a:t>
            </a:r>
          </a:p>
          <a:p>
            <a:r>
              <a:rPr lang="ru-RU" dirty="0"/>
              <a:t>Если вы случайно заморозили терминал, нажав </a:t>
            </a:r>
            <a:r>
              <a:rPr lang="ru-RU" b="1" dirty="0" err="1"/>
              <a:t>Ctrl+S</a:t>
            </a:r>
            <a:r>
              <a:rPr lang="ru-RU" dirty="0"/>
              <a:t>, просто отмените это с помощью комбинации </a:t>
            </a:r>
            <a:r>
              <a:rPr lang="ru-RU" b="1" dirty="0" err="1"/>
              <a:t>Ctrl+Q</a:t>
            </a:r>
            <a:r>
              <a:rPr lang="ru-RU" dirty="0"/>
              <a:t>.</a:t>
            </a:r>
          </a:p>
          <a:p>
            <a:r>
              <a:rPr lang="ru-RU" b="1" dirty="0" err="1"/>
              <a:t>Ctrl+A</a:t>
            </a:r>
            <a:r>
              <a:rPr lang="ru-RU" b="1" dirty="0"/>
              <a:t> </a:t>
            </a:r>
            <a:r>
              <a:rPr lang="ru-RU" dirty="0"/>
              <a:t>перемещает вас в начало строки, а </a:t>
            </a:r>
            <a:r>
              <a:rPr lang="ru-RU" b="1" dirty="0" err="1"/>
              <a:t>Ctrl+E</a:t>
            </a:r>
            <a:r>
              <a:rPr lang="ru-RU" b="1" dirty="0"/>
              <a:t> </a:t>
            </a:r>
            <a:r>
              <a:rPr lang="ru-RU" dirty="0"/>
              <a:t>— в конец.</a:t>
            </a:r>
          </a:p>
          <a:p>
            <a:r>
              <a:rPr lang="ru-RU" dirty="0"/>
              <a:t>Вы можете запустить несколько команд в одной команде, используя «</a:t>
            </a:r>
            <a:r>
              <a:rPr lang="ru-RU" b="1" dirty="0"/>
              <a:t>;</a:t>
            </a:r>
            <a:r>
              <a:rPr lang="ru-RU" dirty="0"/>
              <a:t>», чтобы отделить их. Например </a:t>
            </a:r>
            <a:r>
              <a:rPr lang="ru-RU" b="1" dirty="0"/>
              <a:t>Command1; Command2; Command3</a:t>
            </a:r>
            <a:r>
              <a:rPr lang="ru-RU" dirty="0"/>
              <a:t>. Или </a:t>
            </a:r>
            <a:r>
              <a:rPr lang="ru-RU" b="1" dirty="0"/>
              <a:t>&amp;&amp;</a:t>
            </a:r>
            <a:r>
              <a:rPr lang="ru-RU" dirty="0"/>
              <a:t>, если вы хотите, чтобы следующая команда запускалась только тогда, когда предыдущая будет успешной.</a:t>
            </a:r>
          </a:p>
          <a:p>
            <a:pPr marL="0" indent="0"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2439984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 </a:t>
            </a:r>
            <a:r>
              <a:rPr lang="ru-RU" dirty="0" smtClean="0"/>
              <a:t>Запросы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92194"/>
            <a:ext cx="10515600" cy="477653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/>
              <a:t>HTTP</a:t>
            </a:r>
            <a:r>
              <a:rPr lang="ru-RU" dirty="0"/>
              <a:t> — широко распространённый протокол передачи данных, изначально предназначенный для передачи гипертекстовых документов (то есть документов, которые могут содержать ссылки, позволяющие организовать переход к другим документам).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Аббревиатура HTTP расшифровывается как </a:t>
            </a:r>
            <a:r>
              <a:rPr lang="ru-RU" i="1" dirty="0" err="1"/>
              <a:t>HyperText</a:t>
            </a:r>
            <a:r>
              <a:rPr lang="ru-RU" i="1" dirty="0"/>
              <a:t> </a:t>
            </a:r>
            <a:r>
              <a:rPr lang="ru-RU" i="1" dirty="0" err="1"/>
              <a:t>Transfer</a:t>
            </a:r>
            <a:r>
              <a:rPr lang="ru-RU" i="1" dirty="0"/>
              <a:t> </a:t>
            </a:r>
            <a:r>
              <a:rPr lang="ru-RU" i="1" dirty="0" err="1"/>
              <a:t>Protocol</a:t>
            </a:r>
            <a:r>
              <a:rPr lang="ru-RU" dirty="0"/>
              <a:t>, «протокол передачи гипертекста». В соответствии со спецификацией </a:t>
            </a:r>
            <a:r>
              <a:rPr lang="ru-RU" dirty="0">
                <a:hlinkClick r:id="rId2"/>
              </a:rPr>
              <a:t>OSI</a:t>
            </a:r>
            <a:r>
              <a:rPr lang="ru-RU" dirty="0"/>
              <a:t>, HTTP является протоколом прикладного (верхнего, 7-го) уровня. Актуальная на данный момент версия протокола, HTTP 1.1, описана в спецификации </a:t>
            </a:r>
            <a:r>
              <a:rPr lang="ru-RU" dirty="0">
                <a:hlinkClick r:id="rId3"/>
              </a:rPr>
              <a:t>RFC 2616</a:t>
            </a:r>
            <a:r>
              <a:rPr lang="ru-RU" dirty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Протокол HTTP предполагает использование клиент-серверной структуры передачи данных. Клиентское приложение формирует запрос и отправляет его на сервер, после чего серверное программное обеспечение обрабатывает данный запрос, формирует ответ и передаёт его обратно клиенту. После этого клиентское приложение может продолжить отправлять другие запросы, которые будут обработаны аналогичным образом.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5886371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 </a:t>
            </a:r>
            <a:r>
              <a:rPr lang="ru-RU" dirty="0" smtClean="0"/>
              <a:t>Запросы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92194"/>
            <a:ext cx="10515600" cy="477653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Задача, которая традиционно решается с помощью протокола HTTP — обмен данными между пользовательским приложением, осуществляющим доступ к веб-ресурсам (обычно это веб-браузер) и веб-сервером. На данный момент именно благодаря протоколу HTTP обеспечивается работа Всемирной паутины.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Также HTTP часто используется как протокол передачи информации для других протоколов прикладного уровня, таких как SOAP, XML-RPC и </a:t>
            </a:r>
            <a:r>
              <a:rPr lang="ru-RU" dirty="0" err="1"/>
              <a:t>WebDAV</a:t>
            </a:r>
            <a:r>
              <a:rPr lang="ru-RU" dirty="0"/>
              <a:t>. В таком случае говорят, что протокол HTTP используется как «транспорт».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API многих программных продуктов также подразумевает использование HTTP для передачи данных — сами данные при этом могут иметь любой формат, например, XML или JSON.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Как правило, передача данных по протоколу HTTP осуществляется через TCP/IP-соединения. Серверное программное обеспечение при этом обычно использует TCP-порт 80 (и, если порт не указан явно, то обычно клиентское программное обеспечение по умолчанию использует именно 80-й порт для открываемых HTTP-соединений), хотя может использовать и любой другой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8969492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 </a:t>
            </a:r>
            <a:r>
              <a:rPr lang="ru-RU" dirty="0" smtClean="0"/>
              <a:t>Запросы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92194"/>
            <a:ext cx="10515600" cy="477653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 smtClean="0"/>
              <a:t>Как отправить запрос?</a:t>
            </a:r>
          </a:p>
          <a:p>
            <a:pPr marL="0" indent="0">
              <a:buNone/>
            </a:pPr>
            <a:r>
              <a:rPr lang="ru-RU" sz="2600" dirty="0"/>
              <a:t>Для того, чтобы сформировать HTTP-запрос, необходимо составить стартовую строку, а также задать по крайней мере один заголовок — это заголовок </a:t>
            </a:r>
            <a:r>
              <a:rPr lang="ru-RU" sz="2600" dirty="0" err="1"/>
              <a:t>Host</a:t>
            </a:r>
            <a:r>
              <a:rPr lang="ru-RU" sz="2600" dirty="0"/>
              <a:t>, который является обязательным, и должен присутствовать в каждом запросе. Дело в том, что преобразование доменного имени в IP-адрес осуществляется на стороне клиента, и, соответственно, когда вы открываете TCP-соединение, то удалённый сервер не обладает никакой информацией о том, какой именно адрес использовался для соединения: это мог быть, например, адрес </a:t>
            </a:r>
            <a:r>
              <a:rPr lang="en-US" sz="2600" dirty="0" err="1" smtClean="0"/>
              <a:t>stud.satbayev.university</a:t>
            </a:r>
            <a:r>
              <a:rPr lang="ru-RU" sz="2600" dirty="0" smtClean="0"/>
              <a:t>, </a:t>
            </a:r>
            <a:r>
              <a:rPr lang="en-US" sz="2600" dirty="0" err="1" smtClean="0"/>
              <a:t>satbayev.university</a:t>
            </a:r>
            <a:r>
              <a:rPr lang="ru-RU" sz="2600" dirty="0" smtClean="0"/>
              <a:t> </a:t>
            </a:r>
            <a:r>
              <a:rPr lang="ru-RU" sz="2600" dirty="0"/>
              <a:t>или </a:t>
            </a:r>
            <a:r>
              <a:rPr lang="ru-RU" sz="2600" dirty="0" smtClean="0"/>
              <a:t>m.</a:t>
            </a:r>
            <a:r>
              <a:rPr lang="en-US" sz="2600" dirty="0" err="1" smtClean="0"/>
              <a:t>satbayev.university</a:t>
            </a:r>
            <a:r>
              <a:rPr lang="ru-RU" sz="2600" dirty="0" smtClean="0"/>
              <a:t> </a:t>
            </a:r>
            <a:r>
              <a:rPr lang="ru-RU" sz="2600" dirty="0"/>
              <a:t>— и во всех этих случаях ответ может отличаться. Однако фактически сетевое соединение во всех случаях открывается с узлом </a:t>
            </a:r>
            <a:r>
              <a:rPr lang="ru-RU" sz="2600" dirty="0" smtClean="0"/>
              <a:t>82.200.167.10, </a:t>
            </a:r>
            <a:r>
              <a:rPr lang="ru-RU" sz="2600" dirty="0"/>
              <a:t>и даже если первоначально при открытии соединения был задан не этот IP-адрес, а какое-либо доменное имя, то сервер об этом никак не информируется — и именно поэтому этот адрес необходимо передать в заголовке </a:t>
            </a:r>
            <a:r>
              <a:rPr lang="ru-RU" sz="2600" dirty="0" err="1"/>
              <a:t>Host</a:t>
            </a:r>
            <a:r>
              <a:rPr lang="ru-RU" sz="2600" dirty="0"/>
              <a:t>.</a:t>
            </a:r>
            <a:endParaRPr lang="ru-RU" sz="2600" b="1" dirty="0"/>
          </a:p>
        </p:txBody>
      </p:sp>
    </p:spTree>
    <p:extLst>
      <p:ext uri="{BB962C8B-B14F-4D97-AF65-F5344CB8AC3E}">
        <p14:creationId xmlns:p14="http://schemas.microsoft.com/office/powerpoint/2010/main" val="10384783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 </a:t>
            </a:r>
            <a:r>
              <a:rPr lang="ru-RU" dirty="0" smtClean="0"/>
              <a:t>Запросы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92194"/>
            <a:ext cx="10515600" cy="477653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Как отправить запрос?</a:t>
            </a:r>
            <a:endParaRPr lang="en-US" b="1" dirty="0" smtClean="0"/>
          </a:p>
          <a:p>
            <a:pPr marL="0" indent="0">
              <a:buNone/>
            </a:pPr>
            <a:r>
              <a:rPr lang="ru-RU" dirty="0"/>
              <a:t>Стартовая (начальная) строка запроса для HTTP 1.1 составляется по следующей схеме</a:t>
            </a:r>
            <a:r>
              <a:rPr lang="ru-RU" dirty="0" smtClean="0"/>
              <a:t>:</a:t>
            </a:r>
            <a:endParaRPr lang="en-US" dirty="0" smtClean="0"/>
          </a:p>
          <a:p>
            <a:pPr marL="0" indent="0">
              <a:buNone/>
            </a:pPr>
            <a:r>
              <a:rPr lang="ru-RU" b="1" dirty="0" smtClean="0"/>
              <a:t>Метод</a:t>
            </a:r>
            <a:r>
              <a:rPr lang="en-US" b="1" dirty="0" smtClean="0"/>
              <a:t> URI HTTP/</a:t>
            </a:r>
            <a:r>
              <a:rPr lang="ru-RU" b="1" dirty="0" smtClean="0"/>
              <a:t>Версия</a:t>
            </a:r>
          </a:p>
          <a:p>
            <a:pPr marL="0" indent="0">
              <a:buNone/>
            </a:pPr>
            <a:r>
              <a:rPr lang="ru-RU" b="1" dirty="0"/>
              <a:t>Метод</a:t>
            </a:r>
            <a:r>
              <a:rPr lang="ru-RU" dirty="0"/>
              <a:t> (в англоязычной тематической литературе используется слово </a:t>
            </a:r>
            <a:r>
              <a:rPr lang="ru-RU" i="1" dirty="0" err="1"/>
              <a:t>method</a:t>
            </a:r>
            <a:r>
              <a:rPr lang="ru-RU" dirty="0"/>
              <a:t>, а также иногда слово </a:t>
            </a:r>
            <a:r>
              <a:rPr lang="ru-RU" i="1" dirty="0" err="1"/>
              <a:t>verb</a:t>
            </a:r>
            <a:r>
              <a:rPr lang="ru-RU" dirty="0"/>
              <a:t> — «глагол») представляет собой последовательность из любых символов, кроме управляющих и разделителей, и определяет операцию, которую нужно осуществить с указанным ресурсом. Спецификация HTTP 1.1 </a:t>
            </a:r>
            <a:r>
              <a:rPr lang="ru-RU" dirty="0">
                <a:solidFill>
                  <a:srgbClr val="FF0000"/>
                </a:solidFill>
              </a:rPr>
              <a:t>не ограничивает количество разных методов</a:t>
            </a:r>
            <a:r>
              <a:rPr lang="ru-RU" dirty="0"/>
              <a:t>, которые могут быть использованы, однако в целях соответствия общим стандартам и сохранения совместимости с максимально широким спектром программного обеспечения </a:t>
            </a:r>
            <a:r>
              <a:rPr lang="ru-RU" dirty="0">
                <a:solidFill>
                  <a:srgbClr val="FF0000"/>
                </a:solidFill>
              </a:rPr>
              <a:t>как правило используются лишь некоторые, наиболее стандартные методы</a:t>
            </a:r>
            <a:r>
              <a:rPr lang="ru-RU" dirty="0"/>
              <a:t>, смысл которых однозначно раскрыт в спецификации протокола</a:t>
            </a:r>
            <a:endParaRPr lang="ru-RU" b="1" dirty="0" smtClean="0"/>
          </a:p>
        </p:txBody>
      </p:sp>
    </p:spTree>
    <p:extLst>
      <p:ext uri="{BB962C8B-B14F-4D97-AF65-F5344CB8AC3E}">
        <p14:creationId xmlns:p14="http://schemas.microsoft.com/office/powerpoint/2010/main" val="1231235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 </a:t>
            </a:r>
            <a:r>
              <a:rPr lang="ru-RU" dirty="0" smtClean="0"/>
              <a:t>Запросы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92194"/>
            <a:ext cx="10515600" cy="47765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Как отправить запрос?</a:t>
            </a:r>
            <a:r>
              <a:rPr lang="ru-RU" b="1" dirty="0"/>
              <a:t> </a:t>
            </a: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URI</a:t>
            </a:r>
            <a:r>
              <a:rPr lang="ru-RU" dirty="0"/>
              <a:t> (</a:t>
            </a:r>
            <a:r>
              <a:rPr lang="ru-RU" i="1" dirty="0" err="1"/>
              <a:t>Uniform</a:t>
            </a:r>
            <a:r>
              <a:rPr lang="ru-RU" i="1" dirty="0"/>
              <a:t> </a:t>
            </a:r>
            <a:r>
              <a:rPr lang="ru-RU" i="1" dirty="0" err="1"/>
              <a:t>Resource</a:t>
            </a:r>
            <a:r>
              <a:rPr lang="ru-RU" i="1" dirty="0"/>
              <a:t> </a:t>
            </a:r>
            <a:r>
              <a:rPr lang="ru-RU" i="1" dirty="0" err="1"/>
              <a:t>Identifier</a:t>
            </a:r>
            <a:r>
              <a:rPr lang="ru-RU" dirty="0"/>
              <a:t>, унифицированный идентификатор ресурса) — путь до конкретного ресурса (например, документа), над которым необходимо осуществить операцию (например, в случае использования метода GET подразумевается получение ресурса). Некоторые запросы могут не относиться к какому-либо ресурсу, в этом случае вместо URI в стартовую строку может быть добавлена звёздочка (астериск, символ «*»). Например, это может быть запрос, который относится к самому веб-серверу, а не какому-либо конкретному ресурсу</a:t>
            </a:r>
            <a:r>
              <a:rPr lang="ru-RU" dirty="0" smtClean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74556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Команды </a:t>
            </a:r>
            <a:r>
              <a:rPr lang="ru-RU" dirty="0" err="1" smtClean="0"/>
              <a:t>Линукса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/>
              <a:t>Команда </a:t>
            </a:r>
            <a:r>
              <a:rPr lang="ru-RU" b="1" dirty="0" err="1"/>
              <a:t>pwd</a:t>
            </a:r>
            <a:endParaRPr lang="ru-RU" b="1" dirty="0"/>
          </a:p>
          <a:p>
            <a:r>
              <a:rPr lang="ru-RU" dirty="0"/>
              <a:t>Используйте команду </a:t>
            </a:r>
            <a:r>
              <a:rPr lang="ru-RU" b="1" dirty="0" err="1"/>
              <a:t>pwd</a:t>
            </a:r>
            <a:r>
              <a:rPr lang="ru-RU" dirty="0"/>
              <a:t>, чтобы узнать путь к текущему рабочему каталогу (папке), в котором вы находитесь от корневого каталога. Команда вернёт абсолютный (полный) путь, который по сути является путём всех каталогов, начинающийся с косой черты </a:t>
            </a:r>
            <a:r>
              <a:rPr lang="ru-RU" b="1" dirty="0"/>
              <a:t>(/)</a:t>
            </a:r>
            <a:r>
              <a:rPr lang="ru-RU" dirty="0"/>
              <a:t>. Примером абсолютного пути является </a:t>
            </a:r>
            <a:r>
              <a:rPr lang="ru-RU" b="1" dirty="0"/>
              <a:t>/</a:t>
            </a:r>
            <a:r>
              <a:rPr lang="ru-RU" b="1" dirty="0" err="1"/>
              <a:t>home</a:t>
            </a:r>
            <a:r>
              <a:rPr lang="ru-RU" b="1" dirty="0"/>
              <a:t>/</a:t>
            </a:r>
            <a:r>
              <a:rPr lang="ru-RU" b="1" dirty="0" err="1"/>
              <a:t>username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80154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 </a:t>
            </a:r>
            <a:r>
              <a:rPr lang="ru-RU" dirty="0" smtClean="0"/>
              <a:t>Запросы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92194"/>
            <a:ext cx="10515600" cy="47765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Как отправить запрос?</a:t>
            </a:r>
            <a:r>
              <a:rPr lang="ru-RU" b="1" dirty="0"/>
              <a:t> </a:t>
            </a:r>
            <a:endParaRPr lang="ru-RU" b="1" dirty="0" smtClean="0"/>
          </a:p>
          <a:p>
            <a:pPr marL="0" indent="0">
              <a:buNone/>
            </a:pPr>
            <a:r>
              <a:rPr lang="ru-RU" b="1" dirty="0"/>
              <a:t>Версия</a:t>
            </a:r>
            <a:r>
              <a:rPr lang="ru-RU" dirty="0"/>
              <a:t> определяет, в соответствии с какой версией стандарта HTTP составлен запрос. Указывается как два числа, разделённых точкой (например </a:t>
            </a:r>
            <a:r>
              <a:rPr lang="en-US" dirty="0"/>
              <a:t>HTTP/1.1</a:t>
            </a:r>
            <a:r>
              <a:rPr lang="ru-RU" dirty="0" smtClean="0"/>
              <a:t>).</a:t>
            </a:r>
            <a:br>
              <a:rPr lang="ru-RU" dirty="0" smtClean="0"/>
            </a:b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7335388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 </a:t>
            </a:r>
            <a:r>
              <a:rPr lang="ru-RU" dirty="0" smtClean="0"/>
              <a:t>Запросы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92194"/>
            <a:ext cx="10515600" cy="477653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Как прочитать ответ? </a:t>
            </a:r>
          </a:p>
          <a:p>
            <a:pPr marL="0" indent="0">
              <a:buNone/>
            </a:pPr>
            <a:r>
              <a:rPr lang="ru-RU" dirty="0"/>
              <a:t>Стартовая строка ответа имеет следующую структуру: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pPr marL="0" indent="0">
              <a:buNone/>
            </a:pPr>
            <a:r>
              <a:rPr lang="en-US" b="1" dirty="0" smtClean="0"/>
              <a:t>HTTP/</a:t>
            </a:r>
            <a:r>
              <a:rPr lang="ru-RU" b="1" dirty="0" smtClean="0"/>
              <a:t>Версия Код состояния Пояснение</a:t>
            </a:r>
          </a:p>
          <a:p>
            <a:pPr marL="0" indent="0">
              <a:buNone/>
            </a:pPr>
            <a:r>
              <a:rPr lang="ru-RU" b="1" dirty="0"/>
              <a:t>Код состояния</a:t>
            </a:r>
            <a:r>
              <a:rPr lang="ru-RU" dirty="0"/>
              <a:t> (</a:t>
            </a:r>
            <a:r>
              <a:rPr lang="ru-RU" i="1" dirty="0" err="1"/>
              <a:t>Status</a:t>
            </a:r>
            <a:r>
              <a:rPr lang="ru-RU" i="1" dirty="0"/>
              <a:t> </a:t>
            </a:r>
            <a:r>
              <a:rPr lang="ru-RU" i="1" dirty="0" err="1"/>
              <a:t>Code</a:t>
            </a:r>
            <a:r>
              <a:rPr lang="ru-RU" dirty="0"/>
              <a:t>) — три цифры (первая из которых указывает на класс состояния), которые определяют результат совершения запроса. Например, в случае, если был использован метод GET, и сервер предоставляет ресурс с указанным идентификатором, то такое состояние задаётся с помощью кода 200. Если сервер сообщает о том, что такого ресурса не существует — 404. Если сервер сообщает о том, что не может предоставить доступ к данному ресурсу по причине отсутствия необходимых привилегий у клиента, то используется код 403. Спецификация HTTP 1.1 определяет 40 различных кодов HTTP, а также допускается расширение протокола и использование дополнительных кодов состояний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1062656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 </a:t>
            </a:r>
            <a:r>
              <a:rPr lang="ru-RU" dirty="0" smtClean="0"/>
              <a:t>Запросы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92194"/>
            <a:ext cx="10515600" cy="47765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Как прочитать ответ? </a:t>
            </a:r>
          </a:p>
          <a:p>
            <a:pPr marL="0" indent="0">
              <a:buNone/>
            </a:pPr>
            <a:r>
              <a:rPr lang="ru-RU" dirty="0"/>
              <a:t>Стартовая строка ответа имеет следующую структуру: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pPr marL="0" indent="0">
              <a:buNone/>
            </a:pPr>
            <a:r>
              <a:rPr lang="en-US" b="1" dirty="0" smtClean="0"/>
              <a:t>HTTP/</a:t>
            </a:r>
            <a:r>
              <a:rPr lang="ru-RU" b="1" dirty="0" smtClean="0"/>
              <a:t>Версия Код состояния Пояснение</a:t>
            </a:r>
          </a:p>
          <a:p>
            <a:pPr marL="0" indent="0">
              <a:buNone/>
            </a:pPr>
            <a:r>
              <a:rPr lang="ru-RU" b="1" dirty="0"/>
              <a:t>Пояснение</a:t>
            </a:r>
            <a:r>
              <a:rPr lang="ru-RU" dirty="0"/>
              <a:t> к коду состояния (</a:t>
            </a:r>
            <a:r>
              <a:rPr lang="ru-RU" i="1" dirty="0" err="1"/>
              <a:t>Reason</a:t>
            </a:r>
            <a:r>
              <a:rPr lang="ru-RU" i="1" dirty="0"/>
              <a:t> </a:t>
            </a:r>
            <a:r>
              <a:rPr lang="ru-RU" i="1" dirty="0" err="1"/>
              <a:t>Phrase</a:t>
            </a:r>
            <a:r>
              <a:rPr lang="ru-RU" dirty="0"/>
              <a:t>) — текстовое (но не включающее символы </a:t>
            </a:r>
            <a:r>
              <a:rPr lang="ru-RU" i="1" dirty="0"/>
              <a:t>CR</a:t>
            </a:r>
            <a:r>
              <a:rPr lang="ru-RU" dirty="0"/>
              <a:t> и </a:t>
            </a:r>
            <a:r>
              <a:rPr lang="ru-RU" i="1" dirty="0"/>
              <a:t>LF</a:t>
            </a:r>
            <a:r>
              <a:rPr lang="ru-RU" dirty="0"/>
              <a:t>) пояснение к коду ответа, предназначено для упрощения чтения ответа человеком. Пояснение может не учитываться клиентским программным обеспечением, а также может отличаться от стандартного в некоторых реализациях серверного ПО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8950778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 </a:t>
            </a:r>
            <a:r>
              <a:rPr lang="ru-RU" dirty="0" smtClean="0"/>
              <a:t>Запросы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92194"/>
            <a:ext cx="10515600" cy="10956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Как прочитать ответ? </a:t>
            </a:r>
          </a:p>
          <a:p>
            <a:pPr marL="0" indent="0">
              <a:buNone/>
            </a:pPr>
            <a:r>
              <a:rPr lang="ru-RU" dirty="0" smtClean="0"/>
              <a:t>Пример: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2717756"/>
            <a:ext cx="6336957" cy="31393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HTTP/1.1 200 OK </a:t>
            </a:r>
            <a:endParaRPr lang="ru-RU" dirty="0" smtClean="0"/>
          </a:p>
          <a:p>
            <a:r>
              <a:rPr lang="en-US" dirty="0" smtClean="0"/>
              <a:t>Server: </a:t>
            </a:r>
            <a:r>
              <a:rPr lang="en-US" dirty="0" err="1" smtClean="0"/>
              <a:t>nginx</a:t>
            </a:r>
            <a:r>
              <a:rPr lang="en-US" dirty="0" smtClean="0"/>
              <a:t>/1.2.1 </a:t>
            </a:r>
            <a:endParaRPr lang="ru-RU" dirty="0" smtClean="0"/>
          </a:p>
          <a:p>
            <a:r>
              <a:rPr lang="en-US" dirty="0" smtClean="0"/>
              <a:t>Date: Sat, 08 Mar 2014 22:53:46 GMT </a:t>
            </a:r>
            <a:endParaRPr lang="ru-RU" dirty="0" smtClean="0"/>
          </a:p>
          <a:p>
            <a:r>
              <a:rPr lang="en-US" dirty="0" smtClean="0"/>
              <a:t>Content-Type: application/octet-stream </a:t>
            </a:r>
            <a:endParaRPr lang="ru-RU" dirty="0" smtClean="0"/>
          </a:p>
          <a:p>
            <a:r>
              <a:rPr lang="en-US" dirty="0" smtClean="0"/>
              <a:t>Content-Length: 7 </a:t>
            </a:r>
            <a:endParaRPr lang="ru-RU" dirty="0" smtClean="0"/>
          </a:p>
          <a:p>
            <a:r>
              <a:rPr lang="en-US" dirty="0" smtClean="0"/>
              <a:t>Last-Modified: Sat, 08 Mar 2014 22:53:30 GMT </a:t>
            </a:r>
            <a:endParaRPr lang="ru-RU" dirty="0" smtClean="0"/>
          </a:p>
          <a:p>
            <a:r>
              <a:rPr lang="en-US" dirty="0" smtClean="0"/>
              <a:t>Connection: keep-alive </a:t>
            </a:r>
            <a:endParaRPr lang="ru-RU" dirty="0" smtClean="0"/>
          </a:p>
          <a:p>
            <a:r>
              <a:rPr lang="en-US" dirty="0" smtClean="0"/>
              <a:t>Accept-Ranges: bytes </a:t>
            </a:r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en-US" dirty="0" smtClean="0"/>
              <a:t>Wisdom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223559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 </a:t>
            </a:r>
            <a:r>
              <a:rPr lang="ru-RU" dirty="0" smtClean="0"/>
              <a:t>Запросы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92194"/>
            <a:ext cx="10515600" cy="10956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Как прочитать ответ? </a:t>
            </a:r>
          </a:p>
          <a:p>
            <a:pPr marL="0" indent="0">
              <a:buNone/>
            </a:pPr>
            <a:r>
              <a:rPr lang="ru-RU" dirty="0" smtClean="0"/>
              <a:t>Пример</a:t>
            </a:r>
            <a:r>
              <a:rPr lang="en-US" dirty="0" smtClean="0"/>
              <a:t> </a:t>
            </a:r>
            <a:r>
              <a:rPr lang="ru-RU" dirty="0" smtClean="0"/>
              <a:t>ответа </a:t>
            </a:r>
            <a:r>
              <a:rPr lang="ru-RU" dirty="0" err="1" smtClean="0"/>
              <a:t>редиректа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2717756"/>
            <a:ext cx="6336957" cy="341632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HTTP/1.1 302 Moved Temporarily </a:t>
            </a:r>
            <a:endParaRPr lang="ru-RU" dirty="0" smtClean="0"/>
          </a:p>
          <a:p>
            <a:r>
              <a:rPr lang="en-US" dirty="0" smtClean="0"/>
              <a:t>Server</a:t>
            </a:r>
            <a:r>
              <a:rPr lang="en-US" dirty="0"/>
              <a:t>: </a:t>
            </a:r>
            <a:r>
              <a:rPr lang="en-US" dirty="0" err="1"/>
              <a:t>nginx</a:t>
            </a:r>
            <a:r>
              <a:rPr lang="en-US" dirty="0"/>
              <a:t> </a:t>
            </a:r>
            <a:endParaRPr lang="ru-RU" dirty="0" smtClean="0"/>
          </a:p>
          <a:p>
            <a:r>
              <a:rPr lang="en-US" dirty="0" smtClean="0"/>
              <a:t>Date</a:t>
            </a:r>
            <a:r>
              <a:rPr lang="en-US" dirty="0"/>
              <a:t>: Sat, 08 Mar 2014 22:29:53 GMT </a:t>
            </a:r>
            <a:endParaRPr lang="ru-RU" dirty="0" smtClean="0"/>
          </a:p>
          <a:p>
            <a:r>
              <a:rPr lang="en-US" dirty="0" smtClean="0"/>
              <a:t>Content-Type</a:t>
            </a:r>
            <a:r>
              <a:rPr lang="en-US" dirty="0"/>
              <a:t>: text/html </a:t>
            </a:r>
            <a:endParaRPr lang="ru-RU" dirty="0" smtClean="0"/>
          </a:p>
          <a:p>
            <a:r>
              <a:rPr lang="en-US" dirty="0" smtClean="0"/>
              <a:t>Content-Length</a:t>
            </a:r>
            <a:r>
              <a:rPr lang="en-US" dirty="0"/>
              <a:t>: 154 </a:t>
            </a:r>
            <a:endParaRPr lang="ru-RU" dirty="0" smtClean="0"/>
          </a:p>
          <a:p>
            <a:r>
              <a:rPr lang="en-US" dirty="0" smtClean="0"/>
              <a:t>Connection</a:t>
            </a:r>
            <a:r>
              <a:rPr lang="en-US" dirty="0"/>
              <a:t>: keep-alive </a:t>
            </a:r>
            <a:endParaRPr lang="ru-RU" dirty="0" smtClean="0"/>
          </a:p>
          <a:p>
            <a:r>
              <a:rPr lang="en-US" dirty="0" smtClean="0"/>
              <a:t>Keep-Alive</a:t>
            </a:r>
            <a:r>
              <a:rPr lang="en-US" dirty="0"/>
              <a:t>: timeout=25 </a:t>
            </a:r>
            <a:endParaRPr lang="ru-RU" dirty="0" smtClean="0"/>
          </a:p>
          <a:p>
            <a:r>
              <a:rPr lang="en-US" dirty="0" smtClean="0"/>
              <a:t>Location</a:t>
            </a:r>
            <a:r>
              <a:rPr lang="en-US" dirty="0"/>
              <a:t>: http</a:t>
            </a:r>
            <a:r>
              <a:rPr lang="en-US" dirty="0" smtClean="0"/>
              <a:t>://mywebsite.com/user/satbayev/ </a:t>
            </a:r>
            <a:endParaRPr lang="ru-RU" dirty="0" smtClean="0"/>
          </a:p>
          <a:p>
            <a:endParaRPr lang="ru-RU" dirty="0"/>
          </a:p>
          <a:p>
            <a:r>
              <a:rPr lang="en-US" dirty="0" smtClean="0"/>
              <a:t>&lt;</a:t>
            </a:r>
            <a:r>
              <a:rPr lang="en-US" b="1" dirty="0"/>
              <a:t>html</a:t>
            </a:r>
            <a:r>
              <a:rPr lang="en-US" dirty="0"/>
              <a:t>&gt; &lt;</a:t>
            </a:r>
            <a:r>
              <a:rPr lang="en-US" b="1" dirty="0"/>
              <a:t>head</a:t>
            </a:r>
            <a:r>
              <a:rPr lang="en-US" dirty="0"/>
              <a:t>&gt;&lt;</a:t>
            </a:r>
            <a:r>
              <a:rPr lang="en-US" b="1" dirty="0"/>
              <a:t>title</a:t>
            </a:r>
            <a:r>
              <a:rPr lang="en-US" dirty="0"/>
              <a:t>&gt;302 Found&lt;/</a:t>
            </a:r>
            <a:r>
              <a:rPr lang="en-US" b="1" dirty="0"/>
              <a:t>title</a:t>
            </a:r>
            <a:r>
              <a:rPr lang="en-US" dirty="0"/>
              <a:t>&gt;&lt;/</a:t>
            </a:r>
            <a:r>
              <a:rPr lang="en-US" b="1" dirty="0"/>
              <a:t>head</a:t>
            </a:r>
            <a:r>
              <a:rPr lang="en-US" dirty="0"/>
              <a:t>&gt; &lt;</a:t>
            </a:r>
            <a:r>
              <a:rPr lang="en-US" b="1" dirty="0"/>
              <a:t>body</a:t>
            </a:r>
            <a:r>
              <a:rPr lang="en-US" dirty="0"/>
              <a:t> </a:t>
            </a:r>
            <a:r>
              <a:rPr lang="en-US" dirty="0" err="1"/>
              <a:t>bgcolor</a:t>
            </a:r>
            <a:r>
              <a:rPr lang="en-US" dirty="0"/>
              <a:t>="white"&gt; &lt;</a:t>
            </a:r>
            <a:r>
              <a:rPr lang="en-US" b="1" dirty="0"/>
              <a:t>center</a:t>
            </a:r>
            <a:r>
              <a:rPr lang="en-US" dirty="0"/>
              <a:t>&gt;&lt;</a:t>
            </a:r>
            <a:r>
              <a:rPr lang="en-US" b="1" dirty="0"/>
              <a:t>h1</a:t>
            </a:r>
            <a:r>
              <a:rPr lang="en-US" dirty="0"/>
              <a:t>&gt;302 Found&lt;/</a:t>
            </a:r>
            <a:r>
              <a:rPr lang="en-US" b="1" dirty="0"/>
              <a:t>h1</a:t>
            </a:r>
            <a:r>
              <a:rPr lang="en-US" dirty="0"/>
              <a:t>&gt;&lt;/</a:t>
            </a:r>
            <a:r>
              <a:rPr lang="en-US" b="1" dirty="0"/>
              <a:t>center</a:t>
            </a:r>
            <a:r>
              <a:rPr lang="en-US" dirty="0"/>
              <a:t>&gt; &lt;</a:t>
            </a:r>
            <a:r>
              <a:rPr lang="en-US" b="1" dirty="0" err="1"/>
              <a:t>hr</a:t>
            </a:r>
            <a:r>
              <a:rPr lang="en-US" dirty="0"/>
              <a:t>&gt;&lt;</a:t>
            </a:r>
            <a:r>
              <a:rPr lang="en-US" b="1" dirty="0"/>
              <a:t>center</a:t>
            </a:r>
            <a:r>
              <a:rPr lang="en-US" dirty="0"/>
              <a:t>&gt;</a:t>
            </a:r>
            <a:r>
              <a:rPr lang="en-US" dirty="0" err="1"/>
              <a:t>nginx</a:t>
            </a:r>
            <a:r>
              <a:rPr lang="en-US" dirty="0"/>
              <a:t>&lt;/</a:t>
            </a:r>
            <a:r>
              <a:rPr lang="en-US" b="1" dirty="0"/>
              <a:t>center</a:t>
            </a:r>
            <a:r>
              <a:rPr lang="en-US" dirty="0"/>
              <a:t>&gt; &lt;/</a:t>
            </a:r>
            <a:r>
              <a:rPr lang="en-US" b="1" dirty="0"/>
              <a:t>body</a:t>
            </a:r>
            <a:r>
              <a:rPr lang="en-US" dirty="0"/>
              <a:t>&gt; &lt;/</a:t>
            </a:r>
            <a:r>
              <a:rPr lang="en-US" b="1" dirty="0"/>
              <a:t>html</a:t>
            </a:r>
            <a:r>
              <a:rPr lang="en-US" dirty="0"/>
              <a:t>&gt;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9894083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 </a:t>
            </a:r>
            <a:r>
              <a:rPr lang="ru-RU" dirty="0" smtClean="0"/>
              <a:t>Запросы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92194"/>
            <a:ext cx="10515600" cy="477653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Безопасность</a:t>
            </a:r>
          </a:p>
          <a:p>
            <a:pPr marL="0" indent="0">
              <a:buNone/>
            </a:pPr>
            <a:r>
              <a:rPr lang="ru-RU" dirty="0"/>
              <a:t>Сам по себе протокол HTTP не предполагает использование шифрования для передачи информации. Тем не менее, для HTTP есть распространённое расширение, которое реализует упаковку передаваемых данных в криптографический протокол </a:t>
            </a:r>
            <a:r>
              <a:rPr lang="ru-RU" b="1" dirty="0"/>
              <a:t>SSL</a:t>
            </a:r>
            <a:r>
              <a:rPr lang="ru-RU" dirty="0"/>
              <a:t> или </a:t>
            </a:r>
            <a:r>
              <a:rPr lang="ru-RU" b="1" dirty="0"/>
              <a:t>TLS</a:t>
            </a:r>
            <a:r>
              <a:rPr lang="ru-RU" dirty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Название этого расширения — </a:t>
            </a:r>
            <a:r>
              <a:rPr lang="ru-RU" b="1" dirty="0"/>
              <a:t>HTTPS</a:t>
            </a:r>
            <a:r>
              <a:rPr lang="ru-RU" dirty="0"/>
              <a:t> (</a:t>
            </a:r>
            <a:r>
              <a:rPr lang="ru-RU" i="1" dirty="0" err="1"/>
              <a:t>HyperText</a:t>
            </a:r>
            <a:r>
              <a:rPr lang="ru-RU" i="1" dirty="0"/>
              <a:t> </a:t>
            </a:r>
            <a:r>
              <a:rPr lang="ru-RU" i="1" dirty="0" err="1"/>
              <a:t>Transfer</a:t>
            </a:r>
            <a:r>
              <a:rPr lang="ru-RU" i="1" dirty="0"/>
              <a:t> </a:t>
            </a:r>
            <a:r>
              <a:rPr lang="ru-RU" i="1" dirty="0" err="1"/>
              <a:t>Protocol</a:t>
            </a:r>
            <a:r>
              <a:rPr lang="ru-RU" i="1" dirty="0"/>
              <a:t> </a:t>
            </a:r>
            <a:r>
              <a:rPr lang="ru-RU" i="1" dirty="0" err="1"/>
              <a:t>Secure</a:t>
            </a:r>
            <a:r>
              <a:rPr lang="ru-RU" dirty="0"/>
              <a:t>). Для HTTPS-соединений обычно используется TCP-порт 443. HTTPS широко используется для защиты информации от перехвата, а также, как правило, обеспечивает защиту от атак вида </a:t>
            </a:r>
            <a:r>
              <a:rPr lang="ru-RU" b="1" dirty="0" err="1"/>
              <a:t>man-in-the-middle</a:t>
            </a:r>
            <a:r>
              <a:rPr lang="ru-RU" dirty="0"/>
              <a:t> — в том случае, если сертификат проверяется на клиенте, и при этом приватный ключ сертификата не был скомпрометирован, пользователь не подтверждал использование неподписанного сертификата, и на компьютере пользователя не были внедрены сертификаты центра сертификации злоумышленника.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На данный момент HTTPS поддерживается всеми популярными веб-браузерами.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1966133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 </a:t>
            </a:r>
            <a:r>
              <a:rPr lang="ru-RU" dirty="0" smtClean="0"/>
              <a:t>Запросы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92194"/>
            <a:ext cx="10515600" cy="4776531"/>
          </a:xfrm>
        </p:spPr>
        <p:txBody>
          <a:bodyPr>
            <a:normAutofit fontScale="85000" lnSpcReduction="20000"/>
          </a:bodyPr>
          <a:lstStyle/>
          <a:p>
            <a:pPr fontAlgn="base"/>
            <a:r>
              <a:rPr lang="ru-RU" dirty="0" err="1"/>
              <a:t>cURL</a:t>
            </a:r>
            <a:r>
              <a:rPr lang="ru-RU" dirty="0"/>
              <a:t> (расшифровывается как </a:t>
            </a:r>
            <a:r>
              <a:rPr lang="ru-RU" dirty="0" err="1"/>
              <a:t>Client</a:t>
            </a:r>
            <a:r>
              <a:rPr lang="ru-RU" dirty="0"/>
              <a:t> URL) — программное обеспечение, которое предоставляет библиотеку </a:t>
            </a:r>
            <a:r>
              <a:rPr lang="ru-RU" dirty="0" err="1"/>
              <a:t>libcurl</a:t>
            </a:r>
            <a:r>
              <a:rPr lang="ru-RU" dirty="0"/>
              <a:t> и инструмент командной строки </a:t>
            </a:r>
            <a:r>
              <a:rPr lang="ru-RU" dirty="0" err="1"/>
              <a:t>curl</a:t>
            </a:r>
            <a:r>
              <a:rPr lang="ru-RU" dirty="0"/>
              <a:t>. Возможности </a:t>
            </a:r>
            <a:r>
              <a:rPr lang="ru-RU" dirty="0" err="1"/>
              <a:t>cURL</a:t>
            </a:r>
            <a:r>
              <a:rPr lang="ru-RU" dirty="0"/>
              <a:t> огромны, во многих опциях легко потеряться.</a:t>
            </a:r>
          </a:p>
          <a:p>
            <a:pPr fontAlgn="base"/>
            <a:r>
              <a:rPr lang="ru-RU" dirty="0" err="1"/>
              <a:t>curl</a:t>
            </a:r>
            <a:r>
              <a:rPr lang="ru-RU" dirty="0"/>
              <a:t> — инструмент для передачи данных с сервера или на него, при этом используется один из поддерживаемых протоколов: DICT, FILE, FTP, FTPS, GOPHER, HTTP, HTTPS, IMAP, IMAPS, LDAP, LDAPS, POP3, POP3S, RTMP, RTSP, SCP, SFTP, SMB, SMBS, SMTP, SMTPS, TELNET и TFTP. Команда предназначена для работы без взаимодействия с пользователем.</a:t>
            </a:r>
          </a:p>
          <a:p>
            <a:pPr fontAlgn="base"/>
            <a:r>
              <a:rPr lang="ru-RU" dirty="0"/>
              <a:t>Команда </a:t>
            </a:r>
            <a:r>
              <a:rPr lang="ru-RU" dirty="0" err="1"/>
              <a:t>curl</a:t>
            </a:r>
            <a:r>
              <a:rPr lang="ru-RU" dirty="0"/>
              <a:t> запускается из командной строки и предустановлена в большинстве дистрибутивов </a:t>
            </a:r>
            <a:r>
              <a:rPr lang="ru-RU" dirty="0" err="1"/>
              <a:t>Linux</a:t>
            </a:r>
            <a:r>
              <a:rPr lang="ru-RU" dirty="0"/>
              <a:t>.</a:t>
            </a:r>
          </a:p>
          <a:p>
            <a:pPr fontAlgn="base"/>
            <a:r>
              <a:rPr lang="ru-RU" b="1" dirty="0"/>
              <a:t>Варианты применения</a:t>
            </a:r>
            <a:r>
              <a:rPr lang="ru-RU" dirty="0"/>
              <a:t>:</a:t>
            </a:r>
          </a:p>
          <a:p>
            <a:pPr fontAlgn="base"/>
            <a:r>
              <a:rPr lang="ru-RU" dirty="0"/>
              <a:t>доступ без браузера;</a:t>
            </a:r>
          </a:p>
          <a:p>
            <a:pPr fontAlgn="base"/>
            <a:r>
              <a:rPr lang="ru-RU" dirty="0"/>
              <a:t>внутри </a:t>
            </a:r>
            <a:r>
              <a:rPr lang="ru-RU" dirty="0" err="1"/>
              <a:t>shell</a:t>
            </a:r>
            <a:r>
              <a:rPr lang="ru-RU" dirty="0"/>
              <a:t>-скриптов;</a:t>
            </a:r>
          </a:p>
          <a:p>
            <a:pPr fontAlgn="base"/>
            <a:r>
              <a:rPr lang="ru-RU" dirty="0"/>
              <a:t>для тестирования API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40905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 </a:t>
            </a:r>
            <a:r>
              <a:rPr lang="ru-RU" dirty="0" smtClean="0"/>
              <a:t>Запросы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92194"/>
            <a:ext cx="10515600" cy="4776531"/>
          </a:xfrm>
        </p:spPr>
        <p:txBody>
          <a:bodyPr>
            <a:normAutofit/>
          </a:bodyPr>
          <a:lstStyle/>
          <a:p>
            <a:pPr fontAlgn="base"/>
            <a:r>
              <a:rPr lang="ru-RU" b="1" dirty="0"/>
              <a:t>Запрос страницы</a:t>
            </a:r>
          </a:p>
          <a:p>
            <a:pPr fontAlgn="base"/>
            <a:r>
              <a:rPr lang="ru-RU" dirty="0"/>
              <a:t>Если никакие аргументы не указаны, то команда </a:t>
            </a:r>
            <a:r>
              <a:rPr lang="ru-RU" dirty="0" err="1"/>
              <a:t>curl</a:t>
            </a:r>
            <a:r>
              <a:rPr lang="ru-RU" dirty="0"/>
              <a:t> выполняет HTTP-запрос </a:t>
            </a:r>
            <a:r>
              <a:rPr lang="ru-RU" dirty="0" err="1"/>
              <a:t>get</a:t>
            </a:r>
            <a:r>
              <a:rPr lang="ru-RU" dirty="0"/>
              <a:t> и отображает статическое содержимое страницы. Оно аналогично тому, что мы видим при просмотре исходного кода в браузере.</a:t>
            </a:r>
          </a:p>
          <a:p>
            <a:pPr marL="0" indent="0" fontAlgn="base">
              <a:buNone/>
            </a:pPr>
            <a:r>
              <a:rPr lang="en-US" dirty="0" smtClean="0"/>
              <a:t>   </a:t>
            </a:r>
            <a:r>
              <a:rPr lang="ru-RU" dirty="0" err="1" smtClean="0"/>
              <a:t>curl</a:t>
            </a:r>
            <a:r>
              <a:rPr lang="ru-RU" dirty="0" smtClean="0"/>
              <a:t> </a:t>
            </a:r>
            <a:r>
              <a:rPr lang="ru-RU" dirty="0" smtClean="0">
                <a:hlinkClick r:id="rId2"/>
              </a:rPr>
              <a:t>www.google.com</a:t>
            </a:r>
            <a:endParaRPr lang="en-US" dirty="0" smtClean="0"/>
          </a:p>
          <a:p>
            <a:pPr marL="0" indent="0" fontAlgn="base">
              <a:buNone/>
            </a:pPr>
            <a:r>
              <a:rPr lang="ru-RU" b="1" dirty="0"/>
              <a:t>Получение заголовков </a:t>
            </a:r>
            <a:r>
              <a:rPr lang="en-US" b="1" dirty="0" smtClean="0"/>
              <a:t>HTTP</a:t>
            </a:r>
          </a:p>
          <a:p>
            <a:pPr marL="0" indent="0" fontAlgn="base">
              <a:buNone/>
            </a:pPr>
            <a:r>
              <a:rPr lang="en-US" dirty="0"/>
              <a:t>curl -I https://www.google.com</a:t>
            </a:r>
            <a:endParaRPr lang="ru-RU" dirty="0"/>
          </a:p>
          <a:p>
            <a:pPr fontAlgn="base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3919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Команды </a:t>
            </a:r>
            <a:r>
              <a:rPr lang="ru-RU" dirty="0" err="1" smtClean="0"/>
              <a:t>Линукса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00432"/>
            <a:ext cx="10515600" cy="477653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/>
              <a:t>Команда </a:t>
            </a:r>
            <a:r>
              <a:rPr lang="ru-RU" b="1" dirty="0" err="1"/>
              <a:t>cd</a:t>
            </a:r>
            <a:endParaRPr lang="ru-RU" b="1" dirty="0"/>
          </a:p>
          <a:p>
            <a:r>
              <a:rPr lang="ru-RU" dirty="0"/>
              <a:t>Для навигации по файлам и каталогам </a:t>
            </a:r>
            <a:r>
              <a:rPr lang="ru-RU" dirty="0" err="1"/>
              <a:t>Linux</a:t>
            </a:r>
            <a:r>
              <a:rPr lang="ru-RU" dirty="0"/>
              <a:t> используйте команду </a:t>
            </a:r>
            <a:r>
              <a:rPr lang="ru-RU" b="1" dirty="0" err="1"/>
              <a:t>cd</a:t>
            </a:r>
            <a:r>
              <a:rPr lang="ru-RU" dirty="0"/>
              <a:t>. Она требует либо полный путь, либо имя каталога, в зависимости от текущего рабочего каталога, в котором вы находитесь.</a:t>
            </a:r>
          </a:p>
          <a:p>
            <a:r>
              <a:rPr lang="ru-RU" dirty="0"/>
              <a:t>Допустим, вы находитесь в </a:t>
            </a:r>
            <a:r>
              <a:rPr lang="ru-RU" b="1" dirty="0"/>
              <a:t>/</a:t>
            </a:r>
            <a:r>
              <a:rPr lang="ru-RU" b="1" dirty="0" err="1"/>
              <a:t>home</a:t>
            </a:r>
            <a:r>
              <a:rPr lang="ru-RU" b="1" dirty="0"/>
              <a:t>/</a:t>
            </a:r>
            <a:r>
              <a:rPr lang="ru-RU" b="1" dirty="0" err="1"/>
              <a:t>username</a:t>
            </a:r>
            <a:r>
              <a:rPr lang="ru-RU" b="1" dirty="0"/>
              <a:t>/</a:t>
            </a:r>
            <a:r>
              <a:rPr lang="ru-RU" b="1" dirty="0" err="1"/>
              <a:t>Documents</a:t>
            </a:r>
            <a:r>
              <a:rPr lang="ru-RU" dirty="0"/>
              <a:t> и хотите перейти в </a:t>
            </a:r>
            <a:r>
              <a:rPr lang="ru-RU" b="1" dirty="0" err="1"/>
              <a:t>Photos</a:t>
            </a:r>
            <a:r>
              <a:rPr lang="ru-RU" dirty="0"/>
              <a:t>, подкаталог </a:t>
            </a:r>
            <a:r>
              <a:rPr lang="ru-RU" b="1" dirty="0" err="1"/>
              <a:t>Documents</a:t>
            </a:r>
            <a:r>
              <a:rPr lang="ru-RU" dirty="0"/>
              <a:t>. Для этого просто введите следующую команду: </a:t>
            </a:r>
            <a:r>
              <a:rPr lang="ru-RU" b="1" dirty="0" err="1"/>
              <a:t>cd</a:t>
            </a:r>
            <a:r>
              <a:rPr lang="ru-RU" b="1" dirty="0"/>
              <a:t> </a:t>
            </a:r>
            <a:r>
              <a:rPr lang="ru-RU" b="1" dirty="0" err="1"/>
              <a:t>Photos</a:t>
            </a:r>
            <a:r>
              <a:rPr lang="ru-RU" dirty="0"/>
              <a:t>.</a:t>
            </a:r>
          </a:p>
          <a:p>
            <a:r>
              <a:rPr lang="ru-RU" dirty="0"/>
              <a:t>Другой сценарий, если вы хотите перейти в совершенно новый каталог, например, </a:t>
            </a:r>
            <a:r>
              <a:rPr lang="ru-RU" b="1" dirty="0"/>
              <a:t>/</a:t>
            </a:r>
            <a:r>
              <a:rPr lang="ru-RU" b="1" dirty="0" err="1"/>
              <a:t>home</a:t>
            </a:r>
            <a:r>
              <a:rPr lang="ru-RU" b="1" dirty="0"/>
              <a:t>/</a:t>
            </a:r>
            <a:r>
              <a:rPr lang="ru-RU" b="1" dirty="0" err="1"/>
              <a:t>username</a:t>
            </a:r>
            <a:r>
              <a:rPr lang="ru-RU" b="1" dirty="0"/>
              <a:t>/</a:t>
            </a:r>
            <a:r>
              <a:rPr lang="ru-RU" b="1" dirty="0" err="1"/>
              <a:t>Movies</a:t>
            </a:r>
            <a:r>
              <a:rPr lang="ru-RU" dirty="0"/>
              <a:t>. В этом случае вам нужно ввести </a:t>
            </a:r>
            <a:r>
              <a:rPr lang="ru-RU" b="1" dirty="0" err="1"/>
              <a:t>cd</a:t>
            </a:r>
            <a:r>
              <a:rPr lang="ru-RU" dirty="0"/>
              <a:t>, а затем абсолютный путь к каталогу: </a:t>
            </a:r>
            <a:r>
              <a:rPr lang="ru-RU" b="1" dirty="0" err="1"/>
              <a:t>cd</a:t>
            </a:r>
            <a:r>
              <a:rPr lang="ru-RU" b="1" dirty="0"/>
              <a:t>/</a:t>
            </a:r>
            <a:r>
              <a:rPr lang="ru-RU" b="1" dirty="0" err="1"/>
              <a:t>home</a:t>
            </a:r>
            <a:r>
              <a:rPr lang="ru-RU" b="1" dirty="0"/>
              <a:t>/</a:t>
            </a:r>
            <a:r>
              <a:rPr lang="ru-RU" b="1" dirty="0" err="1"/>
              <a:t>username</a:t>
            </a:r>
            <a:r>
              <a:rPr lang="ru-RU" b="1" dirty="0"/>
              <a:t>/</a:t>
            </a:r>
            <a:r>
              <a:rPr lang="ru-RU" b="1" dirty="0" err="1"/>
              <a:t>Movies</a:t>
            </a:r>
            <a:r>
              <a:rPr lang="ru-RU" dirty="0"/>
              <a:t>.</a:t>
            </a:r>
          </a:p>
          <a:p>
            <a:r>
              <a:rPr lang="ru-RU" dirty="0"/>
              <a:t>Также есть несколько </a:t>
            </a:r>
            <a:r>
              <a:rPr lang="ru-RU" dirty="0" err="1"/>
              <a:t>шорткодов</a:t>
            </a:r>
            <a:r>
              <a:rPr lang="ru-RU" dirty="0"/>
              <a:t> для более быстрой навигации:</a:t>
            </a:r>
          </a:p>
          <a:p>
            <a:r>
              <a:rPr lang="ru-RU" b="1" dirty="0" err="1"/>
              <a:t>cd</a:t>
            </a:r>
            <a:r>
              <a:rPr lang="ru-RU" b="1" dirty="0"/>
              <a:t> .. </a:t>
            </a:r>
            <a:r>
              <a:rPr lang="ru-RU" dirty="0"/>
              <a:t>(с двумя точками), чтобы переместиться на один каталог вверх</a:t>
            </a:r>
          </a:p>
          <a:p>
            <a:r>
              <a:rPr lang="en-US" b="1" dirty="0"/>
              <a:t>c</a:t>
            </a:r>
            <a:r>
              <a:rPr lang="ru-RU" b="1" dirty="0" smtClean="0"/>
              <a:t>d</a:t>
            </a:r>
            <a:r>
              <a:rPr lang="ru-RU" b="1" dirty="0" smtClean="0"/>
              <a:t> </a:t>
            </a:r>
            <a:r>
              <a:rPr lang="en-US" b="1" dirty="0" smtClean="0"/>
              <a:t>~</a:t>
            </a:r>
            <a:r>
              <a:rPr lang="ru-RU" b="1" dirty="0"/>
              <a:t> </a:t>
            </a:r>
            <a:r>
              <a:rPr lang="ru-RU" dirty="0"/>
              <a:t>чтобы перейти прямо в домашнюю папку</a:t>
            </a:r>
          </a:p>
          <a:p>
            <a:r>
              <a:rPr lang="ru-RU" b="1" dirty="0" err="1"/>
              <a:t>cd</a:t>
            </a:r>
            <a:r>
              <a:rPr lang="ru-RU" b="1" dirty="0"/>
              <a:t>-</a:t>
            </a:r>
            <a:r>
              <a:rPr lang="ru-RU" dirty="0"/>
              <a:t> (с дефисом), чтобы перейти к предыдущему каталогу</a:t>
            </a:r>
          </a:p>
          <a:p>
            <a:r>
              <a:rPr lang="ru-RU" dirty="0"/>
              <a:t>Также стоит отметить, что оболочка </a:t>
            </a:r>
            <a:r>
              <a:rPr lang="ru-RU" dirty="0" err="1"/>
              <a:t>Linux</a:t>
            </a:r>
            <a:r>
              <a:rPr lang="ru-RU" dirty="0"/>
              <a:t> чувствительна к регистру. Важно точно вводить имена каталогов</a:t>
            </a:r>
          </a:p>
        </p:txBody>
      </p:sp>
    </p:spTree>
    <p:extLst>
      <p:ext uri="{BB962C8B-B14F-4D97-AF65-F5344CB8AC3E}">
        <p14:creationId xmlns:p14="http://schemas.microsoft.com/office/powerpoint/2010/main" val="729128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Команды </a:t>
            </a:r>
            <a:r>
              <a:rPr lang="ru-RU" dirty="0" err="1" smtClean="0"/>
              <a:t>Линукса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00432"/>
            <a:ext cx="10515600" cy="477653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/>
              <a:t>Команда </a:t>
            </a:r>
            <a:r>
              <a:rPr lang="ru-RU" b="1" dirty="0" err="1"/>
              <a:t>ls</a:t>
            </a:r>
            <a:endParaRPr lang="ru-RU" b="1" dirty="0"/>
          </a:p>
          <a:p>
            <a:r>
              <a:rPr lang="ru-RU" dirty="0"/>
              <a:t>Команда</a:t>
            </a:r>
            <a:r>
              <a:rPr lang="ru-RU" b="1" dirty="0"/>
              <a:t> </a:t>
            </a:r>
            <a:r>
              <a:rPr lang="ru-RU" b="1" dirty="0" err="1"/>
              <a:t>ls</a:t>
            </a:r>
            <a:r>
              <a:rPr lang="ru-RU" dirty="0"/>
              <a:t> используется для просмотра содержимого каталога. По умолчанию эта команда отобразит содержимое вашего текущего рабочего каталога.</a:t>
            </a:r>
          </a:p>
          <a:p>
            <a:r>
              <a:rPr lang="ru-RU" dirty="0"/>
              <a:t>Если вы хотите просмотреть содержимое других каталогов, введите </a:t>
            </a:r>
            <a:r>
              <a:rPr lang="ru-RU" b="1" dirty="0" err="1"/>
              <a:t>ls</a:t>
            </a:r>
            <a:r>
              <a:rPr lang="ru-RU" dirty="0"/>
              <a:t>, а затем путь к каталогу. Например, введите </a:t>
            </a:r>
            <a:r>
              <a:rPr lang="ru-RU" b="1" dirty="0" err="1"/>
              <a:t>ls</a:t>
            </a:r>
            <a:r>
              <a:rPr lang="ru-RU" b="1" dirty="0"/>
              <a:t> /</a:t>
            </a:r>
            <a:r>
              <a:rPr lang="ru-RU" b="1" dirty="0" err="1"/>
              <a:t>home</a:t>
            </a:r>
            <a:r>
              <a:rPr lang="ru-RU" b="1" dirty="0"/>
              <a:t>/</a:t>
            </a:r>
            <a:r>
              <a:rPr lang="ru-RU" b="1" dirty="0" err="1"/>
              <a:t>username</a:t>
            </a:r>
            <a:r>
              <a:rPr lang="ru-RU" b="1" dirty="0"/>
              <a:t>/</a:t>
            </a:r>
            <a:r>
              <a:rPr lang="ru-RU" b="1" dirty="0" err="1"/>
              <a:t>Documents</a:t>
            </a:r>
            <a:r>
              <a:rPr lang="ru-RU" dirty="0"/>
              <a:t> для просмотра содержимого в </a:t>
            </a:r>
            <a:r>
              <a:rPr lang="ru-RU" b="1" dirty="0" err="1"/>
              <a:t>Documents</a:t>
            </a:r>
            <a:r>
              <a:rPr lang="ru-RU" dirty="0"/>
              <a:t>.</a:t>
            </a:r>
          </a:p>
          <a:p>
            <a:r>
              <a:rPr lang="ru-RU" dirty="0"/>
              <a:t>Варианты использования команды </a:t>
            </a:r>
            <a:r>
              <a:rPr lang="ru-RU" dirty="0" err="1"/>
              <a:t>Linux</a:t>
            </a:r>
            <a:r>
              <a:rPr lang="ru-RU" dirty="0"/>
              <a:t> </a:t>
            </a:r>
            <a:r>
              <a:rPr lang="ru-RU" b="1" dirty="0" err="1"/>
              <a:t>ls</a:t>
            </a:r>
            <a:r>
              <a:rPr lang="ru-RU" dirty="0"/>
              <a:t>:</a:t>
            </a:r>
          </a:p>
          <a:p>
            <a:r>
              <a:rPr lang="ru-RU" b="1" dirty="0" err="1"/>
              <a:t>ls</a:t>
            </a:r>
            <a:r>
              <a:rPr lang="ru-RU" b="1" dirty="0"/>
              <a:t> -R</a:t>
            </a:r>
            <a:r>
              <a:rPr lang="ru-RU" dirty="0"/>
              <a:t> также выведет список всех файлов в подкаталогах</a:t>
            </a:r>
          </a:p>
          <a:p>
            <a:r>
              <a:rPr lang="ru-RU" b="1" dirty="0" err="1"/>
              <a:t>ls</a:t>
            </a:r>
            <a:r>
              <a:rPr lang="ru-RU" b="1" dirty="0"/>
              <a:t> -a</a:t>
            </a:r>
            <a:r>
              <a:rPr lang="ru-RU" dirty="0"/>
              <a:t> покажет скрытые файлы</a:t>
            </a:r>
          </a:p>
          <a:p>
            <a:r>
              <a:rPr lang="ru-RU" b="1" dirty="0" err="1"/>
              <a:t>ls</a:t>
            </a:r>
            <a:r>
              <a:rPr lang="ru-RU" b="1" dirty="0"/>
              <a:t> -</a:t>
            </a:r>
            <a:r>
              <a:rPr lang="ru-RU" b="1" dirty="0" err="1"/>
              <a:t>al</a:t>
            </a:r>
            <a:r>
              <a:rPr lang="ru-RU" b="1" dirty="0"/>
              <a:t> </a:t>
            </a:r>
            <a:r>
              <a:rPr lang="ru-RU" dirty="0"/>
              <a:t>выведет список файлов и каталогов с подробной информацией, такой как разрешения, размер, владелец и т. д</a:t>
            </a:r>
          </a:p>
        </p:txBody>
      </p:sp>
    </p:spTree>
    <p:extLst>
      <p:ext uri="{BB962C8B-B14F-4D97-AF65-F5344CB8AC3E}">
        <p14:creationId xmlns:p14="http://schemas.microsoft.com/office/powerpoint/2010/main" val="4085130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Команды </a:t>
            </a:r>
            <a:r>
              <a:rPr lang="ru-RU" dirty="0" err="1" smtClean="0"/>
              <a:t>Линукса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92194"/>
            <a:ext cx="10515600" cy="47765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Команда </a:t>
            </a:r>
            <a:r>
              <a:rPr lang="ru-RU" b="1" dirty="0" err="1"/>
              <a:t>cat</a:t>
            </a:r>
            <a:endParaRPr lang="ru-RU" b="1" dirty="0"/>
          </a:p>
          <a:p>
            <a:r>
              <a:rPr lang="ru-RU" b="1" dirty="0" err="1"/>
              <a:t>cat</a:t>
            </a:r>
            <a:r>
              <a:rPr lang="ru-RU" dirty="0"/>
              <a:t> (сокращение от </a:t>
            </a:r>
            <a:r>
              <a:rPr lang="ru-RU" dirty="0" err="1"/>
              <a:t>concatenate</a:t>
            </a:r>
            <a:r>
              <a:rPr lang="ru-RU" dirty="0"/>
              <a:t>) — одна из наиболее часто используемых команд в </a:t>
            </a:r>
            <a:r>
              <a:rPr lang="ru-RU" dirty="0" err="1"/>
              <a:t>Linux</a:t>
            </a:r>
            <a:r>
              <a:rPr lang="ru-RU" dirty="0"/>
              <a:t>. Используется для вывода содержимого файла в командной строке (</a:t>
            </a:r>
            <a:r>
              <a:rPr lang="ru-RU" dirty="0" err="1"/>
              <a:t>sdout</a:t>
            </a:r>
            <a:r>
              <a:rPr lang="ru-RU" dirty="0"/>
              <a:t>). Чтобы запустить эту команду, введите </a:t>
            </a:r>
            <a:r>
              <a:rPr lang="ru-RU" b="1" dirty="0" err="1"/>
              <a:t>cat</a:t>
            </a:r>
            <a:r>
              <a:rPr lang="ru-RU" dirty="0"/>
              <a:t>, а затем имя файла и его расширение. Например: </a:t>
            </a:r>
            <a:r>
              <a:rPr lang="ru-RU" b="1" dirty="0" err="1"/>
              <a:t>cat</a:t>
            </a:r>
            <a:r>
              <a:rPr lang="ru-RU" b="1" dirty="0"/>
              <a:t> file.txt</a:t>
            </a:r>
            <a:r>
              <a:rPr lang="ru-RU" dirty="0"/>
              <a:t>.</a:t>
            </a:r>
          </a:p>
          <a:p>
            <a:r>
              <a:rPr lang="ru-RU" dirty="0"/>
              <a:t>Вот другие варианты использования команды </a:t>
            </a:r>
            <a:r>
              <a:rPr lang="ru-RU" dirty="0" err="1"/>
              <a:t>Linux</a:t>
            </a:r>
            <a:r>
              <a:rPr lang="ru-RU" b="1" dirty="0"/>
              <a:t> </a:t>
            </a:r>
            <a:r>
              <a:rPr lang="ru-RU" b="1" dirty="0" err="1"/>
              <a:t>cat</a:t>
            </a:r>
            <a:r>
              <a:rPr lang="ru-RU" dirty="0"/>
              <a:t>:</a:t>
            </a:r>
          </a:p>
          <a:p>
            <a:r>
              <a:rPr lang="ru-RU" b="1" dirty="0" err="1"/>
              <a:t>cat</a:t>
            </a:r>
            <a:r>
              <a:rPr lang="ru-RU" b="1" dirty="0"/>
              <a:t>&gt; </a:t>
            </a:r>
            <a:r>
              <a:rPr lang="ru-RU" b="1" dirty="0" err="1"/>
              <a:t>filename</a:t>
            </a:r>
            <a:r>
              <a:rPr lang="ru-RU" dirty="0"/>
              <a:t> создаёт новый файл</a:t>
            </a:r>
          </a:p>
          <a:p>
            <a:r>
              <a:rPr lang="ru-RU" b="1" dirty="0" err="1"/>
              <a:t>cat</a:t>
            </a:r>
            <a:r>
              <a:rPr lang="ru-RU" b="1" dirty="0"/>
              <a:t> filename1 filename2&gt;filename3</a:t>
            </a:r>
            <a:r>
              <a:rPr lang="ru-RU" dirty="0"/>
              <a:t> объединяет два файла (1 и 2) и сохранит их содержимое в новом файле (</a:t>
            </a:r>
            <a:r>
              <a:rPr lang="ru-RU" dirty="0" smtClean="0"/>
              <a:t>3)</a:t>
            </a:r>
          </a:p>
        </p:txBody>
      </p:sp>
    </p:spTree>
    <p:extLst>
      <p:ext uri="{BB962C8B-B14F-4D97-AF65-F5344CB8AC3E}">
        <p14:creationId xmlns:p14="http://schemas.microsoft.com/office/powerpoint/2010/main" val="1370019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Команды </a:t>
            </a:r>
            <a:r>
              <a:rPr lang="ru-RU" dirty="0" err="1" smtClean="0"/>
              <a:t>Линукса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92194"/>
            <a:ext cx="10515600" cy="47765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Команда </a:t>
            </a:r>
            <a:r>
              <a:rPr lang="ru-RU" b="1" dirty="0" err="1"/>
              <a:t>cp</a:t>
            </a:r>
            <a:endParaRPr lang="ru-RU" b="1" dirty="0"/>
          </a:p>
          <a:p>
            <a:r>
              <a:rPr lang="ru-RU" dirty="0"/>
              <a:t>Используйте команду </a:t>
            </a:r>
            <a:r>
              <a:rPr lang="ru-RU" b="1" dirty="0" err="1"/>
              <a:t>cp</a:t>
            </a:r>
            <a:r>
              <a:rPr lang="ru-RU" dirty="0"/>
              <a:t> для копирования файлов из текущего каталога в другой каталог. Например, команда </a:t>
            </a:r>
            <a:r>
              <a:rPr lang="ru-RU" b="1" dirty="0" err="1"/>
              <a:t>cp</a:t>
            </a:r>
            <a:r>
              <a:rPr lang="ru-RU" b="1" dirty="0"/>
              <a:t> scenery.jpg/</a:t>
            </a:r>
            <a:r>
              <a:rPr lang="ru-RU" b="1" dirty="0" err="1"/>
              <a:t>home</a:t>
            </a:r>
            <a:r>
              <a:rPr lang="ru-RU" b="1" dirty="0"/>
              <a:t>/</a:t>
            </a:r>
            <a:r>
              <a:rPr lang="ru-RU" b="1" dirty="0" err="1"/>
              <a:t>username</a:t>
            </a:r>
            <a:r>
              <a:rPr lang="ru-RU" b="1" dirty="0"/>
              <a:t>/</a:t>
            </a:r>
            <a:r>
              <a:rPr lang="ru-RU" b="1" dirty="0" err="1"/>
              <a:t>Pictures</a:t>
            </a:r>
            <a:r>
              <a:rPr lang="ru-RU" dirty="0"/>
              <a:t> создаст копию </a:t>
            </a:r>
            <a:r>
              <a:rPr lang="ru-RU" b="1" dirty="0"/>
              <a:t>scenery.jpg</a:t>
            </a:r>
            <a:r>
              <a:rPr lang="ru-RU" dirty="0"/>
              <a:t> (из вашего текущего каталога) в каталог </a:t>
            </a:r>
            <a:r>
              <a:rPr lang="ru-RU" b="1" dirty="0" err="1"/>
              <a:t>Pictures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81720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Команды </a:t>
            </a:r>
            <a:r>
              <a:rPr lang="ru-RU" dirty="0" err="1" smtClean="0"/>
              <a:t>Линукса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92194"/>
            <a:ext cx="10515600" cy="47765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Команда </a:t>
            </a:r>
            <a:r>
              <a:rPr lang="ru-RU" b="1" dirty="0" err="1"/>
              <a:t>mv</a:t>
            </a:r>
            <a:endParaRPr lang="ru-RU" b="1" dirty="0"/>
          </a:p>
          <a:p>
            <a:r>
              <a:rPr lang="ru-RU" dirty="0"/>
              <a:t>Основное предназначение команды</a:t>
            </a:r>
            <a:r>
              <a:rPr lang="ru-RU" b="1" dirty="0"/>
              <a:t> </a:t>
            </a:r>
            <a:r>
              <a:rPr lang="ru-RU" b="1" dirty="0" err="1"/>
              <a:t>mv</a:t>
            </a:r>
            <a:r>
              <a:rPr lang="ru-RU" dirty="0"/>
              <a:t> — перемещение файлов, хотя её также можно использовать для их переименования.</a:t>
            </a:r>
          </a:p>
          <a:p>
            <a:r>
              <a:rPr lang="ru-RU" dirty="0"/>
              <a:t>Аргументы в </a:t>
            </a:r>
            <a:r>
              <a:rPr lang="ru-RU" b="1" dirty="0" err="1"/>
              <a:t>mv</a:t>
            </a:r>
            <a:r>
              <a:rPr lang="ru-RU" dirty="0"/>
              <a:t> похожи на аргументы команды </a:t>
            </a:r>
            <a:r>
              <a:rPr lang="ru-RU" dirty="0" err="1"/>
              <a:t>cp</a:t>
            </a:r>
            <a:r>
              <a:rPr lang="ru-RU" dirty="0"/>
              <a:t>. Вам нужно ввести </a:t>
            </a:r>
            <a:r>
              <a:rPr lang="ru-RU" b="1" dirty="0" err="1"/>
              <a:t>mv</a:t>
            </a:r>
            <a:r>
              <a:rPr lang="ru-RU" dirty="0"/>
              <a:t>, имя файла и каталог назначения. Например: </a:t>
            </a:r>
            <a:r>
              <a:rPr lang="ru-RU" b="1" dirty="0" err="1"/>
              <a:t>mv</a:t>
            </a:r>
            <a:r>
              <a:rPr lang="ru-RU" b="1" dirty="0"/>
              <a:t> file.txt/</a:t>
            </a:r>
            <a:r>
              <a:rPr lang="ru-RU" b="1" dirty="0" err="1"/>
              <a:t>home</a:t>
            </a:r>
            <a:r>
              <a:rPr lang="ru-RU" b="1" dirty="0"/>
              <a:t>/</a:t>
            </a:r>
            <a:r>
              <a:rPr lang="ru-RU" b="1" dirty="0" err="1"/>
              <a:t>username</a:t>
            </a:r>
            <a:r>
              <a:rPr lang="ru-RU" b="1" dirty="0"/>
              <a:t>/</a:t>
            </a:r>
            <a:r>
              <a:rPr lang="ru-RU" b="1" dirty="0" err="1"/>
              <a:t>Documents</a:t>
            </a:r>
            <a:r>
              <a:rPr lang="ru-RU" dirty="0"/>
              <a:t>.</a:t>
            </a:r>
          </a:p>
          <a:p>
            <a:r>
              <a:rPr lang="ru-RU" dirty="0"/>
              <a:t>Команда </a:t>
            </a:r>
            <a:r>
              <a:rPr lang="ru-RU" dirty="0" err="1"/>
              <a:t>Linux</a:t>
            </a:r>
            <a:r>
              <a:rPr lang="ru-RU" dirty="0"/>
              <a:t> для переименования файлов будет выглядеть так: </a:t>
            </a:r>
            <a:r>
              <a:rPr lang="ru-RU" b="1" dirty="0" err="1"/>
              <a:t>mv</a:t>
            </a:r>
            <a:r>
              <a:rPr lang="ru-RU" b="1" dirty="0"/>
              <a:t> </a:t>
            </a:r>
            <a:r>
              <a:rPr lang="ru-RU" b="1" dirty="0" err="1"/>
              <a:t>starojeimia.ext</a:t>
            </a:r>
            <a:r>
              <a:rPr lang="ru-RU" b="1" dirty="0"/>
              <a:t> </a:t>
            </a:r>
            <a:r>
              <a:rPr lang="ru-RU" b="1" dirty="0" err="1"/>
              <a:t>novojeimia.ext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81495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Команды </a:t>
            </a:r>
            <a:r>
              <a:rPr lang="ru-RU" dirty="0" err="1" smtClean="0"/>
              <a:t>Линукса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92194"/>
            <a:ext cx="10515600" cy="47765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Команда </a:t>
            </a:r>
            <a:r>
              <a:rPr lang="ru-RU" b="1" dirty="0" err="1"/>
              <a:t>mkdir</a:t>
            </a:r>
            <a:endParaRPr lang="ru-RU" b="1" dirty="0"/>
          </a:p>
          <a:p>
            <a:r>
              <a:rPr lang="ru-RU" dirty="0"/>
              <a:t>Используйте команду </a:t>
            </a:r>
            <a:r>
              <a:rPr lang="ru-RU" b="1" dirty="0" err="1"/>
              <a:t>mkdir</a:t>
            </a:r>
            <a:r>
              <a:rPr lang="ru-RU" dirty="0"/>
              <a:t>, чтобы создать новый каталог. Если вы введёте </a:t>
            </a:r>
            <a:r>
              <a:rPr lang="ru-RU" b="1" dirty="0" err="1"/>
              <a:t>mkdir</a:t>
            </a:r>
            <a:r>
              <a:rPr lang="ru-RU" b="1" dirty="0"/>
              <a:t> </a:t>
            </a:r>
            <a:r>
              <a:rPr lang="ru-RU" b="1" dirty="0" err="1"/>
              <a:t>Music</a:t>
            </a:r>
            <a:r>
              <a:rPr lang="ru-RU" dirty="0"/>
              <a:t>, команда создаст каталог с именем </a:t>
            </a:r>
            <a:r>
              <a:rPr lang="ru-RU" b="1" dirty="0" err="1"/>
              <a:t>Music</a:t>
            </a:r>
            <a:r>
              <a:rPr lang="ru-RU" dirty="0"/>
              <a:t>.</a:t>
            </a:r>
          </a:p>
          <a:p>
            <a:r>
              <a:rPr lang="ru-RU" dirty="0"/>
              <a:t>Дополнительные команды </a:t>
            </a:r>
            <a:r>
              <a:rPr lang="ru-RU" b="1" dirty="0" err="1"/>
              <a:t>mkdir</a:t>
            </a:r>
            <a:r>
              <a:rPr lang="ru-RU" dirty="0"/>
              <a:t>:</a:t>
            </a:r>
          </a:p>
          <a:p>
            <a:r>
              <a:rPr lang="ru-RU" dirty="0"/>
              <a:t>Чтобы создать новый каталог внутри другого каталога, используйте эту базовую команду </a:t>
            </a:r>
            <a:r>
              <a:rPr lang="ru-RU" dirty="0" err="1"/>
              <a:t>Linux</a:t>
            </a:r>
            <a:r>
              <a:rPr lang="ru-RU" dirty="0"/>
              <a:t> </a:t>
            </a:r>
            <a:r>
              <a:rPr lang="ru-RU" b="1" dirty="0" err="1"/>
              <a:t>mkdir</a:t>
            </a:r>
            <a:r>
              <a:rPr lang="ru-RU" b="1" dirty="0"/>
              <a:t> </a:t>
            </a:r>
            <a:r>
              <a:rPr lang="ru-RU" b="1" dirty="0" err="1"/>
              <a:t>Music</a:t>
            </a:r>
            <a:r>
              <a:rPr lang="ru-RU" b="1" dirty="0"/>
              <a:t>/</a:t>
            </a:r>
            <a:r>
              <a:rPr lang="ru-RU" b="1" dirty="0" err="1"/>
              <a:t>Newfile</a:t>
            </a:r>
            <a:r>
              <a:rPr lang="ru-RU" dirty="0"/>
              <a:t>;</a:t>
            </a:r>
          </a:p>
          <a:p>
            <a:r>
              <a:rPr lang="ru-RU" dirty="0"/>
              <a:t>Используйте опцию </a:t>
            </a:r>
            <a:r>
              <a:rPr lang="ru-RU" b="1" dirty="0"/>
              <a:t>p</a:t>
            </a:r>
            <a:r>
              <a:rPr lang="ru-RU" dirty="0"/>
              <a:t> (</a:t>
            </a:r>
            <a:r>
              <a:rPr lang="ru-RU" dirty="0" err="1"/>
              <a:t>parents</a:t>
            </a:r>
            <a:r>
              <a:rPr lang="ru-RU" dirty="0"/>
              <a:t>), чтобы создать каталог между двумя существующими каталогами. Например, </a:t>
            </a:r>
            <a:r>
              <a:rPr lang="ru-RU" b="1" dirty="0" err="1"/>
              <a:t>mkdir</a:t>
            </a:r>
            <a:r>
              <a:rPr lang="ru-RU" b="1" dirty="0"/>
              <a:t> -p </a:t>
            </a:r>
            <a:r>
              <a:rPr lang="ru-RU" b="1" dirty="0" err="1"/>
              <a:t>Music</a:t>
            </a:r>
            <a:r>
              <a:rPr lang="ru-RU" b="1" dirty="0"/>
              <a:t>/2020/</a:t>
            </a:r>
            <a:r>
              <a:rPr lang="ru-RU" b="1" dirty="0" err="1"/>
              <a:t>Newfile</a:t>
            </a:r>
            <a:r>
              <a:rPr lang="ru-RU" dirty="0"/>
              <a:t> создаст новый файл «2020».</a:t>
            </a:r>
          </a:p>
        </p:txBody>
      </p:sp>
    </p:spTree>
    <p:extLst>
      <p:ext uri="{BB962C8B-B14F-4D97-AF65-F5344CB8AC3E}">
        <p14:creationId xmlns:p14="http://schemas.microsoft.com/office/powerpoint/2010/main" val="15761259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Команды </a:t>
            </a:r>
            <a:r>
              <a:rPr lang="ru-RU" dirty="0" err="1" smtClean="0"/>
              <a:t>Линукса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92194"/>
            <a:ext cx="10515600" cy="47765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Команда </a:t>
            </a:r>
            <a:r>
              <a:rPr lang="en-US" b="1" dirty="0"/>
              <a:t>touch</a:t>
            </a:r>
          </a:p>
          <a:p>
            <a:r>
              <a:rPr lang="ru-RU" dirty="0"/>
              <a:t>Команда </a:t>
            </a:r>
            <a:r>
              <a:rPr lang="en-US" b="1" dirty="0"/>
              <a:t>touch</a:t>
            </a:r>
            <a:r>
              <a:rPr lang="en-US" dirty="0"/>
              <a:t> </a:t>
            </a:r>
            <a:r>
              <a:rPr lang="ru-RU" dirty="0"/>
              <a:t>позволяет создать новый пустой файл через командную строку </a:t>
            </a:r>
            <a:r>
              <a:rPr lang="en-US" dirty="0"/>
              <a:t>Linux. </a:t>
            </a:r>
            <a:r>
              <a:rPr lang="ru-RU" dirty="0"/>
              <a:t>В качестве примера введите </a:t>
            </a:r>
            <a:r>
              <a:rPr lang="en-US" b="1" dirty="0"/>
              <a:t>touch /home/username/Documents/Web.html</a:t>
            </a:r>
            <a:r>
              <a:rPr lang="en-US" dirty="0"/>
              <a:t>, </a:t>
            </a:r>
            <a:r>
              <a:rPr lang="ru-RU" dirty="0"/>
              <a:t>чтобы создать файл </a:t>
            </a:r>
            <a:r>
              <a:rPr lang="en-US" dirty="0"/>
              <a:t>HTML </a:t>
            </a:r>
            <a:r>
              <a:rPr lang="ru-RU" dirty="0"/>
              <a:t>с названием </a:t>
            </a:r>
            <a:r>
              <a:rPr lang="en-US" b="1" dirty="0"/>
              <a:t>Web </a:t>
            </a:r>
            <a:r>
              <a:rPr lang="ru-RU" dirty="0"/>
              <a:t>в каталоге </a:t>
            </a:r>
            <a:r>
              <a:rPr lang="en-US" b="1" dirty="0"/>
              <a:t>Documents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490197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685</Words>
  <Application>Microsoft Office PowerPoint</Application>
  <PresentationFormat>Широкоэкранный</PresentationFormat>
  <Paragraphs>139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1" baseType="lpstr">
      <vt:lpstr>Arial</vt:lpstr>
      <vt:lpstr>Calibri</vt:lpstr>
      <vt:lpstr>Calibri Light</vt:lpstr>
      <vt:lpstr>Тема Office</vt:lpstr>
      <vt:lpstr>Лекция 2</vt:lpstr>
      <vt:lpstr>Команды Линукса</vt:lpstr>
      <vt:lpstr>Команды Линукса</vt:lpstr>
      <vt:lpstr>Команды Линукса</vt:lpstr>
      <vt:lpstr>Команды Линукса</vt:lpstr>
      <vt:lpstr>Команды Линукса</vt:lpstr>
      <vt:lpstr>Команды Линукса</vt:lpstr>
      <vt:lpstr>Команды Линукса</vt:lpstr>
      <vt:lpstr>Команды Линукса</vt:lpstr>
      <vt:lpstr>Команды Линукса</vt:lpstr>
      <vt:lpstr>Команды Линукса</vt:lpstr>
      <vt:lpstr>Команды Линукса</vt:lpstr>
      <vt:lpstr>Команды Линукса</vt:lpstr>
      <vt:lpstr>Команды Линукса</vt:lpstr>
      <vt:lpstr>HTTP Запросы</vt:lpstr>
      <vt:lpstr>HTTP Запросы</vt:lpstr>
      <vt:lpstr>HTTP Запросы</vt:lpstr>
      <vt:lpstr>HTTP Запросы</vt:lpstr>
      <vt:lpstr>HTTP Запросы</vt:lpstr>
      <vt:lpstr>HTTP Запросы</vt:lpstr>
      <vt:lpstr>HTTP Запросы</vt:lpstr>
      <vt:lpstr>HTTP Запросы</vt:lpstr>
      <vt:lpstr>HTTP Запросы</vt:lpstr>
      <vt:lpstr>HTTP Запросы</vt:lpstr>
      <vt:lpstr>HTTP Запросы</vt:lpstr>
      <vt:lpstr>HTTP Запросы</vt:lpstr>
      <vt:lpstr>HTTP Запросы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2</dc:title>
  <dc:creator>Учетная запись Майкрософт</dc:creator>
  <cp:lastModifiedBy>Учетная запись Майкрософт</cp:lastModifiedBy>
  <cp:revision>11</cp:revision>
  <dcterms:created xsi:type="dcterms:W3CDTF">2021-09-29T06:52:22Z</dcterms:created>
  <dcterms:modified xsi:type="dcterms:W3CDTF">2021-09-30T08:07:12Z</dcterms:modified>
</cp:coreProperties>
</file>