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03.10.2021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oud4y.ru/cloud-services/kubernetes-as-a-service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oud4y.ru/blog/overview-of-containerization-technology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D%D0%BC%D1%83%D0%BB%D1%8F%D1%86%D0%B8%D1%8F" TargetMode="External"/><Relationship Id="rId3" Type="http://schemas.openxmlformats.org/officeDocument/2006/relationships/hyperlink" Target="https://ru.wikipedia.org/wiki/%D0%90%D0%BF%D0%BF%D0%B0%D1%80%D0%B0%D1%82%D0%BD%D0%BE%D0%B5_%D0%BE%D0%B1%D0%B5%D1%81%D0%BF%D0%B5%D1%87%D0%B5%D0%BD%D0%B8%D0%B5" TargetMode="External"/><Relationship Id="rId7" Type="http://schemas.openxmlformats.org/officeDocument/2006/relationships/hyperlink" Target="https://ru.wikipedia.org/wiki/%D0%A1%D0%B5%D1%82%D1%8C_%D1%85%D1%80%D0%B0%D0%BD%D0%B5%D0%BD%D0%B8%D1%8F_%D0%B4%D0%B0%D0%BD%D0%BD%D1%8B%D1%85" TargetMode="External"/><Relationship Id="rId2" Type="http://schemas.openxmlformats.org/officeDocument/2006/relationships/hyperlink" Target="https://ru.wikipedia.org/w/index.php?title=%D0%92%D1%8B%D1%87%D0%B8%D1%81%D0%BB%D0%B8%D1%82%D0%B5%D0%BB%D1%8C%D0%BD%D1%8B%D0%B5_%D1%80%D0%B5%D1%81%D1%83%D1%80%D1%81%D1%8B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0%BE%D0%BC%D0%BF%D1%8C%D1%8E%D1%82%D0%B5%D1%80%D0%BD%D0%B0%D1%8F_%D1%81%D0%B5%D1%82%D1%8C" TargetMode="External"/><Relationship Id="rId5" Type="http://schemas.openxmlformats.org/officeDocument/2006/relationships/hyperlink" Target="https://ru.wikipedia.org/wiki/%D0%93%D0%B8%D0%BF%D0%B5%D1%80%D0%B2%D0%B8%D0%B7%D0%BE%D1%80" TargetMode="External"/><Relationship Id="rId4" Type="http://schemas.openxmlformats.org/officeDocument/2006/relationships/hyperlink" Target="https://ru.wikipedia.org/wiki/%D0%9E%D0%BF%D0%B5%D1%80%D0%B0%D1%86%D0%B8%D0%BE%D0%BD%D0%BD%D0%B0%D1%8F_%D1%81%D0%B8%D1%81%D1%82%D0%B5%D0%BC%D0%B0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API" TargetMode="External"/><Relationship Id="rId7" Type="http://schemas.openxmlformats.org/officeDocument/2006/relationships/hyperlink" Target="https://ru.wikipedia.org/wiki/LXC" TargetMode="External"/><Relationship Id="rId2" Type="http://schemas.openxmlformats.org/officeDocument/2006/relationships/hyperlink" Target="https://ru.wikipedia.org/wiki/%D0%93%D0%B8%D0%BF%D0%B5%D1%80%D0%B2%D0%B8%D0%B7%D0%BE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Docker" TargetMode="External"/><Relationship Id="rId5" Type="http://schemas.openxmlformats.org/officeDocument/2006/relationships/hyperlink" Target="https://ru.wikipedia.org/wiki/%D0%92%D0%B8%D1%80%D1%82%D1%83%D0%B0%D0%BB%D0%B8%D0%B7%D0%B0%D1%86%D0%B8%D1%8F_%D0%BD%D0%B0_%D1%83%D1%80%D0%BE%D0%B2%D0%BD%D0%B5_%D0%BE%D0%BF%D0%B5%D1%80%D0%B0%D1%86%D0%B8%D0%BE%D0%BD%D0%BD%D0%BE%D0%B9_%D1%81%D0%B8%D1%81%D1%82%D0%B5%D0%BC%D1%8B" TargetMode="External"/><Relationship Id="rId4" Type="http://schemas.openxmlformats.org/officeDocument/2006/relationships/hyperlink" Target="https://ru.wikipedia.org/wiki/%D0%90%D0%BF%D0%BF%D0%B0%D1%80%D0%B0%D1%82%D0%BD%D0%B0%D1%8F_%D0%B2%D0%B8%D1%80%D1%82%D1%83%D0%B0%D0%BB%D0%B8%D0%B7%D0%B0%D1%86%D0%B8%D1%8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arasoft_Virtualize" TargetMode="External"/><Relationship Id="rId3" Type="http://schemas.openxmlformats.org/officeDocument/2006/relationships/hyperlink" Target="https://ru.wikipedia.org/w/index.php?title=Microsoft_App-V&amp;action=edit&amp;redlink=1" TargetMode="External"/><Relationship Id="rId7" Type="http://schemas.openxmlformats.org/officeDocument/2006/relationships/hyperlink" Target="https://ru.wikipedia.org/w/index.php?title=Parasoft_Virtualize&amp;action=edit&amp;redlink=1" TargetMode="External"/><Relationship Id="rId2" Type="http://schemas.openxmlformats.org/officeDocument/2006/relationships/hyperlink" Target="https://ru.wikipedia.org/wiki/Citrix_XenAp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SoapUI" TargetMode="External"/><Relationship Id="rId5" Type="http://schemas.openxmlformats.org/officeDocument/2006/relationships/hyperlink" Target="https://ru.wikipedia.org/wiki/%D0%90%D0%BD%D0%B3%D0%BB%D0%B8%D0%B9%D1%81%D0%BA%D0%B8%D0%B9_%D1%8F%D0%B7%D1%8B%D0%BA" TargetMode="External"/><Relationship Id="rId4" Type="http://schemas.openxmlformats.org/officeDocument/2006/relationships/hyperlink" Target="https://en.wikipedia.org/wiki/Microsoft_App-V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GigaSpaces_XAP" TargetMode="External"/><Relationship Id="rId3" Type="http://schemas.openxmlformats.org/officeDocument/2006/relationships/hyperlink" Target="https://ru.wikipedia.org/wiki/%D0%90%D0%BD%D0%B3%D0%BB%D0%B8%D0%B9%D1%81%D0%BA%D0%B8%D0%B9_%D1%8F%D0%B7%D1%8B%D0%BA" TargetMode="External"/><Relationship Id="rId7" Type="http://schemas.openxmlformats.org/officeDocument/2006/relationships/hyperlink" Target="https://ru.wikipedia.org/w/index.php?title=GigaSpaces_XAP&amp;action=edit&amp;redlink=1" TargetMode="External"/><Relationship Id="rId2" Type="http://schemas.openxmlformats.org/officeDocument/2006/relationships/hyperlink" Target="https://ru.wikipedia.org/w/index.php?title=%D0%92%D0%B8%D1%80%D1%82%D1%83%D0%B0%D0%BB%D0%B8%D0%B7%D0%B0%D1%86%D0%B8%D1%8F_%D0%BF%D0%B0%D0%BC%D1%8F%D1%82%D0%B8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Oracle_Coherence" TargetMode="External"/><Relationship Id="rId5" Type="http://schemas.openxmlformats.org/officeDocument/2006/relationships/hyperlink" Target="https://ru.wikipedia.org/w/index.php?title=Oracle_Coherence&amp;action=edit&amp;redlink=1" TargetMode="External"/><Relationship Id="rId4" Type="http://schemas.openxmlformats.org/officeDocument/2006/relationships/hyperlink" Target="https://en.wikipedia.org/wiki/memory_virtualization" TargetMode="External"/><Relationship Id="rId9" Type="http://schemas.openxmlformats.org/officeDocument/2006/relationships/hyperlink" Target="https://ru.wikipedia.org/wiki/%D0%92%D0%B8%D1%80%D1%82%D1%83%D0%B0%D0%BB%D1%8C%D0%BD%D0%B0%D1%8F_%D0%BF%D0%B0%D0%BC%D1%8F%D1%82%D1%8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/index.php?title=%D0%93%D0%B8%D0%BF%D0%B5%D1%80%D0%B2%D0%B8%D0%B7%D0%BE%D1%80_%D1%85%D1%80%D0%B0%D0%BD%D0%B5%D0%BD%D0%B8%D1%8F&amp;action=edit&amp;redlink=1" TargetMode="External"/><Relationship Id="rId7" Type="http://schemas.openxmlformats.org/officeDocument/2006/relationships/hyperlink" Target="https://ru.wikipedia.org/wiki/DAEMON_Tools" TargetMode="External"/><Relationship Id="rId2" Type="http://schemas.openxmlformats.org/officeDocument/2006/relationships/hyperlink" Target="https://ru.wikipedia.org/wiki/%D0%92%D0%B8%D1%80%D1%82%D1%83%D0%B0%D0%BB%D1%8C%D0%BD%D0%B0%D1%8F_%D1%84%D0%B0%D0%B9%D0%BB%D0%BE%D0%B2%D0%B0%D1%8F_%D1%81%D0%B8%D1%81%D1%82%D0%B5%D0%BC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2%D0%B8%D1%80%D1%82%D1%83%D0%B0%D0%BB%D0%B8%D0%B7%D0%B0%D1%86%D0%B8%D1%8F#cite_note-1" TargetMode="External"/><Relationship Id="rId5" Type="http://schemas.openxmlformats.org/officeDocument/2006/relationships/hyperlink" Target="https://en.wikipedia.org/wiki/storage_hypervisor" TargetMode="External"/><Relationship Id="rId4" Type="http://schemas.openxmlformats.org/officeDocument/2006/relationships/hyperlink" Target="https://ru.wikipedia.org/wiki/%D0%90%D0%BD%D0%B3%D0%BB%D0%B8%D0%B9%D1%81%D0%BA%D0%B8%D0%B9_%D1%8F%D0%B7%D1%8B%D0%BA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0%BD%D0%B3%D0%BB%D0%B8%D0%B9%D1%81%D0%BA%D0%B8%D0%B9_%D1%8F%D0%B7%D1%8B%D0%BA" TargetMode="External"/><Relationship Id="rId2" Type="http://schemas.openxmlformats.org/officeDocument/2006/relationships/hyperlink" Target="https://ru.wikipedia.org/w/index.php?title=%D0%92%D0%B8%D1%80%D1%82%D1%83%D0%B0%D0%BB%D0%B8%D0%B7%D0%B0%D1%86%D0%B8%D1%8F_%D0%B4%D0%B0%D0%BD%D0%BD%D1%8B%D1%85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data_virtualization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0%D0%BF%D0%BF%D0%B0%D1%80%D0%B0%D1%82%D0%BD%D0%B0%D1%8F_%D0%B2%D0%B8%D1%80%D1%82%D1%83%D0%B0%D0%BB%D0%B8%D0%B7%D0%B0%D1%86%D0%B8%D1%8F" TargetMode="External"/><Relationship Id="rId13" Type="http://schemas.openxmlformats.org/officeDocument/2006/relationships/hyperlink" Target="https://ru.wikipedia.org/wiki/Docker" TargetMode="External"/><Relationship Id="rId3" Type="http://schemas.openxmlformats.org/officeDocument/2006/relationships/hyperlink" Target="https://ru.wikipedia.org/wiki/%D0%92%D0%B8%D1%80%D1%82%D1%83%D0%B0%D0%BB%D0%B8%D0%B7%D0%B0%D1%86%D0%B8%D1%8F" TargetMode="External"/><Relationship Id="rId7" Type="http://schemas.openxmlformats.org/officeDocument/2006/relationships/hyperlink" Target="https://ru.wikipedia.org/wiki/Chroot" TargetMode="External"/><Relationship Id="rId12" Type="http://schemas.openxmlformats.org/officeDocument/2006/relationships/hyperlink" Target="https://ru.wikipedia.org/wiki/Jail" TargetMode="External"/><Relationship Id="rId2" Type="http://schemas.openxmlformats.org/officeDocument/2006/relationships/hyperlink" Target="https://ru.wikipedia.org/wiki/%D0%9A%D0%BE%D0%BD%D1%82%D0%B5%D0%B9%D0%BD%D0%B5%D1%80%D0%B8%D0%B7%D0%B0%D1%86%D0%B8%D1%8F#cite_note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Unix" TargetMode="External"/><Relationship Id="rId11" Type="http://schemas.openxmlformats.org/officeDocument/2006/relationships/hyperlink" Target="https://ru.wikipedia.org/wiki/OpenVZ" TargetMode="External"/><Relationship Id="rId5" Type="http://schemas.openxmlformats.org/officeDocument/2006/relationships/hyperlink" Target="https://ru.wikipedia.org/wiki/%D0%9F%D1%80%D0%BE%D1%81%D1%82%D1%80%D0%B0%D0%BD%D1%81%D1%82%D0%B2%D0%BE_%D0%BF%D0%BE%D0%BB%D1%8C%D0%B7%D0%BE%D0%B2%D0%B0%D1%82%D0%B5%D0%BB%D1%8F" TargetMode="External"/><Relationship Id="rId10" Type="http://schemas.openxmlformats.org/officeDocument/2006/relationships/hyperlink" Target="https://ru.wikipedia.org/wiki/Parallels_Virtuozzo_Containers" TargetMode="External"/><Relationship Id="rId4" Type="http://schemas.openxmlformats.org/officeDocument/2006/relationships/hyperlink" Target="https://ru.wikipedia.org/wiki/%D0%AF%D0%B4%D1%80%D0%BE_%D0%BE%D0%BF%D0%B5%D1%80%D0%B0%D1%86%D0%B8%D0%BE%D0%BD%D0%BD%D0%BE%D0%B9_%D1%81%D0%B8%D1%81%D1%82%D0%B5%D0%BC%D1%8B" TargetMode="External"/><Relationship Id="rId9" Type="http://schemas.openxmlformats.org/officeDocument/2006/relationships/hyperlink" Target="https://ru.wikipedia.org/wiki/Solaris_Containe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Виртуализация</a:t>
            </a:r>
            <a:r>
              <a:rPr lang="en-US" dirty="0" smtClean="0"/>
              <a:t>.</a:t>
            </a:r>
            <a:r>
              <a:rPr lang="ru-RU" dirty="0"/>
              <a:t> Контейнеризация</a:t>
            </a:r>
            <a:endParaRPr lang="ru-RU" dirty="0" smtClean="0"/>
          </a:p>
          <a:p>
            <a:r>
              <a:rPr lang="ru-RU" dirty="0" smtClean="0"/>
              <a:t>Основы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Контейнеризация.Знакомство</a:t>
            </a:r>
            <a:r>
              <a:rPr lang="ru-RU" b="1" dirty="0" smtClean="0"/>
              <a:t> </a:t>
            </a:r>
            <a:r>
              <a:rPr lang="ru-RU" b="1" dirty="0"/>
              <a:t>с </a:t>
            </a:r>
            <a:r>
              <a:rPr lang="ru-RU" b="1" dirty="0" smtClean="0"/>
              <a:t>технологией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Технология контейнеризации — это ещё одна форма виртуализации ОС, предлагающая изоляцию приложений в пользовательских пространствах (контейнерах). Все контейнеры используют одну и ту же операционную систему. Благодаря технологии контейнеризации можно запускать приложение с нужными библиотеками в типовом контейнере, который соединяется с хостом или другой внешней компонентой при помощи простого интерфейса.</a:t>
            </a:r>
          </a:p>
          <a:p>
            <a:r>
              <a:rPr lang="ru-RU" dirty="0"/>
              <a:t>Все компоненты, необходимые для работы приложения (код, среда запуска, системные инструменты, библиотеки и настройки), упаковываются в один образ и могут быть использованы повторно в рамках текущей задачи или для любых других. Контейнер независим от ресурсов и архитектуры хоста. Он создаёт изолированную среду для приложения, не используя CPU, RAM или хранилище </a:t>
            </a:r>
            <a:r>
              <a:rPr lang="ru-RU" dirty="0" err="1"/>
              <a:t>хостовой</a:t>
            </a:r>
            <a:r>
              <a:rPr lang="ru-RU" dirty="0"/>
              <a:t> ОС. Все процессы идут внутри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036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Контейнеризация.Знакомство</a:t>
            </a:r>
            <a:r>
              <a:rPr lang="ru-RU" b="1" dirty="0" smtClean="0"/>
              <a:t> </a:t>
            </a:r>
            <a:r>
              <a:rPr lang="ru-RU" b="1" dirty="0"/>
              <a:t>с </a:t>
            </a:r>
            <a:r>
              <a:rPr lang="ru-RU" b="1" dirty="0" smtClean="0"/>
              <a:t>технологией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Виртуализация на хостовой операционной системе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7" t="7709" r="5481" b="11413"/>
          <a:stretch/>
        </p:blipFill>
        <p:spPr bwMode="auto">
          <a:xfrm>
            <a:off x="2382473" y="1266738"/>
            <a:ext cx="7155810" cy="482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717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Контейнеризация.Знакомство</a:t>
            </a:r>
            <a:r>
              <a:rPr lang="ru-RU" b="1" dirty="0" smtClean="0"/>
              <a:t> </a:t>
            </a:r>
            <a:r>
              <a:rPr lang="ru-RU" b="1" dirty="0"/>
              <a:t>с </a:t>
            </a:r>
            <a:r>
              <a:rPr lang="ru-RU" b="1" dirty="0" smtClean="0"/>
              <a:t>технологией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Виртуальная машина и контейнер: в чём разница</a:t>
            </a:r>
          </a:p>
          <a:p>
            <a:r>
              <a:rPr lang="ru-RU" dirty="0"/>
              <a:t>Виртуальные машины (ВМ) и контейнеры отличаются друг от друга. Это два разных подхода к созданию независимых изолированных вычислительных сред на физическом сервере. В чём особенность каждого варианта?</a:t>
            </a:r>
          </a:p>
          <a:p>
            <a:r>
              <a:rPr lang="ru-RU" b="1" dirty="0"/>
              <a:t>Виртуальная машина</a:t>
            </a:r>
            <a:r>
              <a:rPr lang="ru-RU" dirty="0"/>
              <a:t>. Требуется гипервизор, для каждой ВМ используется собственная гостевая ОС. Позволяет создавать неоднородные вычислительные среды на одном компьютере. Из-за собственной ОС ВМ может занимать несколько ГБ, а запуск ОС и всех приложений занимает какое-то время.</a:t>
            </a:r>
          </a:p>
          <a:p>
            <a:r>
              <a:rPr lang="ru-RU" b="1" dirty="0"/>
              <a:t>Контейнер</a:t>
            </a:r>
            <a:r>
              <a:rPr lang="ru-RU" dirty="0"/>
              <a:t>. Даже несколько контейнеров используют ядро одной </a:t>
            </a:r>
            <a:r>
              <a:rPr lang="ru-RU" dirty="0" err="1"/>
              <a:t>хостовой</a:t>
            </a:r>
            <a:r>
              <a:rPr lang="ru-RU" dirty="0"/>
              <a:t> ОС. Позволяет создавать на одном компьютере только однородные вычислительные среды. Намного легче ВМ, размер измеряется в Мб. Способен запускаться почти мгновенно.</a:t>
            </a:r>
          </a:p>
          <a:p>
            <a:r>
              <a:rPr lang="ru-RU" dirty="0"/>
              <a:t>Под разные задачи выбираются разные способы виртуализации.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1762329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Контейнеризация.Знакомство</a:t>
            </a:r>
            <a:r>
              <a:rPr lang="ru-RU" b="1" dirty="0" smtClean="0"/>
              <a:t> </a:t>
            </a:r>
            <a:r>
              <a:rPr lang="ru-RU" b="1" dirty="0"/>
              <a:t>с </a:t>
            </a:r>
            <a:r>
              <a:rPr lang="ru-RU" b="1" dirty="0" smtClean="0"/>
              <a:t>технологией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172" y="1216841"/>
            <a:ext cx="10947634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063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01" y="771787"/>
            <a:ext cx="10515600" cy="5050173"/>
          </a:xfrm>
        </p:spPr>
        <p:txBody>
          <a:bodyPr>
            <a:normAutofit fontScale="90000"/>
          </a:bodyPr>
          <a:lstStyle/>
          <a:p>
            <a:r>
              <a:rPr lang="ru-RU" sz="13800" b="1" dirty="0"/>
              <a:t>Для чего нужны </a:t>
            </a:r>
            <a:r>
              <a:rPr lang="ru-RU" sz="13800" b="1" dirty="0" smtClean="0"/>
              <a:t>контейнеры?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46946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/>
              <a:t>Для чего нужны контейнеры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Это удобное решение для тестирования и разработки. Когда разработчик запускает свой или чей-то код в тестовой среде, могут возникать ошибки из-за изменения среды приложения. Топология сети, политики безопасности, вычислительные ресурсы также могут влиять на работу приложения. Контейнер самодостаточен и легко пересоздаётся, если нужно откатить изменения или провести ещё одно тестирование.</a:t>
            </a:r>
          </a:p>
          <a:p>
            <a:r>
              <a:rPr lang="ru-RU" dirty="0"/>
              <a:t>Что представляет собой контейнеризация с точки зрения используемых технологий? Для создания контейнеров используются е технологии, как </a:t>
            </a:r>
            <a:r>
              <a:rPr lang="ru-RU" dirty="0" err="1"/>
              <a:t>Linux</a:t>
            </a:r>
            <a:r>
              <a:rPr lang="ru-RU" dirty="0"/>
              <a:t> XC, </a:t>
            </a:r>
            <a:r>
              <a:rPr lang="ru-RU" dirty="0" err="1"/>
              <a:t>OpenVZ</a:t>
            </a:r>
            <a:r>
              <a:rPr lang="ru-RU" dirty="0"/>
              <a:t>, </a:t>
            </a:r>
            <a:r>
              <a:rPr lang="ru-RU" dirty="0" err="1"/>
              <a:t>Linux</a:t>
            </a:r>
            <a:r>
              <a:rPr lang="ru-RU" dirty="0"/>
              <a:t> </a:t>
            </a:r>
            <a:r>
              <a:rPr lang="ru-RU" dirty="0" err="1"/>
              <a:t>VServer</a:t>
            </a:r>
            <a:r>
              <a:rPr lang="ru-RU" dirty="0"/>
              <a:t>, BSD </a:t>
            </a:r>
            <a:r>
              <a:rPr lang="ru-RU" dirty="0" err="1"/>
              <a:t>Jails</a:t>
            </a:r>
            <a:r>
              <a:rPr lang="ru-RU" dirty="0"/>
              <a:t> и </a:t>
            </a:r>
            <a:r>
              <a:rPr lang="ru-RU" dirty="0" err="1"/>
              <a:t>Solaris</a:t>
            </a:r>
            <a:r>
              <a:rPr lang="ru-RU" dirty="0"/>
              <a:t>. Первая популярная технология контейнеризации в </a:t>
            </a:r>
            <a:r>
              <a:rPr lang="ru-RU" dirty="0" err="1"/>
              <a:t>Linux</a:t>
            </a:r>
            <a:r>
              <a:rPr lang="ru-RU" dirty="0"/>
              <a:t> — это </a:t>
            </a:r>
            <a:r>
              <a:rPr lang="ru-RU" dirty="0" err="1"/>
              <a:t>OpenVZ</a:t>
            </a:r>
            <a:r>
              <a:rPr lang="ru-RU" dirty="0"/>
              <a:t>, превратившаяся позднее в более совершенный коммерческий продукт </a:t>
            </a:r>
            <a:r>
              <a:rPr lang="ru-RU" dirty="0" err="1"/>
              <a:t>Virtuozzo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481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/>
              <a:t>Плюсы контейнеризации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Скорость создания</a:t>
            </a:r>
            <a:r>
              <a:rPr lang="ru-RU" dirty="0"/>
              <a:t>. Контейнер можно создать быстрее, чем ВМ. При этом среда контейнеризации для некоторых задач даёт больше возможностей.</a:t>
            </a:r>
          </a:p>
          <a:p>
            <a:r>
              <a:rPr lang="ru-RU" b="1" dirty="0"/>
              <a:t>Экономичность</a:t>
            </a:r>
            <a:r>
              <a:rPr lang="ru-RU" dirty="0"/>
              <a:t>. Контейнер занимает меньше места в хранилище, что уменьшает накладные расходы.</a:t>
            </a:r>
          </a:p>
          <a:p>
            <a:r>
              <a:rPr lang="ru-RU" b="1" dirty="0"/>
              <a:t>Высокая производительность</a:t>
            </a:r>
            <a:r>
              <a:rPr lang="ru-RU" dirty="0"/>
              <a:t>. Отсутствие межсетевых зависимостей и конфликтов повышает производительность разработки. Каждый контейнер фактически представляет собой </a:t>
            </a:r>
            <a:r>
              <a:rPr lang="ru-RU" dirty="0" err="1"/>
              <a:t>микросервис</a:t>
            </a:r>
            <a:r>
              <a:rPr lang="ru-RU" dirty="0"/>
              <a:t>, который можно независимо обновлять, не задаваясь вопросом синхронизации.</a:t>
            </a:r>
          </a:p>
          <a:p>
            <a:r>
              <a:rPr lang="ru-RU" b="1" dirty="0"/>
              <a:t>Управление версиями</a:t>
            </a:r>
            <a:r>
              <a:rPr lang="ru-RU" dirty="0"/>
              <a:t>. Можно </a:t>
            </a:r>
            <a:r>
              <a:rPr lang="ru-RU" dirty="0" err="1"/>
              <a:t>мониторить</a:t>
            </a:r>
            <a:r>
              <a:rPr lang="ru-RU" dirty="0"/>
              <a:t> версионность контейнеров, следить за различиями между ними.</a:t>
            </a:r>
          </a:p>
          <a:p>
            <a:r>
              <a:rPr lang="ru-RU" b="1" dirty="0"/>
              <a:t>Возможность миграции среды вычислений</a:t>
            </a:r>
            <a:r>
              <a:rPr lang="ru-RU" dirty="0"/>
              <a:t>. Все зависимости приложений и ОС, необходимые для работы приложения, инкапсулируются. Это позволяет без труда переносить образ контейнера из одной среды в другую. Так, один образ можно запускать в среде </a:t>
            </a:r>
            <a:r>
              <a:rPr lang="ru-RU" dirty="0" err="1"/>
              <a:t>Windows</a:t>
            </a:r>
            <a:r>
              <a:rPr lang="ru-RU" dirty="0"/>
              <a:t> и </a:t>
            </a:r>
            <a:r>
              <a:rPr lang="ru-RU" dirty="0" err="1"/>
              <a:t>Linux</a:t>
            </a:r>
            <a:r>
              <a:rPr lang="ru-RU" dirty="0"/>
              <a:t> или </a:t>
            </a:r>
            <a:r>
              <a:rPr lang="ru-RU" dirty="0" err="1"/>
              <a:t>dev</a:t>
            </a:r>
            <a:r>
              <a:rPr lang="ru-RU" dirty="0"/>
              <a:t>/</a:t>
            </a:r>
            <a:r>
              <a:rPr lang="ru-RU" dirty="0" err="1"/>
              <a:t>test</a:t>
            </a:r>
            <a:r>
              <a:rPr lang="ru-RU" dirty="0"/>
              <a:t>/</a:t>
            </a:r>
            <a:r>
              <a:rPr lang="ru-RU" dirty="0" err="1"/>
              <a:t>stage</a:t>
            </a:r>
            <a:r>
              <a:rPr lang="ru-RU" dirty="0"/>
              <a:t>.</a:t>
            </a:r>
          </a:p>
          <a:p>
            <a:r>
              <a:rPr lang="ru-RU" b="1" dirty="0"/>
              <a:t>Стандартизация</a:t>
            </a:r>
            <a:r>
              <a:rPr lang="ru-RU" dirty="0"/>
              <a:t>. Как правило, контейнеры создаются на основе открытых стандартов. Поэтому с ними можно работать в большинстве дистрибутивов </a:t>
            </a:r>
            <a:r>
              <a:rPr lang="ru-RU" dirty="0" err="1"/>
              <a:t>Linux</a:t>
            </a:r>
            <a:r>
              <a:rPr lang="ru-RU" dirty="0"/>
              <a:t>, </a:t>
            </a:r>
            <a:r>
              <a:rPr lang="ru-RU" dirty="0" err="1"/>
              <a:t>Microsoft</a:t>
            </a:r>
            <a:r>
              <a:rPr lang="ru-RU" dirty="0"/>
              <a:t>, </a:t>
            </a:r>
            <a:r>
              <a:rPr lang="ru-RU" dirty="0" err="1"/>
              <a:t>MacOS</a:t>
            </a:r>
            <a:r>
              <a:rPr lang="ru-RU" dirty="0"/>
              <a:t>.</a:t>
            </a:r>
          </a:p>
          <a:p>
            <a:r>
              <a:rPr lang="ru-RU" b="1" dirty="0"/>
              <a:t>Безопасность</a:t>
            </a:r>
            <a:r>
              <a:rPr lang="ru-RU" dirty="0"/>
              <a:t>. Контейнеры изолированы друг от друга и базовой инфраструктуры. Изменение/обновление/удаление одного контейнера не влияет на другой.</a:t>
            </a:r>
          </a:p>
        </p:txBody>
      </p:sp>
    </p:spTree>
    <p:extLst>
      <p:ext uri="{BB962C8B-B14F-4D97-AF65-F5344CB8AC3E}">
        <p14:creationId xmlns:p14="http://schemas.microsoft.com/office/powerpoint/2010/main" val="306993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/>
              <a:t>Недостатки технологии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Высокая сложность</a:t>
            </a:r>
            <a:r>
              <a:rPr lang="ru-RU" dirty="0"/>
              <a:t>. Рост количества контейнеров, работающих с приложением, влияет на сложность управления ими. В производственной среде для работы с множеством контейнеров стоит использовать оркестраторы. Например, </a:t>
            </a:r>
            <a:r>
              <a:rPr lang="ru-RU" dirty="0" err="1">
                <a:hlinkClick r:id="rId2"/>
              </a:rPr>
              <a:t>Kubernetes</a:t>
            </a:r>
            <a:r>
              <a:rPr lang="ru-RU" dirty="0"/>
              <a:t> и </a:t>
            </a:r>
            <a:r>
              <a:rPr lang="ru-RU" dirty="0" err="1"/>
              <a:t>Mesos</a:t>
            </a:r>
            <a:r>
              <a:rPr lang="ru-RU" dirty="0"/>
              <a:t>.</a:t>
            </a:r>
          </a:p>
          <a:p>
            <a:r>
              <a:rPr lang="ru-RU" b="1" dirty="0"/>
              <a:t>Разрастание</a:t>
            </a:r>
            <a:r>
              <a:rPr lang="ru-RU" dirty="0"/>
              <a:t>. Нередко в контейнеры упаковывается гораздо больше ресурсов, чем реально требуется. Из-за этого образ разрастается, занимая больше места на диске.</a:t>
            </a:r>
          </a:p>
          <a:p>
            <a:r>
              <a:rPr lang="ru-RU" b="1" dirty="0"/>
              <a:t>Поддержка </a:t>
            </a:r>
            <a:r>
              <a:rPr lang="ru-RU" b="1" dirty="0" err="1"/>
              <a:t>Native</a:t>
            </a:r>
            <a:r>
              <a:rPr lang="ru-RU" b="1" dirty="0"/>
              <a:t> </a:t>
            </a:r>
            <a:r>
              <a:rPr lang="ru-RU" b="1" dirty="0" err="1"/>
              <a:t>Linux</a:t>
            </a:r>
            <a:r>
              <a:rPr lang="ru-RU" dirty="0"/>
              <a:t>. </a:t>
            </a:r>
            <a:r>
              <a:rPr lang="ru-RU" dirty="0" err="1"/>
              <a:t>Docker</a:t>
            </a:r>
            <a:r>
              <a:rPr lang="ru-RU" dirty="0"/>
              <a:t> и многие другие контейнерные технологии основаны на </a:t>
            </a:r>
            <a:r>
              <a:rPr lang="ru-RU" dirty="0" err="1"/>
              <a:t>Linux</a:t>
            </a:r>
            <a:r>
              <a:rPr lang="ru-RU" dirty="0"/>
              <a:t>-контейнерах (LXC). Из-за этого запуск контейнеров в </a:t>
            </a:r>
            <a:r>
              <a:rPr lang="ru-RU" dirty="0" err="1"/>
              <a:t>Windows</a:t>
            </a:r>
            <a:r>
              <a:rPr lang="ru-RU" dirty="0"/>
              <a:t>-среде не всегда удобен, а ежедневное использование сложнее, чем при работе в </a:t>
            </a:r>
            <a:r>
              <a:rPr lang="ru-RU" dirty="0" err="1"/>
              <a:t>Linux</a:t>
            </a:r>
            <a:r>
              <a:rPr lang="ru-RU" dirty="0"/>
              <a:t>.</a:t>
            </a:r>
          </a:p>
          <a:p>
            <a:r>
              <a:rPr lang="ru-RU" b="1" dirty="0"/>
              <a:t>Недостаточная зрелость</a:t>
            </a:r>
            <a:r>
              <a:rPr lang="ru-RU" dirty="0"/>
              <a:t>. Технологии контейнеризации приложений появились на рынке сравнительно недавно. Не всегда удаётся сразу решить возникшую проблемы. Иногда требуется время на поиск решения.</a:t>
            </a:r>
          </a:p>
          <a:p>
            <a:r>
              <a:rPr lang="ru-RU" dirty="0"/>
              <a:t>Несмотря на то, что контейнеров может быть много, они, как правило, короткоживущие. </a:t>
            </a:r>
            <a:r>
              <a:rPr lang="ru-RU" dirty="0" err="1"/>
              <a:t>Docker</a:t>
            </a:r>
            <a:r>
              <a:rPr lang="ru-RU" dirty="0"/>
              <a:t>-контейнеры, например, часто называют одноразовыми. Можно использовать его, получить результат, а затем удалить и запустить точно такой же.</a:t>
            </a:r>
          </a:p>
        </p:txBody>
      </p:sp>
    </p:spTree>
    <p:extLst>
      <p:ext uri="{BB962C8B-B14F-4D97-AF65-F5344CB8AC3E}">
        <p14:creationId xmlns:p14="http://schemas.microsoft.com/office/powerpoint/2010/main" val="12335883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01" y="771787"/>
            <a:ext cx="10515600" cy="5050173"/>
          </a:xfrm>
        </p:spPr>
        <p:txBody>
          <a:bodyPr>
            <a:normAutofit/>
          </a:bodyPr>
          <a:lstStyle/>
          <a:p>
            <a:r>
              <a:rPr lang="ru-RU" sz="8000" b="1" dirty="0"/>
              <a:t>Как </a:t>
            </a:r>
            <a:r>
              <a:rPr lang="ru-RU" sz="8000" b="1" dirty="0" err="1"/>
              <a:t>микросервисы</a:t>
            </a:r>
            <a:r>
              <a:rPr lang="ru-RU" sz="8000" b="1" dirty="0"/>
              <a:t> и контейнеры повышают эффективность бизнеса</a:t>
            </a:r>
          </a:p>
        </p:txBody>
      </p:sp>
    </p:spTree>
    <p:extLst>
      <p:ext uri="{BB962C8B-B14F-4D97-AF65-F5344CB8AC3E}">
        <p14:creationId xmlns:p14="http://schemas.microsoft.com/office/powerpoint/2010/main" val="1965790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Контейнеризация и </a:t>
            </a:r>
            <a:r>
              <a:rPr lang="ru-RU" b="1" dirty="0" err="1" smtClean="0"/>
              <a:t>микросервисы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Микросервисы</a:t>
            </a:r>
            <a:r>
              <a:rPr lang="ru-RU" dirty="0"/>
              <a:t> – это альтернативный способ разработки программного обеспечения. В отличие от традиционного монолитного способа, где приложение представляет собой единое унифицированное решение, архитектура </a:t>
            </a:r>
            <a:r>
              <a:rPr lang="ru-RU" dirty="0" err="1"/>
              <a:t>микросервисов</a:t>
            </a:r>
            <a:r>
              <a:rPr lang="ru-RU" dirty="0"/>
              <a:t> – это набор более мелких, независимых друг от друга модулей. Каждый модуль выполняет процесс приложения как отдельный сервис. Все сервисы имеют свою собственную логику и базу данных, а также выполняют определенные функции.</a:t>
            </a:r>
          </a:p>
          <a:p>
            <a:r>
              <a:rPr lang="ru-RU" dirty="0"/>
              <a:t>Со стороны пользовательского интерфейса, </a:t>
            </a:r>
            <a:r>
              <a:rPr lang="ru-RU" dirty="0" err="1"/>
              <a:t>микросервисы</a:t>
            </a:r>
            <a:r>
              <a:rPr lang="ru-RU" dirty="0"/>
              <a:t> ничем не отличаются от монолита, будь то в сложном приложении для центра обработки данных, в веб или мобильных приложениях, размещенных на облачной инфраструктуре.</a:t>
            </a:r>
          </a:p>
          <a:p>
            <a:r>
              <a:rPr lang="ru-RU" dirty="0" err="1"/>
              <a:t>Микросервисы</a:t>
            </a:r>
            <a:r>
              <a:rPr lang="ru-RU" dirty="0"/>
              <a:t> нельзя назвать какой-то одной конкретной технологией, их рассматривают как эволюцию давней концепции сервис-ориентированной архитектуры (</a:t>
            </a:r>
            <a:r>
              <a:rPr lang="ru-RU" dirty="0" err="1"/>
              <a:t>Service</a:t>
            </a:r>
            <a:r>
              <a:rPr lang="ru-RU" dirty="0"/>
              <a:t> </a:t>
            </a:r>
            <a:r>
              <a:rPr lang="ru-RU" dirty="0" err="1"/>
              <a:t>Oriented</a:t>
            </a:r>
            <a:r>
              <a:rPr lang="ru-RU" dirty="0"/>
              <a:t> </a:t>
            </a:r>
            <a:r>
              <a:rPr lang="ru-RU" dirty="0" err="1"/>
              <a:t>Architecture</a:t>
            </a:r>
            <a:r>
              <a:rPr lang="ru-RU" dirty="0"/>
              <a:t> – SOA), дополненной появлением </a:t>
            </a:r>
            <a:r>
              <a:rPr lang="ru-RU" dirty="0">
                <a:hlinkClick r:id="rId2"/>
              </a:rPr>
              <a:t>концепции контейнеров</a:t>
            </a:r>
            <a:r>
              <a:rPr lang="ru-RU" dirty="0"/>
              <a:t>, и повышением уровня автоматизации за счет таких подходов к развитию, как непрерывная доставка (CD) и непрерывная интеграция (CI).</a:t>
            </a:r>
          </a:p>
          <a:p>
            <a:r>
              <a:rPr lang="ru-RU" dirty="0"/>
              <a:t>Переход на архитектуру </a:t>
            </a:r>
            <a:r>
              <a:rPr lang="ru-RU" dirty="0" err="1"/>
              <a:t>микросервисов</a:t>
            </a:r>
            <a:r>
              <a:rPr lang="ru-RU" dirty="0"/>
              <a:t> – это инновационный способ доставки программного обеспечения при одновременном снижении рисков. Такой подход актуален, если вашему бизнесу необходима масштабируемость, гибкая разработка, частое добавление функций и быстрые циклы релизов.</a:t>
            </a:r>
          </a:p>
        </p:txBody>
      </p:sp>
    </p:spTree>
    <p:extLst>
      <p:ext uri="{BB962C8B-B14F-4D97-AF65-F5344CB8AC3E}">
        <p14:creationId xmlns:p14="http://schemas.microsoft.com/office/powerpoint/2010/main" val="116079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Виртуализация (</a:t>
            </a:r>
            <a:r>
              <a:rPr lang="en-US" dirty="0" smtClean="0"/>
              <a:t>Virtualization</a:t>
            </a:r>
            <a:r>
              <a:rPr lang="ru-RU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Что такое виртуализация</a:t>
            </a:r>
            <a:r>
              <a:rPr lang="ru-RU" b="1" dirty="0" smtClean="0"/>
              <a:t>?</a:t>
            </a:r>
            <a:endParaRPr lang="en-US" b="1" dirty="0" smtClean="0"/>
          </a:p>
          <a:p>
            <a:r>
              <a:rPr lang="ru-RU" b="1" dirty="0" err="1"/>
              <a:t>Виртуализа́ция</a:t>
            </a:r>
            <a:r>
              <a:rPr lang="ru-RU" dirty="0"/>
              <a:t> — предоставление набора </a:t>
            </a:r>
            <a:r>
              <a:rPr lang="ru-RU" dirty="0">
                <a:hlinkClick r:id="rId2" tooltip="Вычислительные ресурсы (страница отсутствует)"/>
              </a:rPr>
              <a:t>вычислительных ресурсов</a:t>
            </a:r>
            <a:r>
              <a:rPr lang="ru-RU" dirty="0"/>
              <a:t> или их логического объединения, абстрагированное от </a:t>
            </a:r>
            <a:r>
              <a:rPr lang="ru-RU" dirty="0">
                <a:hlinkClick r:id="rId3" tooltip="Аппаратное обеспечение"/>
              </a:rPr>
              <a:t>аппаратной реализации</a:t>
            </a:r>
            <a:r>
              <a:rPr lang="ru-RU" dirty="0"/>
              <a:t>, и обеспечивающее при этом логическую изоляцию друг от друга вычислительных процессов, выполняемых на одном физическом ресурсе.</a:t>
            </a:r>
          </a:p>
          <a:p>
            <a:r>
              <a:rPr lang="ru-RU" dirty="0"/>
              <a:t>Примером использования виртуализации является возможность запуска нескольких </a:t>
            </a:r>
            <a:r>
              <a:rPr lang="ru-RU" dirty="0">
                <a:hlinkClick r:id="rId4" tooltip="Операционная система"/>
              </a:rPr>
              <a:t>операционных систем</a:t>
            </a:r>
            <a:r>
              <a:rPr lang="ru-RU" dirty="0"/>
              <a:t> на одном компьютере: при том каждый из экземпляров таких гостевых операционных систем работает со своим набором логических ресурсов (процессорных, оперативной памяти, устройств хранения), предоставлением которых из общего пула, доступного на уровне оборудования, управляет </a:t>
            </a:r>
            <a:r>
              <a:rPr lang="ru-RU" dirty="0" err="1"/>
              <a:t>хостовая</a:t>
            </a:r>
            <a:r>
              <a:rPr lang="ru-RU" dirty="0"/>
              <a:t> операционная система — </a:t>
            </a:r>
            <a:r>
              <a:rPr lang="ru-RU" dirty="0">
                <a:hlinkClick r:id="rId5" tooltip="Гипервизор"/>
              </a:rPr>
              <a:t>гипервизор</a:t>
            </a:r>
            <a:r>
              <a:rPr lang="ru-RU" dirty="0"/>
              <a:t>. Также могут быть подвергнуты виртуализации </a:t>
            </a:r>
            <a:r>
              <a:rPr lang="ru-RU" dirty="0">
                <a:hlinkClick r:id="rId6" tooltip="Компьютерная сеть"/>
              </a:rPr>
              <a:t>сети передачи данных</a:t>
            </a:r>
            <a:r>
              <a:rPr lang="ru-RU" dirty="0"/>
              <a:t>, </a:t>
            </a:r>
            <a:r>
              <a:rPr lang="ru-RU" dirty="0">
                <a:hlinkClick r:id="rId7" tooltip="Сеть хранения данных"/>
              </a:rPr>
              <a:t>сети хранения данных</a:t>
            </a:r>
            <a:r>
              <a:rPr lang="ru-RU" dirty="0"/>
              <a:t>, платформенное и прикладное программное обеспечение (</a:t>
            </a:r>
            <a:r>
              <a:rPr lang="ru-RU" dirty="0">
                <a:hlinkClick r:id="rId8" tooltip="Эмуляция"/>
              </a:rPr>
              <a:t>эмуляция</a:t>
            </a:r>
            <a:r>
              <a:rPr lang="ru-RU" dirty="0"/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430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/>
              <a:t>Зачем переходить на </a:t>
            </a:r>
            <a:r>
              <a:rPr lang="ru-RU" b="1" dirty="0" err="1"/>
              <a:t>микросервисы</a:t>
            </a:r>
            <a:r>
              <a:rPr lang="ru-RU" b="1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/>
          </a:bodyPr>
          <a:lstStyle/>
          <a:p>
            <a:r>
              <a:rPr lang="ru-RU" dirty="0"/>
              <a:t>Современные приложения становятся все сложнее. При монолитном способе построения, где все работает в едином целом, наступает момент, что поддерживать существующий код и внедрять изменения становится тяжело. Такой подход не справится с задачами проектирования сложного, масштабного веб-приложения.</a:t>
            </a:r>
          </a:p>
          <a:p>
            <a:r>
              <a:rPr lang="ru-RU" dirty="0"/>
              <a:t>В </a:t>
            </a:r>
            <a:r>
              <a:rPr lang="ru-RU" dirty="0" err="1"/>
              <a:t>микросервисной</a:t>
            </a:r>
            <a:r>
              <a:rPr lang="ru-RU" dirty="0"/>
              <a:t> архитектуре приложение разбито на мелкие блоки, между которыми определены правила взаимодействия. Все они хранятся независимо друг от друга, а это означает, что каждый процесс может быть построен, протестирован, развернут или обновлен отдельно, без ущерба для всего приложения</a:t>
            </a:r>
          </a:p>
        </p:txBody>
      </p:sp>
    </p:spTree>
    <p:extLst>
      <p:ext uri="{BB962C8B-B14F-4D97-AF65-F5344CB8AC3E}">
        <p14:creationId xmlns:p14="http://schemas.microsoft.com/office/powerpoint/2010/main" val="1277235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/>
              <a:t>Преимущества </a:t>
            </a:r>
            <a:r>
              <a:rPr lang="ru-RU" b="1" dirty="0" err="1"/>
              <a:t>микросервисов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Внесение изменений в устаревшие приложения сопряжено с рисками, так как изменение одного компонента может негативно отразиться на другом. </a:t>
            </a:r>
            <a:r>
              <a:rPr lang="ru-RU" dirty="0" err="1"/>
              <a:t>Микросервисы</a:t>
            </a:r>
            <a:r>
              <a:rPr lang="ru-RU" dirty="0"/>
              <a:t> автономны, поэтому обновления могут выполняться не зависимо от остальных компонентов приложения. Это приводит к более быстрой разработке и развертыванию версий, и в итоге позволяет компаниям придерживаться гибких сроков выпуска продуктов.</a:t>
            </a:r>
          </a:p>
          <a:p>
            <a:r>
              <a:rPr lang="ru-RU" dirty="0"/>
              <a:t>С </a:t>
            </a:r>
            <a:r>
              <a:rPr lang="ru-RU" dirty="0" err="1"/>
              <a:t>микросервисами</a:t>
            </a:r>
            <a:r>
              <a:rPr lang="ru-RU" dirty="0"/>
              <a:t> ваше приложение не привязано к одному технологическому стеку. С ними легко смешивать языки программирования и среды разработки и так же легко делать откат. Чем меньше кода в одном приложении, тем легче работать.</a:t>
            </a:r>
          </a:p>
          <a:p>
            <a:r>
              <a:rPr lang="ru-RU" dirty="0"/>
              <a:t>В </a:t>
            </a:r>
            <a:r>
              <a:rPr lang="ru-RU" dirty="0" err="1"/>
              <a:t>микросервисах</a:t>
            </a:r>
            <a:r>
              <a:rPr lang="ru-RU" dirty="0"/>
              <a:t> важное значение имеет видимость сетевых зависимостей, а также последовательный доступ и безопасность для каждого </a:t>
            </a:r>
            <a:r>
              <a:rPr lang="ru-RU" dirty="0" err="1"/>
              <a:t>микросервиса</a:t>
            </a:r>
            <a:r>
              <a:rPr lang="ru-RU" dirty="0"/>
              <a:t>. Знания в области сканирования контейнеров и кластерных сетей, а также применение </a:t>
            </a:r>
            <a:r>
              <a:rPr lang="ru-RU" dirty="0" err="1"/>
              <a:t>service</a:t>
            </a:r>
            <a:r>
              <a:rPr lang="ru-RU" dirty="0"/>
              <a:t> </a:t>
            </a:r>
            <a:r>
              <a:rPr lang="ru-RU" dirty="0" err="1"/>
              <a:t>mesh</a:t>
            </a:r>
            <a:r>
              <a:rPr lang="ru-RU" dirty="0"/>
              <a:t> даст гарантию, что ваша среда использует все возможные инструменты, чтобы находиться на высочайшем уровне безопасности.</a:t>
            </a:r>
          </a:p>
          <a:p>
            <a:r>
              <a:rPr lang="ru-RU" dirty="0"/>
              <a:t>Уменьшение ошибок. Сложные для пересечения границы между модулями </a:t>
            </a:r>
            <a:r>
              <a:rPr lang="ru-RU" dirty="0" err="1"/>
              <a:t>микросервиса</a:t>
            </a:r>
            <a:r>
              <a:rPr lang="ru-RU" dirty="0"/>
              <a:t> ограничивают техническую возможность генерации ошибок, в частности, каскадных.</a:t>
            </a:r>
          </a:p>
          <a:p>
            <a:r>
              <a:rPr lang="ru-RU" dirty="0"/>
              <a:t>Написание небольших сервисов проще. Поскольку </a:t>
            </a:r>
            <a:r>
              <a:rPr lang="ru-RU" dirty="0" err="1"/>
              <a:t>микросервисы</a:t>
            </a:r>
            <a:r>
              <a:rPr lang="ru-RU" dirty="0"/>
              <a:t> разбиты на модули, понимание функциональности отдельного модуля проще для разработчиков, а для внесения изменений в этот элемент не нужно перестраивать весь алгоритм.</a:t>
            </a:r>
          </a:p>
          <a:p>
            <a:r>
              <a:rPr lang="ru-RU" dirty="0"/>
              <a:t>В случае какой-либо проблемы, она затронет только часть приложения. Это обеспечивает лучшую производительность для конечных пользователей и исключает простой, пока ИТ-отдел устраняет неполадки и восстанавливает обслуживание.</a:t>
            </a:r>
          </a:p>
        </p:txBody>
      </p:sp>
    </p:spTree>
    <p:extLst>
      <p:ext uri="{BB962C8B-B14F-4D97-AF65-F5344CB8AC3E}">
        <p14:creationId xmlns:p14="http://schemas.microsoft.com/office/powerpoint/2010/main" val="1556630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95994" cy="901613"/>
          </a:xfrm>
        </p:spPr>
        <p:txBody>
          <a:bodyPr>
            <a:normAutofit/>
          </a:bodyPr>
          <a:lstStyle/>
          <a:p>
            <a:r>
              <a:rPr lang="ru-RU" b="1" dirty="0"/>
              <a:t>Внедрение архитектуры </a:t>
            </a:r>
            <a:r>
              <a:rPr lang="ru-RU" b="1" dirty="0" err="1" smtClean="0"/>
              <a:t>микросервисов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Стоит ли переделывать существующие монолитные приложения в </a:t>
            </a:r>
            <a:r>
              <a:rPr lang="ru-RU" dirty="0" err="1"/>
              <a:t>микросервисы</a:t>
            </a:r>
            <a:r>
              <a:rPr lang="ru-RU" dirty="0"/>
              <a:t> или создать с нуля новые, построенные из </a:t>
            </a:r>
            <a:r>
              <a:rPr lang="ru-RU" dirty="0" err="1"/>
              <a:t>микросервисов</a:t>
            </a:r>
            <a:r>
              <a:rPr lang="ru-RU" dirty="0"/>
              <a:t>? Несмотря на все меньшую популярность, монолит имеет свои сильные стороны, которые во многих случаях работают лучше.</a:t>
            </a:r>
          </a:p>
          <a:p>
            <a:r>
              <a:rPr lang="ru-RU" dirty="0"/>
              <a:t>Если вы хотите проверить какую-то новую идею, лучше начать с монолита. С небольшой командой инженеров, чья задача разработать простое приложение, нет необходимости внедрять </a:t>
            </a:r>
            <a:r>
              <a:rPr lang="ru-RU" dirty="0" err="1"/>
              <a:t>микросервисы</a:t>
            </a:r>
            <a:r>
              <a:rPr lang="ru-RU" dirty="0"/>
              <a:t>. В этом случае монолитное приложение будет намного проще разрабатывать, вносить изменения, внедрять и проводить тестирование.</a:t>
            </a:r>
          </a:p>
          <a:p>
            <a:r>
              <a:rPr lang="ru-RU" dirty="0"/>
              <a:t>Архитектура </a:t>
            </a:r>
            <a:r>
              <a:rPr lang="ru-RU" dirty="0" err="1"/>
              <a:t>микросервисов</a:t>
            </a:r>
            <a:r>
              <a:rPr lang="ru-RU" dirty="0"/>
              <a:t> больше подходит для комплексных проектов. Она предлагает эффективные решения по работе со сложной системой с различными функциями и сервисами в рамках одного приложения. </a:t>
            </a:r>
            <a:r>
              <a:rPr lang="ru-RU" dirty="0" err="1"/>
              <a:t>Микросервисы</a:t>
            </a:r>
            <a:r>
              <a:rPr lang="ru-RU" dirty="0"/>
              <a:t> идеальны для платформ, охватывающих множество пользовательских операций и рабочих процессов.</a:t>
            </a:r>
          </a:p>
        </p:txBody>
      </p:sp>
    </p:spTree>
    <p:extLst>
      <p:ext uri="{BB962C8B-B14F-4D97-AF65-F5344CB8AC3E}">
        <p14:creationId xmlns:p14="http://schemas.microsoft.com/office/powerpoint/2010/main" val="111839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</a:t>
            </a:r>
            <a:r>
              <a:rPr lang="ru-RU" dirty="0" smtClean="0"/>
              <a:t>виртуализации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/>
          </a:bodyPr>
          <a:lstStyle/>
          <a:p>
            <a:r>
              <a:rPr lang="ru-RU" b="1" dirty="0" smtClean="0"/>
              <a:t>Оборудование</a:t>
            </a:r>
          </a:p>
          <a:p>
            <a:pPr marL="0" indent="0">
              <a:buNone/>
            </a:pPr>
            <a:r>
              <a:rPr lang="ru-RU" sz="2000" dirty="0" smtClean="0"/>
              <a:t>Эмуляция — полная виртуализация (виртуализация всей платформы); например, QEMU или эмуляторы игровых консолей</a:t>
            </a:r>
            <a:r>
              <a:rPr lang="en-US" sz="2000" dirty="0" smtClean="0"/>
              <a:t> (rpc3)</a:t>
            </a:r>
            <a:r>
              <a:rPr lang="ru-RU" sz="2000" dirty="0" smtClean="0"/>
              <a:t>.</a:t>
            </a:r>
          </a:p>
          <a:p>
            <a:r>
              <a:rPr lang="ru-RU" b="1" dirty="0" smtClean="0"/>
              <a:t>Операционные системы</a:t>
            </a:r>
          </a:p>
          <a:p>
            <a:r>
              <a:rPr lang="ru-RU" b="1" dirty="0" smtClean="0"/>
              <a:t>Программное обеспечение</a:t>
            </a:r>
          </a:p>
          <a:p>
            <a:r>
              <a:rPr lang="ru-RU" b="1" dirty="0" smtClean="0"/>
              <a:t>Память</a:t>
            </a:r>
          </a:p>
          <a:p>
            <a:r>
              <a:rPr lang="ru-RU" b="1" dirty="0" smtClean="0"/>
              <a:t>Системы хранения</a:t>
            </a:r>
          </a:p>
          <a:p>
            <a:r>
              <a:rPr lang="ru-RU" b="1" dirty="0" smtClean="0"/>
              <a:t>Базы данных</a:t>
            </a:r>
          </a:p>
          <a:p>
            <a:r>
              <a:rPr lang="ru-RU" b="1" dirty="0" smtClean="0"/>
              <a:t>Сеть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23779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</a:t>
            </a:r>
            <a:r>
              <a:rPr lang="ru-RU" dirty="0" smtClean="0"/>
              <a:t>виртуализации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Операционные </a:t>
            </a:r>
            <a:r>
              <a:rPr lang="ru-RU" b="1" dirty="0" smtClean="0"/>
              <a:t>системы</a:t>
            </a:r>
            <a:endParaRPr lang="en-US" b="1" dirty="0" smtClean="0"/>
          </a:p>
          <a:p>
            <a:r>
              <a:rPr lang="ru-RU" dirty="0"/>
              <a:t>Программная виртуализация</a:t>
            </a:r>
          </a:p>
          <a:p>
            <a:pPr lvl="1"/>
            <a:r>
              <a:rPr lang="ru-RU" dirty="0"/>
              <a:t>Динамическая трансляция; при динамической (бинарной) трансляции проблемные команды гостевой операционной системы перехватываются </a:t>
            </a:r>
            <a:r>
              <a:rPr lang="ru-RU" dirty="0">
                <a:hlinkClick r:id="rId2" tooltip="Гипервизор"/>
              </a:rPr>
              <a:t>гипервизором</a:t>
            </a:r>
            <a:r>
              <a:rPr lang="ru-RU" dirty="0"/>
              <a:t>.</a:t>
            </a:r>
          </a:p>
          <a:p>
            <a:pPr lvl="1"/>
            <a:r>
              <a:rPr lang="ru-RU" dirty="0" err="1"/>
              <a:t>Паравиртуализация</a:t>
            </a:r>
            <a:r>
              <a:rPr lang="ru-RU" dirty="0"/>
              <a:t>: операционная система взаимодействует с программой гипервизора, который предоставляет ей гостевой </a:t>
            </a:r>
            <a:r>
              <a:rPr lang="ru-RU" dirty="0">
                <a:hlinkClick r:id="rId3" tooltip="API"/>
              </a:rPr>
              <a:t>API</a:t>
            </a:r>
            <a:r>
              <a:rPr lang="ru-RU" dirty="0"/>
              <a:t>, вместо использования напрямую таких ресурсов, как таблица страниц памяти.</a:t>
            </a:r>
          </a:p>
          <a:p>
            <a:pPr lvl="2"/>
            <a:r>
              <a:rPr lang="ru-RU" dirty="0"/>
              <a:t>Встроенная виртуализация</a:t>
            </a:r>
          </a:p>
          <a:p>
            <a:r>
              <a:rPr lang="ru-RU" dirty="0">
                <a:hlinkClick r:id="rId4" tooltip="Аппаратная виртуализация"/>
              </a:rPr>
              <a:t>Аппаратная виртуализация</a:t>
            </a:r>
            <a:r>
              <a:rPr lang="ru-RU" dirty="0"/>
              <a:t> — виртуализация с поддержкой специальной процессорной архитектуры. В отличие от программной виртуализации, с помощью данной техники возможно использование изолированных гостевых систем, управляемых гипервизором напрямую.</a:t>
            </a:r>
          </a:p>
          <a:p>
            <a:r>
              <a:rPr lang="ru-RU" dirty="0">
                <a:hlinkClick r:id="rId5" tooltip="Виртуализация на уровне операционной системы"/>
              </a:rPr>
              <a:t>Виртуализация на уровне операционной системы</a:t>
            </a:r>
            <a:r>
              <a:rPr lang="ru-RU" dirty="0"/>
              <a:t>: работа нескольких экземпляров пространства пользователя в рамках одной ОС. Примерами могут быть </a:t>
            </a:r>
            <a:r>
              <a:rPr lang="ru-RU" dirty="0" err="1">
                <a:hlinkClick r:id="rId6" tooltip="Docker"/>
              </a:rPr>
              <a:t>Docker</a:t>
            </a:r>
            <a:r>
              <a:rPr lang="ru-RU" dirty="0"/>
              <a:t>, </a:t>
            </a:r>
            <a:r>
              <a:rPr lang="ru-RU" dirty="0">
                <a:hlinkClick r:id="rId7" tooltip="LXC"/>
              </a:rPr>
              <a:t>LXC</a:t>
            </a:r>
            <a:endParaRPr lang="ru-RU" dirty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905263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</a:t>
            </a:r>
            <a:r>
              <a:rPr lang="ru-RU" dirty="0" smtClean="0"/>
              <a:t>виртуализации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Программное </a:t>
            </a:r>
            <a:r>
              <a:rPr lang="ru-RU" b="1" dirty="0" smtClean="0"/>
              <a:t>обеспечение</a:t>
            </a:r>
            <a:endParaRPr lang="en-US" b="1" dirty="0" smtClean="0"/>
          </a:p>
          <a:p>
            <a:r>
              <a:rPr lang="ru-RU" dirty="0"/>
              <a:t>Виртуализация приложений (также виртуализация рабочего окружения): работа отдельных приложений в среде, отделённой от основной ОС. Эта концепция тесно связана с портативными приложениями. Примерами могут быть: </a:t>
            </a:r>
            <a:r>
              <a:rPr lang="ru-RU" dirty="0" err="1">
                <a:hlinkClick r:id="rId2" tooltip="Citrix XenApp"/>
              </a:rPr>
              <a:t>Citrix</a:t>
            </a:r>
            <a:r>
              <a:rPr lang="ru-RU" dirty="0">
                <a:hlinkClick r:id="rId2" tooltip="Citrix XenApp"/>
              </a:rPr>
              <a:t> </a:t>
            </a:r>
            <a:r>
              <a:rPr lang="ru-RU" dirty="0" err="1">
                <a:hlinkClick r:id="rId2" tooltip="Citrix XenApp"/>
              </a:rPr>
              <a:t>XenApp</a:t>
            </a:r>
            <a:r>
              <a:rPr lang="ru-RU" dirty="0"/>
              <a:t>, </a:t>
            </a:r>
            <a:r>
              <a:rPr lang="ru-RU" dirty="0" err="1">
                <a:hlinkClick r:id="rId3" tooltip="Microsoft App-V (страница отсутствует)"/>
              </a:rPr>
              <a:t>Microsoft</a:t>
            </a:r>
            <a:r>
              <a:rPr lang="ru-RU" dirty="0">
                <a:hlinkClick r:id="rId3" tooltip="Microsoft App-V (страница отсутствует)"/>
              </a:rPr>
              <a:t> </a:t>
            </a:r>
            <a:r>
              <a:rPr lang="ru-RU" dirty="0" err="1">
                <a:hlinkClick r:id="rId3" tooltip="Microsoft App-V (страница отсутствует)"/>
              </a:rPr>
              <a:t>App</a:t>
            </a:r>
            <a:r>
              <a:rPr lang="ru-RU" dirty="0">
                <a:hlinkClick r:id="rId3" tooltip="Microsoft App-V (страница отсутствует)"/>
              </a:rPr>
              <a:t>-V</a:t>
            </a:r>
            <a:r>
              <a:rPr lang="ru-RU" baseline="30000" dirty="0">
                <a:hlinkClick r:id="rId4" tooltip="en:Microsoft App-V"/>
              </a:rPr>
              <a:t>[</a:t>
            </a:r>
            <a:r>
              <a:rPr lang="ru-RU" baseline="30000" dirty="0" err="1">
                <a:hlinkClick r:id="rId4" tooltip="en:Microsoft App-V"/>
              </a:rPr>
              <a:t>en</a:t>
            </a:r>
            <a:r>
              <a:rPr lang="ru-RU" baseline="30000" dirty="0">
                <a:hlinkClick r:id="rId4" tooltip="en:Microsoft App-V"/>
              </a:rPr>
              <a:t>]</a:t>
            </a:r>
            <a:r>
              <a:rPr lang="ru-RU" dirty="0"/>
              <a:t>.</a:t>
            </a:r>
          </a:p>
          <a:p>
            <a:r>
              <a:rPr lang="ru-RU" dirty="0"/>
              <a:t>Виртуализация сервисов: эмуляция поведения системных компонентов, необходимых для запуска приложения в целях отладки и тестирования (</a:t>
            </a:r>
            <a:r>
              <a:rPr lang="ru-RU" dirty="0">
                <a:hlinkClick r:id="rId5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/>
              <a:t>Application</a:t>
            </a:r>
            <a:r>
              <a:rPr lang="ru-RU" i="1" dirty="0"/>
              <a:t> </a:t>
            </a:r>
            <a:r>
              <a:rPr lang="ru-RU" i="1" dirty="0" err="1"/>
              <a:t>Under</a:t>
            </a:r>
            <a:r>
              <a:rPr lang="ru-RU" i="1" dirty="0"/>
              <a:t> </a:t>
            </a:r>
            <a:r>
              <a:rPr lang="ru-RU" i="1" dirty="0" err="1"/>
              <a:t>Test</a:t>
            </a:r>
            <a:r>
              <a:rPr lang="ru-RU" dirty="0"/>
              <a:t>). Вместо виртуализации компонентов целиком, эта технология </a:t>
            </a:r>
            <a:r>
              <a:rPr lang="ru-RU" dirty="0" err="1"/>
              <a:t>виртуализует</a:t>
            </a:r>
            <a:r>
              <a:rPr lang="ru-RU" dirty="0"/>
              <a:t> только необходимые части. Примеры: </a:t>
            </a:r>
            <a:r>
              <a:rPr lang="ru-RU" dirty="0" err="1">
                <a:hlinkClick r:id="rId6" tooltip="SoapUI"/>
              </a:rPr>
              <a:t>SoapUI</a:t>
            </a:r>
            <a:r>
              <a:rPr lang="ru-RU" dirty="0"/>
              <a:t>, </a:t>
            </a:r>
            <a:r>
              <a:rPr lang="ru-RU" dirty="0" err="1">
                <a:hlinkClick r:id="rId7" tooltip="Parasoft Virtualize (страница отсутствует)"/>
              </a:rPr>
              <a:t>Parasoft</a:t>
            </a:r>
            <a:r>
              <a:rPr lang="ru-RU" dirty="0">
                <a:hlinkClick r:id="rId7" tooltip="Parasoft Virtualize (страница отсутствует)"/>
              </a:rPr>
              <a:t> </a:t>
            </a:r>
            <a:r>
              <a:rPr lang="ru-RU" dirty="0" err="1">
                <a:hlinkClick r:id="rId7" tooltip="Parasoft Virtualize (страница отсутствует)"/>
              </a:rPr>
              <a:t>Virtualize</a:t>
            </a:r>
            <a:r>
              <a:rPr lang="ru-RU" baseline="30000" dirty="0">
                <a:hlinkClick r:id="rId8" tooltip="en:Parasoft Virtualize"/>
              </a:rPr>
              <a:t>[</a:t>
            </a:r>
            <a:r>
              <a:rPr lang="ru-RU" baseline="30000" dirty="0" err="1">
                <a:hlinkClick r:id="rId8" tooltip="en:Parasoft Virtualize"/>
              </a:rPr>
              <a:t>en</a:t>
            </a:r>
            <a:r>
              <a:rPr lang="ru-RU" baseline="30000" dirty="0">
                <a:hlinkClick r:id="rId8" tooltip="en:Parasoft Virtualize"/>
              </a:rPr>
              <a:t>]</a:t>
            </a:r>
            <a:r>
              <a:rPr lang="ru-RU" dirty="0"/>
              <a:t>.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77587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</a:t>
            </a:r>
            <a:r>
              <a:rPr lang="ru-RU" dirty="0" smtClean="0"/>
              <a:t>виртуализации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/>
          </a:bodyPr>
          <a:lstStyle/>
          <a:p>
            <a:r>
              <a:rPr lang="ru-RU" b="1" dirty="0" smtClean="0"/>
              <a:t>Память</a:t>
            </a:r>
            <a:endParaRPr lang="en-US" b="1" dirty="0" smtClean="0"/>
          </a:p>
          <a:p>
            <a:r>
              <a:rPr lang="ru-RU" dirty="0">
                <a:hlinkClick r:id="rId2" tooltip="Виртуализация памяти (страница отсутствует)"/>
              </a:rPr>
              <a:t>Виртуализация памяти</a:t>
            </a:r>
            <a:r>
              <a:rPr lang="ru-RU" dirty="0"/>
              <a:t> (</a:t>
            </a:r>
            <a:r>
              <a:rPr lang="ru-RU" dirty="0">
                <a:hlinkClick r:id="rId3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>
                <a:hlinkClick r:id="rId4" tooltip="en:memory virtualization"/>
              </a:rPr>
              <a:t>memory</a:t>
            </a:r>
            <a:r>
              <a:rPr lang="ru-RU" i="1" dirty="0">
                <a:hlinkClick r:id="rId4" tooltip="en:memory virtualization"/>
              </a:rPr>
              <a:t> </a:t>
            </a:r>
            <a:r>
              <a:rPr lang="ru-RU" i="1" dirty="0" err="1">
                <a:hlinkClick r:id="rId4" tooltip="en:memory virtualization"/>
              </a:rPr>
              <a:t>virtualization</a:t>
            </a:r>
            <a:r>
              <a:rPr lang="ru-RU" dirty="0"/>
              <a:t>) — объединением оперативной памяти из различных ресурсов в единый массив. Реализации: </a:t>
            </a:r>
            <a:r>
              <a:rPr lang="ru-RU" dirty="0" err="1">
                <a:hlinkClick r:id="rId5" tooltip="Oracle Coherence (страница отсутствует)"/>
              </a:rPr>
              <a:t>Oracle</a:t>
            </a:r>
            <a:r>
              <a:rPr lang="ru-RU" dirty="0">
                <a:hlinkClick r:id="rId5" tooltip="Oracle Coherence (страница отсутствует)"/>
              </a:rPr>
              <a:t> </a:t>
            </a:r>
            <a:r>
              <a:rPr lang="ru-RU" dirty="0" err="1">
                <a:hlinkClick r:id="rId5" tooltip="Oracle Coherence (страница отсутствует)"/>
              </a:rPr>
              <a:t>Coherence</a:t>
            </a:r>
            <a:r>
              <a:rPr lang="ru-RU" baseline="30000" dirty="0">
                <a:hlinkClick r:id="rId6" tooltip="en:Oracle Coherence"/>
              </a:rPr>
              <a:t>[</a:t>
            </a:r>
            <a:r>
              <a:rPr lang="ru-RU" baseline="30000" dirty="0" err="1">
                <a:hlinkClick r:id="rId6" tooltip="en:Oracle Coherence"/>
              </a:rPr>
              <a:t>en</a:t>
            </a:r>
            <a:r>
              <a:rPr lang="ru-RU" baseline="30000" dirty="0">
                <a:hlinkClick r:id="rId6" tooltip="en:Oracle Coherence"/>
              </a:rPr>
              <a:t>]</a:t>
            </a:r>
            <a:r>
              <a:rPr lang="ru-RU" dirty="0"/>
              <a:t>, </a:t>
            </a:r>
            <a:r>
              <a:rPr lang="ru-RU" dirty="0" err="1">
                <a:hlinkClick r:id="rId7" tooltip="GigaSpaces XAP (страница отсутствует)"/>
              </a:rPr>
              <a:t>GigaSpaces</a:t>
            </a:r>
            <a:r>
              <a:rPr lang="ru-RU" dirty="0">
                <a:hlinkClick r:id="rId7" tooltip="GigaSpaces XAP (страница отсутствует)"/>
              </a:rPr>
              <a:t> XAP</a:t>
            </a:r>
            <a:r>
              <a:rPr lang="ru-RU" baseline="30000" dirty="0">
                <a:hlinkClick r:id="rId8" tooltip="en:GigaSpaces XAP"/>
              </a:rPr>
              <a:t>[</a:t>
            </a:r>
            <a:r>
              <a:rPr lang="ru-RU" baseline="30000" dirty="0" err="1">
                <a:hlinkClick r:id="rId8" tooltip="en:GigaSpaces XAP"/>
              </a:rPr>
              <a:t>en</a:t>
            </a:r>
            <a:r>
              <a:rPr lang="ru-RU" baseline="30000" dirty="0">
                <a:hlinkClick r:id="rId8" tooltip="en:GigaSpaces XAP"/>
              </a:rPr>
              <a:t>]</a:t>
            </a:r>
            <a:r>
              <a:rPr lang="ru-RU" dirty="0"/>
              <a:t>.</a:t>
            </a:r>
          </a:p>
          <a:p>
            <a:r>
              <a:rPr lang="ru-RU" dirty="0">
                <a:hlinkClick r:id="rId9" tooltip="Виртуальная память"/>
              </a:rPr>
              <a:t>Виртуальная память</a:t>
            </a:r>
            <a:r>
              <a:rPr lang="ru-RU" dirty="0"/>
              <a:t> — изоляция адресного пространства приложения от всего адресного пространства. Применяется во всех современных ОС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2170603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</a:t>
            </a:r>
            <a:r>
              <a:rPr lang="ru-RU" dirty="0" smtClean="0"/>
              <a:t>виртуализации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Системы хранения</a:t>
            </a:r>
            <a:endParaRPr lang="en-US" b="1" dirty="0" smtClean="0"/>
          </a:p>
          <a:p>
            <a:r>
              <a:rPr lang="ru-RU" dirty="0"/>
              <a:t>Виртуализация хранения данных, представление набора физических носителей в виде единого физического носителя.</a:t>
            </a:r>
          </a:p>
          <a:p>
            <a:pPr lvl="1"/>
            <a:r>
              <a:rPr lang="ru-RU" dirty="0"/>
              <a:t>Блочная виртуализация</a:t>
            </a:r>
          </a:p>
          <a:p>
            <a:pPr lvl="1"/>
            <a:r>
              <a:rPr lang="ru-RU" dirty="0"/>
              <a:t>Файловая виртуализация</a:t>
            </a:r>
          </a:p>
          <a:p>
            <a:r>
              <a:rPr lang="ru-RU" dirty="0"/>
              <a:t>Распределённая файловая система — любая файловая система, которая позволяет получать доступ к файлам с нескольких устройств, с помощью компьютерной сети.</a:t>
            </a:r>
          </a:p>
          <a:p>
            <a:r>
              <a:rPr lang="ru-RU" dirty="0">
                <a:hlinkClick r:id="rId2" tooltip="Виртуальная файловая система"/>
              </a:rPr>
              <a:t>Виртуальная файловая система</a:t>
            </a:r>
            <a:r>
              <a:rPr lang="ru-RU" dirty="0"/>
              <a:t> — уровень абстракции поверх конкретной реализации файловой системы. Целью VFS является обеспечение единообразного доступа клиентских приложений к различным типам файловых систем.</a:t>
            </a:r>
          </a:p>
          <a:p>
            <a:r>
              <a:rPr lang="ru-RU" dirty="0">
                <a:hlinkClick r:id="rId3" tooltip="Гипервизор хранения (страница отсутствует)"/>
              </a:rPr>
              <a:t>Гипервизор хранения</a:t>
            </a:r>
            <a:r>
              <a:rPr lang="ru-RU" dirty="0"/>
              <a:t> (</a:t>
            </a:r>
            <a:r>
              <a:rPr lang="ru-RU" dirty="0">
                <a:hlinkClick r:id="rId4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>
                <a:hlinkClick r:id="rId5" tooltip="en:storage hypervisor"/>
              </a:rPr>
              <a:t>storage</a:t>
            </a:r>
            <a:r>
              <a:rPr lang="ru-RU" i="1" dirty="0">
                <a:hlinkClick r:id="rId5" tooltip="en:storage hypervisor"/>
              </a:rPr>
              <a:t> </a:t>
            </a:r>
            <a:r>
              <a:rPr lang="ru-RU" i="1" dirty="0" err="1">
                <a:hlinkClick r:id="rId5" tooltip="en:storage hypervisor"/>
              </a:rPr>
              <a:t>hypervisor</a:t>
            </a:r>
            <a:r>
              <a:rPr lang="ru-RU" dirty="0"/>
              <a:t>) — программа, которая управляет виртуализацией пространства для хранения данных и может объединять различные физические пространства в единый логический массив</a:t>
            </a:r>
            <a:r>
              <a:rPr lang="ru-RU" baseline="30000" dirty="0">
                <a:hlinkClick r:id="rId6"/>
              </a:rPr>
              <a:t>[1]</a:t>
            </a:r>
            <a:r>
              <a:rPr lang="ru-RU" dirty="0"/>
              <a:t>.</a:t>
            </a:r>
          </a:p>
          <a:p>
            <a:r>
              <a:rPr lang="ru-RU" dirty="0"/>
              <a:t>Виртуализация устройств хранения данных: виртуализация жёсткого (логический диск) или оптического диска (например, </a:t>
            </a:r>
            <a:r>
              <a:rPr lang="ru-RU" dirty="0">
                <a:hlinkClick r:id="rId7" tooltip="DAEMON Tools"/>
              </a:rPr>
              <a:t>DAEMON </a:t>
            </a:r>
            <a:r>
              <a:rPr lang="ru-RU" dirty="0" err="1">
                <a:hlinkClick r:id="rId7" tooltip="DAEMON Tools"/>
              </a:rPr>
              <a:t>Tools</a:t>
            </a:r>
            <a:r>
              <a:rPr lang="ru-RU" dirty="0"/>
              <a:t>).</a:t>
            </a:r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642213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Виды </a:t>
            </a:r>
            <a:r>
              <a:rPr lang="ru-RU" dirty="0" smtClean="0"/>
              <a:t>виртуализации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/>
          </a:bodyPr>
          <a:lstStyle/>
          <a:p>
            <a:r>
              <a:rPr lang="ru-RU" b="1" dirty="0"/>
              <a:t>Базы </a:t>
            </a:r>
            <a:r>
              <a:rPr lang="ru-RU" b="1" dirty="0" smtClean="0"/>
              <a:t>данных</a:t>
            </a:r>
            <a:endParaRPr lang="en-US" b="1" dirty="0" smtClean="0"/>
          </a:p>
          <a:p>
            <a:pPr marL="0" indent="0">
              <a:buNone/>
            </a:pPr>
            <a:r>
              <a:rPr lang="ru-RU" dirty="0">
                <a:hlinkClick r:id="rId2" tooltip="Виртуализация данных (страница отсутствует)"/>
              </a:rPr>
              <a:t>Виртуализация данных</a:t>
            </a:r>
            <a:r>
              <a:rPr lang="ru-RU" dirty="0"/>
              <a:t> (</a:t>
            </a:r>
            <a:r>
              <a:rPr lang="ru-RU" dirty="0">
                <a:hlinkClick r:id="rId3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>
                <a:hlinkClick r:id="rId4" tooltip="en:data virtualization"/>
              </a:rPr>
              <a:t>data</a:t>
            </a:r>
            <a:r>
              <a:rPr lang="ru-RU" i="1" dirty="0">
                <a:hlinkClick r:id="rId4" tooltip="en:data virtualization"/>
              </a:rPr>
              <a:t> </a:t>
            </a:r>
            <a:r>
              <a:rPr lang="ru-RU" i="1" dirty="0" err="1">
                <a:hlinkClick r:id="rId4" tooltip="en:data virtualization"/>
              </a:rPr>
              <a:t>virtualization</a:t>
            </a:r>
            <a:r>
              <a:rPr lang="ru-RU" dirty="0"/>
              <a:t>) — представление данных в абстрактном виде, независимо от нижележащих систем управления и хранения данных, а также их структуры. Это подход к унификации данных из нескольких источников на одном уровне, чтобы приложения, средства отчётности и конечные пользователи могли получать доступ к данным, не нуждаясь в подробных сведениях об исходных источниках, местоположениях и структурах данных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488014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Контейнерная </a:t>
            </a:r>
            <a:r>
              <a:rPr lang="ru-RU" b="1" dirty="0" smtClean="0"/>
              <a:t>виртуализация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6738"/>
            <a:ext cx="10515600" cy="4910225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Контейнеризация</a:t>
            </a:r>
            <a:r>
              <a:rPr lang="ru-RU" dirty="0"/>
              <a:t> (</a:t>
            </a:r>
            <a:r>
              <a:rPr lang="ru-RU" i="1" dirty="0"/>
              <a:t>виртуализация на уровне операционной системы</a:t>
            </a:r>
            <a:r>
              <a:rPr lang="ru-RU" dirty="0"/>
              <a:t>, </a:t>
            </a:r>
            <a:r>
              <a:rPr lang="ru-RU" i="1" dirty="0"/>
              <a:t>контейнерная виртуализация</a:t>
            </a:r>
            <a:r>
              <a:rPr lang="ru-RU" dirty="0"/>
              <a:t>, </a:t>
            </a:r>
            <a:r>
              <a:rPr lang="ru-RU" i="1" dirty="0"/>
              <a:t>зонная виртуализация</a:t>
            </a:r>
            <a:r>
              <a:rPr lang="ru-RU" baseline="30000" dirty="0">
                <a:hlinkClick r:id="rId2"/>
              </a:rPr>
              <a:t>[1]</a:t>
            </a:r>
            <a:r>
              <a:rPr lang="ru-RU" dirty="0"/>
              <a:t>) — метод </a:t>
            </a:r>
            <a:r>
              <a:rPr lang="ru-RU" dirty="0">
                <a:hlinkClick r:id="rId3" tooltip="Виртуализация"/>
              </a:rPr>
              <a:t>виртуализации</a:t>
            </a:r>
            <a:r>
              <a:rPr lang="ru-RU" dirty="0"/>
              <a:t>, при котором </a:t>
            </a:r>
            <a:r>
              <a:rPr lang="ru-RU" dirty="0">
                <a:hlinkClick r:id="rId4" tooltip="Ядро операционной системы"/>
              </a:rPr>
              <a:t>ядро операционной системы</a:t>
            </a:r>
            <a:r>
              <a:rPr lang="ru-RU" dirty="0"/>
              <a:t> поддерживает несколько изолированных экземпляров </a:t>
            </a:r>
            <a:r>
              <a:rPr lang="ru-RU" dirty="0">
                <a:hlinkClick r:id="rId5" tooltip="Пространство пользователя"/>
              </a:rPr>
              <a:t>пространства пользователя</a:t>
            </a:r>
            <a:r>
              <a:rPr lang="ru-RU" dirty="0"/>
              <a:t> вместо одного. Эти экземпляры (обычно называемые </a:t>
            </a:r>
            <a:r>
              <a:rPr lang="ru-RU" i="1" dirty="0"/>
              <a:t>контейнерами</a:t>
            </a:r>
            <a:r>
              <a:rPr lang="ru-RU" dirty="0"/>
              <a:t> или </a:t>
            </a:r>
            <a:r>
              <a:rPr lang="ru-RU" i="1" dirty="0"/>
              <a:t>зонами</a:t>
            </a:r>
            <a:r>
              <a:rPr lang="ru-RU" dirty="0"/>
              <a:t>) с точки зрения выполняемых в них процессов идентичны отдельному экземпляру операционной системы. Для систем на базе </a:t>
            </a:r>
            <a:r>
              <a:rPr lang="ru-RU" dirty="0" err="1">
                <a:hlinkClick r:id="rId6" tooltip="Unix"/>
              </a:rPr>
              <a:t>Unix</a:t>
            </a:r>
            <a:r>
              <a:rPr lang="ru-RU" dirty="0"/>
              <a:t> эта технология похожа на улучшенную реализацию механизма </a:t>
            </a:r>
            <a:r>
              <a:rPr lang="ru-RU" dirty="0" err="1">
                <a:hlinkClick r:id="rId7" tooltip="Chroot"/>
              </a:rPr>
              <a:t>chroot</a:t>
            </a:r>
            <a:r>
              <a:rPr lang="ru-RU" dirty="0"/>
              <a:t>. Ядро обеспечивает полную изолированность контейнеров, поэтому программы из разных контейнеров не могут воздействовать друг на друга.</a:t>
            </a:r>
          </a:p>
          <a:p>
            <a:r>
              <a:rPr lang="ru-RU" dirty="0"/>
              <a:t>В отличие от </a:t>
            </a:r>
            <a:r>
              <a:rPr lang="ru-RU" dirty="0">
                <a:hlinkClick r:id="rId8" tooltip="Аппаратная виртуализация"/>
              </a:rPr>
              <a:t>аппаратной виртуализации</a:t>
            </a:r>
            <a:r>
              <a:rPr lang="ru-RU" dirty="0"/>
              <a:t>, при которой эмулируется аппаратное окружение и может быть запущен широкий спектр гостевых операционных систем, в контейнере может быть запущен экземпляр операционной системы только с тем же ядром, что и у </a:t>
            </a:r>
            <a:r>
              <a:rPr lang="ru-RU" dirty="0" err="1"/>
              <a:t>хостовой</a:t>
            </a:r>
            <a:r>
              <a:rPr lang="ru-RU" dirty="0"/>
              <a:t> операционной системы (все контейнеры узла используют общее ядро). При этом при контейнеризации отсутствуют дополнительные ресурсные накладные расходы на эмуляцию виртуального оборудования и запуск полноценного экземпляра операционной системы, характерные при аппаратной виртуализации.</a:t>
            </a:r>
          </a:p>
          <a:p>
            <a:r>
              <a:rPr lang="ru-RU" dirty="0"/>
              <a:t>Существуют реализации, ориентированные на создание практически полноценных экземпляров операционных систем (</a:t>
            </a:r>
            <a:r>
              <a:rPr lang="ru-RU" dirty="0" err="1">
                <a:hlinkClick r:id="rId9" tooltip="Solaris Containers"/>
              </a:rPr>
              <a:t>Solaris</a:t>
            </a:r>
            <a:r>
              <a:rPr lang="ru-RU" dirty="0">
                <a:hlinkClick r:id="rId9" tooltip="Solaris Containers"/>
              </a:rPr>
              <a:t> </a:t>
            </a:r>
            <a:r>
              <a:rPr lang="ru-RU" dirty="0" err="1">
                <a:hlinkClick r:id="rId9" tooltip="Solaris Containers"/>
              </a:rPr>
              <a:t>Containers</a:t>
            </a:r>
            <a:r>
              <a:rPr lang="ru-RU" dirty="0"/>
              <a:t>, контейнеры </a:t>
            </a:r>
            <a:r>
              <a:rPr lang="ru-RU" dirty="0" err="1">
                <a:hlinkClick r:id="rId10" tooltip="Parallels Virtuozzo Containers"/>
              </a:rPr>
              <a:t>Virtuozzo</a:t>
            </a:r>
            <a:r>
              <a:rPr lang="ru-RU" dirty="0"/>
              <a:t>, </a:t>
            </a:r>
            <a:r>
              <a:rPr lang="ru-RU" dirty="0" err="1">
                <a:hlinkClick r:id="rId11" tooltip="OpenVZ"/>
              </a:rPr>
              <a:t>OpenVZ</a:t>
            </a:r>
            <a:r>
              <a:rPr lang="ru-RU" dirty="0"/>
              <a:t>), так и варианты, фокусирующиеся на изоляции отдельных сервисов с минимальным операционным окружением (</a:t>
            </a:r>
            <a:r>
              <a:rPr lang="ru-RU" dirty="0" err="1">
                <a:hlinkClick r:id="rId12" tooltip="Jail"/>
              </a:rPr>
              <a:t>jail</a:t>
            </a:r>
            <a:r>
              <a:rPr lang="ru-RU" dirty="0"/>
              <a:t>, </a:t>
            </a:r>
            <a:r>
              <a:rPr lang="ru-RU" dirty="0" err="1">
                <a:hlinkClick r:id="rId13" tooltip="Docker"/>
              </a:rPr>
              <a:t>Docker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709607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1304</Words>
  <Application>Microsoft Office PowerPoint</Application>
  <PresentationFormat>Широкоэкранный</PresentationFormat>
  <Paragraphs>97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Лекция 3</vt:lpstr>
      <vt:lpstr>Виртуализация (Virtualization) </vt:lpstr>
      <vt:lpstr>Виды виртуализации </vt:lpstr>
      <vt:lpstr>Виды виртуализации </vt:lpstr>
      <vt:lpstr>Виды виртуализации </vt:lpstr>
      <vt:lpstr>Виды виртуализации </vt:lpstr>
      <vt:lpstr>Виды виртуализации </vt:lpstr>
      <vt:lpstr>Виды виртуализации </vt:lpstr>
      <vt:lpstr>Контейнерная виртуализация </vt:lpstr>
      <vt:lpstr>Контейнеризация.Знакомство с технологией </vt:lpstr>
      <vt:lpstr>Контейнеризация.Знакомство с технологией </vt:lpstr>
      <vt:lpstr>Контейнеризация.Знакомство с технологией </vt:lpstr>
      <vt:lpstr>Контейнеризация.Знакомство с технологией </vt:lpstr>
      <vt:lpstr>Для чего нужны контейнеры? </vt:lpstr>
      <vt:lpstr>Для чего нужны контейнеры</vt:lpstr>
      <vt:lpstr>Плюсы контейнеризации</vt:lpstr>
      <vt:lpstr>Недостатки технологии</vt:lpstr>
      <vt:lpstr>Как микросервисы и контейнеры повышают эффективность бизнеса</vt:lpstr>
      <vt:lpstr>Контейнеризация и микросервисы</vt:lpstr>
      <vt:lpstr>Зачем переходить на микросервисы?</vt:lpstr>
      <vt:lpstr>Преимущества микросервисов</vt:lpstr>
      <vt:lpstr>Внедрение архитектуры микросервисов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Учетная запись Майкрософт</cp:lastModifiedBy>
  <cp:revision>11</cp:revision>
  <dcterms:created xsi:type="dcterms:W3CDTF">2021-10-02T18:09:09Z</dcterms:created>
  <dcterms:modified xsi:type="dcterms:W3CDTF">2021-10-03T09:52:15Z</dcterms:modified>
</cp:coreProperties>
</file>