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hub.docker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docker.com/get-docker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ocs.docker.com/desktop/windows/instal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</a:t>
            </a: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Виртуализация</a:t>
            </a:r>
            <a:r>
              <a:rPr lang="en-US" dirty="0" smtClean="0"/>
              <a:t>.</a:t>
            </a:r>
            <a:r>
              <a:rPr lang="ru-RU" dirty="0"/>
              <a:t> Контейнеризация</a:t>
            </a:r>
            <a:endParaRPr lang="ru-RU" dirty="0" smtClean="0"/>
          </a:p>
          <a:p>
            <a:r>
              <a:rPr lang="en-US" dirty="0" err="1" smtClean="0"/>
              <a:t>Docker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Архитектура (компоненты) </a:t>
            </a:r>
            <a:r>
              <a:rPr lang="en-US" b="1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3240"/>
            <a:ext cx="10515600" cy="5061227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4000" b="1" dirty="0" err="1"/>
              <a:t>Docker</a:t>
            </a:r>
            <a:r>
              <a:rPr lang="ru-RU" sz="4000" b="1" dirty="0"/>
              <a:t> </a:t>
            </a:r>
            <a:r>
              <a:rPr lang="ru-RU" sz="4000" b="1" dirty="0" err="1"/>
              <a:t>daemon</a:t>
            </a:r>
            <a:endParaRPr lang="ru-RU" sz="4000" b="1" dirty="0"/>
          </a:p>
          <a:p>
            <a:pPr marL="0" indent="0" fontAlgn="base">
              <a:buNone/>
            </a:pPr>
            <a:r>
              <a:rPr lang="ru-RU" sz="4000" dirty="0"/>
              <a:t>Это сервис, через который осуществляется все взаимодействие с контейнерами: создание и удаление, запуск и остановка. Этот сервис работает в фоновом режиме и получает команды от интерфейса командной строки или API.</a:t>
            </a:r>
          </a:p>
        </p:txBody>
      </p:sp>
    </p:spTree>
    <p:extLst>
      <p:ext uri="{BB962C8B-B14F-4D97-AF65-F5344CB8AC3E}">
        <p14:creationId xmlns:p14="http://schemas.microsoft.com/office/powerpoint/2010/main" val="432283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Архитектура (компоненты) </a:t>
            </a:r>
            <a:r>
              <a:rPr lang="en-US" b="1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3240"/>
            <a:ext cx="10515600" cy="5061227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4000" b="1" dirty="0" err="1"/>
              <a:t>Docker</a:t>
            </a:r>
            <a:r>
              <a:rPr lang="ru-RU" sz="4000" b="1" dirty="0"/>
              <a:t> </a:t>
            </a:r>
            <a:r>
              <a:rPr lang="ru-RU" sz="4000" b="1" dirty="0" err="1"/>
              <a:t>client</a:t>
            </a:r>
            <a:r>
              <a:rPr lang="ru-RU" sz="4000" b="1" dirty="0"/>
              <a:t> (клиент)</a:t>
            </a:r>
          </a:p>
          <a:p>
            <a:pPr marL="0" indent="0" fontAlgn="base">
              <a:buNone/>
            </a:pPr>
            <a:r>
              <a:rPr lang="ru-RU" sz="4000" dirty="0"/>
              <a:t>Это интерфейс командной строки для управления </a:t>
            </a:r>
            <a:r>
              <a:rPr lang="ru-RU" sz="4000" dirty="0" err="1"/>
              <a:t>docker</a:t>
            </a:r>
            <a:r>
              <a:rPr lang="ru-RU" sz="4000" dirty="0"/>
              <a:t> </a:t>
            </a:r>
            <a:r>
              <a:rPr lang="ru-RU" sz="4000" dirty="0" err="1"/>
              <a:t>daemon</a:t>
            </a:r>
            <a:r>
              <a:rPr lang="ru-RU" sz="4000" dirty="0"/>
              <a:t>. Мы пользуемся этим клиентом, когда создаем и разворачиваем контейнеры, а клиент отправляет эти запросы в </a:t>
            </a:r>
            <a:r>
              <a:rPr lang="ru-RU" sz="4000" dirty="0" err="1"/>
              <a:t>docker</a:t>
            </a:r>
            <a:r>
              <a:rPr lang="ru-RU" sz="4000" dirty="0"/>
              <a:t> </a:t>
            </a:r>
            <a:r>
              <a:rPr lang="ru-RU" sz="4000" dirty="0" err="1"/>
              <a:t>daemon</a:t>
            </a:r>
            <a:r>
              <a:rPr lang="ru-RU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6421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Архитектура (компоненты) </a:t>
            </a:r>
            <a:r>
              <a:rPr lang="en-US" b="1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0569"/>
            <a:ext cx="10515600" cy="5419288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3000" b="1" dirty="0" err="1"/>
              <a:t>Docker</a:t>
            </a:r>
            <a:r>
              <a:rPr lang="ru-RU" sz="3000" b="1" dirty="0"/>
              <a:t> </a:t>
            </a:r>
            <a:r>
              <a:rPr lang="ru-RU" sz="3000" b="1" dirty="0" err="1"/>
              <a:t>image</a:t>
            </a:r>
            <a:r>
              <a:rPr lang="ru-RU" sz="3000" b="1" dirty="0"/>
              <a:t> (образ)</a:t>
            </a:r>
          </a:p>
          <a:p>
            <a:pPr marL="0" indent="0" fontAlgn="base">
              <a:buNone/>
            </a:pPr>
            <a:r>
              <a:rPr lang="ru-RU" sz="3000" dirty="0"/>
              <a:t>Это неизменяемый файл (образ), из которого разворачиваются контейнеры. Приложения упаковываются именно в образы, из которых потом уже создаются контейнеры.</a:t>
            </a:r>
          </a:p>
          <a:p>
            <a:pPr marL="0" indent="0" fontAlgn="base">
              <a:buNone/>
            </a:pPr>
            <a:r>
              <a:rPr lang="ru-RU" sz="3000" dirty="0"/>
              <a:t>Приведем аналогию на примере установки операционной системы. В дистрибутиве (образе) ОС есть все, что необходимо для ее установки. Но этот образ нельзя запустить, для начала его нужно «развернуть» в готовую ОС. Так вот, дистрибутив для установки ОС — это </a:t>
            </a:r>
            <a:r>
              <a:rPr lang="ru-RU" sz="3000" dirty="0" err="1"/>
              <a:t>Docker</a:t>
            </a:r>
            <a:r>
              <a:rPr lang="ru-RU" sz="3000" dirty="0"/>
              <a:t> </a:t>
            </a:r>
            <a:r>
              <a:rPr lang="ru-RU" sz="3000" dirty="0" err="1"/>
              <a:t>image</a:t>
            </a:r>
            <a:r>
              <a:rPr lang="ru-RU" sz="3000" dirty="0"/>
              <a:t>, а установленная и работающая ОС — это </a:t>
            </a:r>
            <a:r>
              <a:rPr lang="ru-RU" sz="3000" dirty="0" err="1"/>
              <a:t>Docker</a:t>
            </a:r>
            <a:r>
              <a:rPr lang="ru-RU" sz="3000" dirty="0"/>
              <a:t> </a:t>
            </a:r>
            <a:r>
              <a:rPr lang="ru-RU" sz="3000" dirty="0" err="1"/>
              <a:t>container</a:t>
            </a:r>
            <a:r>
              <a:rPr lang="ru-RU" sz="3000" dirty="0"/>
              <a:t>. Но контейнеры обычно разворачиваются одной командой — это намного проще и быстрее, чем установка ОС.</a:t>
            </a:r>
          </a:p>
        </p:txBody>
      </p:sp>
    </p:spTree>
    <p:extLst>
      <p:ext uri="{BB962C8B-B14F-4D97-AF65-F5344CB8AC3E}">
        <p14:creationId xmlns:p14="http://schemas.microsoft.com/office/powerpoint/2010/main" val="598869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Архитектура (компоненты) </a:t>
            </a:r>
            <a:r>
              <a:rPr lang="en-US" b="1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0569"/>
            <a:ext cx="10515600" cy="5419288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3200" b="1" dirty="0" err="1"/>
              <a:t>Docker</a:t>
            </a:r>
            <a:r>
              <a:rPr lang="ru-RU" sz="3200" b="1" dirty="0"/>
              <a:t> </a:t>
            </a:r>
            <a:r>
              <a:rPr lang="ru-RU" sz="3200" b="1" dirty="0" err="1"/>
              <a:t>container</a:t>
            </a:r>
            <a:r>
              <a:rPr lang="ru-RU" sz="3200" b="1" dirty="0"/>
              <a:t> (контейнер)</a:t>
            </a:r>
          </a:p>
          <a:p>
            <a:pPr marL="0" indent="0" fontAlgn="base">
              <a:buNone/>
            </a:pPr>
            <a:r>
              <a:rPr lang="ru-RU" sz="3200" dirty="0"/>
              <a:t>Это уже развернутое из образа и работающее приложение</a:t>
            </a:r>
          </a:p>
        </p:txBody>
      </p:sp>
    </p:spTree>
    <p:extLst>
      <p:ext uri="{BB962C8B-B14F-4D97-AF65-F5344CB8AC3E}">
        <p14:creationId xmlns:p14="http://schemas.microsoft.com/office/powerpoint/2010/main" val="3585084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Архитектура (компоненты) </a:t>
            </a:r>
            <a:r>
              <a:rPr lang="en-US" b="1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0569"/>
            <a:ext cx="10515600" cy="5419288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3200" b="1" dirty="0" err="1"/>
              <a:t>Docker</a:t>
            </a:r>
            <a:r>
              <a:rPr lang="ru-RU" sz="3200" b="1" dirty="0"/>
              <a:t> </a:t>
            </a:r>
            <a:r>
              <a:rPr lang="ru-RU" sz="3200" b="1" dirty="0" err="1"/>
              <a:t>Registry</a:t>
            </a:r>
            <a:endParaRPr lang="ru-RU" sz="3200" b="1" dirty="0"/>
          </a:p>
          <a:p>
            <a:pPr marL="0" indent="0" fontAlgn="base">
              <a:buNone/>
            </a:pPr>
            <a:r>
              <a:rPr lang="ru-RU" sz="3200" dirty="0"/>
              <a:t>Это </a:t>
            </a:r>
            <a:r>
              <a:rPr lang="ru-RU" sz="3200" dirty="0" err="1"/>
              <a:t>репозиторий</a:t>
            </a:r>
            <a:r>
              <a:rPr lang="ru-RU" sz="3200" dirty="0"/>
              <a:t> с докер-образами. Разработчики создают образы своих программ и выкладывают их в </a:t>
            </a:r>
            <a:r>
              <a:rPr lang="ru-RU" sz="3200" dirty="0" err="1"/>
              <a:t>репозиторий</a:t>
            </a:r>
            <a:r>
              <a:rPr lang="ru-RU" sz="3200" dirty="0"/>
              <a:t>, чтобы их можно было скачать и воспользоваться ими. Распространенный публичный </a:t>
            </a:r>
            <a:r>
              <a:rPr lang="ru-RU" sz="3200" dirty="0" err="1"/>
              <a:t>репозиторий</a:t>
            </a:r>
            <a:r>
              <a:rPr lang="ru-RU" sz="3200" dirty="0"/>
              <a:t> — </a:t>
            </a:r>
            <a:r>
              <a:rPr lang="ru-RU" sz="3200" dirty="0" err="1">
                <a:hlinkClick r:id="rId2"/>
              </a:rPr>
              <a:t>Docker</a:t>
            </a:r>
            <a:r>
              <a:rPr lang="ru-RU" sz="3200" dirty="0">
                <a:hlinkClick r:id="rId2"/>
              </a:rPr>
              <a:t> </a:t>
            </a:r>
            <a:r>
              <a:rPr lang="ru-RU" sz="3200" dirty="0" err="1">
                <a:hlinkClick r:id="rId2"/>
              </a:rPr>
              <a:t>Hub</a:t>
            </a:r>
            <a:r>
              <a:rPr lang="ru-RU" sz="3200" dirty="0"/>
              <a:t>. В нем собраны образы множества популярных программ или платформ: базы данных, веб-серверы, компиляторы, операционные системы и так далее. Также можно создать свой приватный </a:t>
            </a:r>
            <a:r>
              <a:rPr lang="ru-RU" sz="3200" dirty="0" err="1"/>
              <a:t>репозиторий</a:t>
            </a:r>
            <a:r>
              <a:rPr lang="ru-RU" sz="3200" dirty="0"/>
              <a:t>, например внутри компании. Разработчики будут размещать там образы, которые будут использоваться всей компанией</a:t>
            </a:r>
          </a:p>
        </p:txBody>
      </p:sp>
    </p:spTree>
    <p:extLst>
      <p:ext uri="{BB962C8B-B14F-4D97-AF65-F5344CB8AC3E}">
        <p14:creationId xmlns:p14="http://schemas.microsoft.com/office/powerpoint/2010/main" val="288609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Архитектура (компоненты) </a:t>
            </a:r>
            <a:r>
              <a:rPr lang="en-US" b="1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0569"/>
            <a:ext cx="10515600" cy="5419288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4400" b="1" dirty="0" err="1"/>
              <a:t>Dockerfile</a:t>
            </a:r>
            <a:endParaRPr lang="en-US" sz="4400" b="1" dirty="0"/>
          </a:p>
          <a:p>
            <a:pPr marL="0" indent="0" fontAlgn="base">
              <a:buNone/>
            </a:pPr>
            <a:r>
              <a:rPr lang="ru-RU" sz="4400" dirty="0" err="1"/>
              <a:t>Dockerfile</a:t>
            </a:r>
            <a:r>
              <a:rPr lang="ru-RU" sz="4400" dirty="0"/>
              <a:t> — это инструкция для сборки образа. Это простой текстовый файл, содержащий по одной команде в каждой строке. В нем указываются все программы, зависимости и образы, которые нужны для разворачивания образа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179262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Архитектура (компоненты) </a:t>
            </a:r>
            <a:r>
              <a:rPr lang="en-US" b="1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0569"/>
            <a:ext cx="10515600" cy="1409350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3200" dirty="0"/>
              <a:t>Для примера рассмотрим </a:t>
            </a:r>
            <a:r>
              <a:rPr lang="ru-RU" sz="3200" dirty="0" err="1"/>
              <a:t>dockerfile</a:t>
            </a:r>
            <a:r>
              <a:rPr lang="ru-RU" sz="3200" dirty="0"/>
              <a:t>, который мы будем использовать далее в этой статье чтобы развернуть собственное </a:t>
            </a:r>
            <a:r>
              <a:rPr lang="ru-RU" sz="3200" dirty="0" smtClean="0"/>
              <a:t>приложение: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97622" y="2763698"/>
            <a:ext cx="9597005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FROM python:3 </a:t>
            </a:r>
          </a:p>
          <a:p>
            <a:r>
              <a:rPr lang="en-US" dirty="0">
                <a:solidFill>
                  <a:schemeClr val="bg1"/>
                </a:solidFill>
              </a:rPr>
              <a:t>COPY main.py /</a:t>
            </a:r>
          </a:p>
          <a:p>
            <a:r>
              <a:rPr lang="en-US" dirty="0">
                <a:solidFill>
                  <a:schemeClr val="bg1"/>
                </a:solidFill>
              </a:rPr>
              <a:t>CMD [ "python", "./main.py" ]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3950807"/>
            <a:ext cx="94360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Первая строчка означает, что за основу мы берем образ с названием </a:t>
            </a:r>
            <a:r>
              <a:rPr lang="ru-RU" sz="2400" dirty="0" err="1"/>
              <a:t>python</a:t>
            </a:r>
            <a:r>
              <a:rPr lang="ru-RU" sz="2400" dirty="0"/>
              <a:t> версии 3 это называется базовый образ. </a:t>
            </a:r>
            <a:r>
              <a:rPr lang="ru-RU" sz="2400" dirty="0" err="1"/>
              <a:t>Docker</a:t>
            </a:r>
            <a:r>
              <a:rPr lang="ru-RU" sz="2400" dirty="0"/>
              <a:t> найдет его в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registry</a:t>
            </a:r>
            <a:r>
              <a:rPr lang="ru-RU" sz="2400" dirty="0"/>
              <a:t>, скачает и будет использовать за основу. Вторая строчка означает, что нужно скопировать файл </a:t>
            </a:r>
            <a:r>
              <a:rPr lang="ru-RU" sz="2400" i="1" dirty="0"/>
              <a:t>main.py</a:t>
            </a:r>
            <a:r>
              <a:rPr lang="ru-RU" sz="2400" dirty="0"/>
              <a:t> в корень файловой системы контейнера. Третья строчка означает, что нужно запустить </a:t>
            </a:r>
            <a:r>
              <a:rPr lang="ru-RU" sz="2400" dirty="0" err="1"/>
              <a:t>python</a:t>
            </a:r>
            <a:r>
              <a:rPr lang="ru-RU" sz="2400" dirty="0"/>
              <a:t> и передать ему в качестве параметра файл </a:t>
            </a:r>
            <a:r>
              <a:rPr lang="ru-RU" sz="2400" i="1" dirty="0"/>
              <a:t>main.py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4192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Архитектура (компоненты) </a:t>
            </a:r>
            <a:r>
              <a:rPr lang="en-US" b="1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440" y="1690688"/>
            <a:ext cx="10564758" cy="50395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1342239"/>
            <a:ext cx="9395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Принцип работы </a:t>
            </a:r>
            <a:r>
              <a:rPr lang="en-US" sz="2400" b="1" dirty="0" err="1" smtClean="0"/>
              <a:t>Docker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2213962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Установка </a:t>
            </a:r>
            <a:r>
              <a:rPr lang="en-US" b="1" dirty="0" err="1" smtClean="0"/>
              <a:t>Docker</a:t>
            </a:r>
            <a:r>
              <a:rPr lang="ru-RU" b="1" dirty="0" smtClean="0"/>
              <a:t> (</a:t>
            </a:r>
            <a:r>
              <a:rPr lang="en-US" b="1" dirty="0" smtClean="0"/>
              <a:t>Ubuntu</a:t>
            </a:r>
            <a:r>
              <a:rPr lang="ru-RU" b="1" dirty="0" smtClean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0569"/>
            <a:ext cx="10515600" cy="5419288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dirty="0"/>
              <a:t>Мы рассмотрим установку докера на примере </a:t>
            </a:r>
            <a:r>
              <a:rPr lang="ru-RU" dirty="0" err="1"/>
              <a:t>Ubuntu</a:t>
            </a:r>
            <a:r>
              <a:rPr lang="ru-RU" dirty="0"/>
              <a:t>. Если у вас другой дистрибутив </a:t>
            </a:r>
            <a:r>
              <a:rPr lang="ru-RU" dirty="0" err="1"/>
              <a:t>Linux</a:t>
            </a:r>
            <a:r>
              <a:rPr lang="ru-RU" dirty="0"/>
              <a:t> или операционная система — ищите соответствующую инструкцию на </a:t>
            </a:r>
            <a:r>
              <a:rPr lang="ru-RU" dirty="0">
                <a:hlinkClick r:id="rId2"/>
              </a:rPr>
              <a:t>официальном сайте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Для начала синхронизируем пакетную базу </a:t>
            </a:r>
            <a:r>
              <a:rPr lang="ru-RU" dirty="0" err="1"/>
              <a:t>apt</a:t>
            </a:r>
            <a:r>
              <a:rPr lang="ru-RU" dirty="0"/>
              <a:t> и установим нужные зависимости: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3430881"/>
            <a:ext cx="1022687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sudo</a:t>
            </a:r>
            <a:r>
              <a:rPr lang="en-US" dirty="0">
                <a:solidFill>
                  <a:schemeClr val="bg1"/>
                </a:solidFill>
              </a:rPr>
              <a:t> apt-get update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3977564"/>
            <a:ext cx="10226879" cy="175432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sudo</a:t>
            </a:r>
            <a:r>
              <a:rPr lang="en-US" dirty="0">
                <a:solidFill>
                  <a:schemeClr val="bg1"/>
                </a:solidFill>
              </a:rPr>
              <a:t> apt-get install \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apt-transport-https </a:t>
            </a:r>
            <a:r>
              <a:rPr lang="en-US" dirty="0">
                <a:solidFill>
                  <a:schemeClr val="bg1"/>
                </a:solidFill>
              </a:rPr>
              <a:t>\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ca-certificates </a:t>
            </a:r>
            <a:r>
              <a:rPr lang="en-US" dirty="0">
                <a:solidFill>
                  <a:schemeClr val="bg1"/>
                </a:solidFill>
              </a:rPr>
              <a:t>\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curl </a:t>
            </a:r>
            <a:r>
              <a:rPr lang="en-US" dirty="0">
                <a:solidFill>
                  <a:schemeClr val="bg1"/>
                </a:solidFill>
              </a:rPr>
              <a:t>\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gnupg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\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lsb</a:t>
            </a:r>
            <a:r>
              <a:rPr lang="en-US" dirty="0" smtClean="0">
                <a:solidFill>
                  <a:schemeClr val="bg1"/>
                </a:solidFill>
              </a:rPr>
              <a:t>-release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592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73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Установка </a:t>
            </a:r>
            <a:r>
              <a:rPr lang="en-US" b="1" dirty="0" err="1" smtClean="0"/>
              <a:t>Docker</a:t>
            </a:r>
            <a:r>
              <a:rPr lang="ru-RU" b="1" dirty="0" smtClean="0"/>
              <a:t> (</a:t>
            </a:r>
            <a:r>
              <a:rPr lang="en-US" b="1" dirty="0" smtClean="0"/>
              <a:t>Ubuntu</a:t>
            </a:r>
            <a:r>
              <a:rPr lang="ru-RU" b="1" dirty="0" smtClean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7526" y="697808"/>
            <a:ext cx="10515600" cy="600119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1800" dirty="0"/>
              <a:t>Далее импортируем GPG-ключ для </a:t>
            </a:r>
            <a:r>
              <a:rPr lang="ru-RU" sz="1800" dirty="0" err="1"/>
              <a:t>репозитория</a:t>
            </a:r>
            <a:r>
              <a:rPr lang="ru-RU" sz="1800" dirty="0"/>
              <a:t> </a:t>
            </a:r>
            <a:r>
              <a:rPr lang="ru-RU" sz="1800" dirty="0" err="1"/>
              <a:t>docker</a:t>
            </a:r>
            <a:r>
              <a:rPr lang="ru-RU" sz="1800" dirty="0"/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1082" y="1022520"/>
            <a:ext cx="1022687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curl -</a:t>
            </a:r>
            <a:r>
              <a:rPr lang="en-US" dirty="0" err="1">
                <a:solidFill>
                  <a:schemeClr val="bg1"/>
                </a:solidFill>
              </a:rPr>
              <a:t>fsSL</a:t>
            </a:r>
            <a:r>
              <a:rPr lang="en-US" dirty="0">
                <a:solidFill>
                  <a:schemeClr val="bg1"/>
                </a:solidFill>
              </a:rPr>
              <a:t> https://download.docker.com/linux/ubuntu/gpg | </a:t>
            </a:r>
            <a:r>
              <a:rPr lang="en-US" dirty="0" err="1">
                <a:solidFill>
                  <a:schemeClr val="bg1"/>
                </a:solidFill>
              </a:rPr>
              <a:t>sudo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gpg</a:t>
            </a:r>
            <a:r>
              <a:rPr lang="en-US" dirty="0">
                <a:solidFill>
                  <a:schemeClr val="bg1"/>
                </a:solidFill>
              </a:rPr>
              <a:t> --</a:t>
            </a:r>
            <a:r>
              <a:rPr lang="en-US" dirty="0" err="1">
                <a:solidFill>
                  <a:schemeClr val="bg1"/>
                </a:solidFill>
              </a:rPr>
              <a:t>dearmor</a:t>
            </a:r>
            <a:r>
              <a:rPr lang="en-US" dirty="0">
                <a:solidFill>
                  <a:schemeClr val="bg1"/>
                </a:solidFill>
              </a:rPr>
              <a:t> -o /</a:t>
            </a:r>
            <a:r>
              <a:rPr lang="en-US" dirty="0" err="1">
                <a:solidFill>
                  <a:schemeClr val="bg1"/>
                </a:solidFill>
              </a:rPr>
              <a:t>usr</a:t>
            </a:r>
            <a:r>
              <a:rPr lang="en-US" dirty="0">
                <a:solidFill>
                  <a:schemeClr val="bg1"/>
                </a:solidFill>
              </a:rPr>
              <a:t>/share/</a:t>
            </a:r>
            <a:r>
              <a:rPr lang="en-US" dirty="0" err="1">
                <a:solidFill>
                  <a:schemeClr val="bg1"/>
                </a:solidFill>
              </a:rPr>
              <a:t>keyrings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docker</a:t>
            </a:r>
            <a:r>
              <a:rPr lang="en-US" dirty="0">
                <a:solidFill>
                  <a:schemeClr val="bg1"/>
                </a:solidFill>
              </a:rPr>
              <a:t>-archive-</a:t>
            </a:r>
            <a:r>
              <a:rPr lang="en-US" dirty="0" err="1">
                <a:solidFill>
                  <a:schemeClr val="bg1"/>
                </a:solidFill>
              </a:rPr>
              <a:t>keyring.gpg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1082" y="2140125"/>
            <a:ext cx="10226879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echo \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"</a:t>
            </a:r>
            <a:r>
              <a:rPr lang="en-US" dirty="0">
                <a:solidFill>
                  <a:schemeClr val="bg1"/>
                </a:solidFill>
              </a:rPr>
              <a:t>deb [arch=amd64 signed-by=/</a:t>
            </a:r>
            <a:r>
              <a:rPr lang="en-US" dirty="0" err="1">
                <a:solidFill>
                  <a:schemeClr val="bg1"/>
                </a:solidFill>
              </a:rPr>
              <a:t>usr</a:t>
            </a:r>
            <a:r>
              <a:rPr lang="en-US" dirty="0">
                <a:solidFill>
                  <a:schemeClr val="bg1"/>
                </a:solidFill>
              </a:rPr>
              <a:t>/share/</a:t>
            </a:r>
            <a:r>
              <a:rPr lang="en-US" dirty="0" err="1">
                <a:solidFill>
                  <a:schemeClr val="bg1"/>
                </a:solidFill>
              </a:rPr>
              <a:t>keyrings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docker</a:t>
            </a:r>
            <a:r>
              <a:rPr lang="en-US" dirty="0">
                <a:solidFill>
                  <a:schemeClr val="bg1"/>
                </a:solidFill>
              </a:rPr>
              <a:t>-archive-</a:t>
            </a:r>
            <a:r>
              <a:rPr lang="en-US" dirty="0" err="1">
                <a:solidFill>
                  <a:schemeClr val="bg1"/>
                </a:solidFill>
              </a:rPr>
              <a:t>keyring.gpg</a:t>
            </a:r>
            <a:r>
              <a:rPr lang="en-US" dirty="0">
                <a:solidFill>
                  <a:schemeClr val="bg1"/>
                </a:solidFill>
              </a:rPr>
              <a:t>] </a:t>
            </a:r>
            <a:r>
              <a:rPr lang="en-US" dirty="0" smtClean="0">
                <a:solidFill>
                  <a:schemeClr val="bg1"/>
                </a:solidFill>
              </a:rPr>
              <a:t>https</a:t>
            </a:r>
            <a:r>
              <a:rPr lang="en-US" dirty="0">
                <a:solidFill>
                  <a:schemeClr val="bg1"/>
                </a:solidFill>
              </a:rPr>
              <a:t>://download.docker.com/linux/ubuntu \ $(</a:t>
            </a:r>
            <a:r>
              <a:rPr lang="en-US" dirty="0" err="1">
                <a:solidFill>
                  <a:schemeClr val="bg1"/>
                </a:solidFill>
              </a:rPr>
              <a:t>lsb_release</a:t>
            </a:r>
            <a:r>
              <a:rPr lang="en-US" dirty="0">
                <a:solidFill>
                  <a:schemeClr val="bg1"/>
                </a:solidFill>
              </a:rPr>
              <a:t> -</a:t>
            </a:r>
            <a:r>
              <a:rPr lang="en-US" dirty="0" err="1">
                <a:solidFill>
                  <a:schemeClr val="bg1"/>
                </a:solidFill>
              </a:rPr>
              <a:t>cs</a:t>
            </a:r>
            <a:r>
              <a:rPr lang="en-US" dirty="0">
                <a:solidFill>
                  <a:schemeClr val="bg1"/>
                </a:solidFill>
              </a:rPr>
              <a:t>) stable" | </a:t>
            </a:r>
            <a:r>
              <a:rPr lang="en-US" dirty="0" err="1">
                <a:solidFill>
                  <a:schemeClr val="bg1"/>
                </a:solidFill>
              </a:rPr>
              <a:t>sudo</a:t>
            </a:r>
            <a:r>
              <a:rPr lang="en-US" dirty="0">
                <a:solidFill>
                  <a:schemeClr val="bg1"/>
                </a:solidFill>
              </a:rPr>
              <a:t> tee /</a:t>
            </a:r>
            <a:r>
              <a:rPr lang="en-US" dirty="0" err="1">
                <a:solidFill>
                  <a:schemeClr val="bg1"/>
                </a:solidFill>
              </a:rPr>
              <a:t>etc</a:t>
            </a:r>
            <a:r>
              <a:rPr lang="en-US" dirty="0">
                <a:solidFill>
                  <a:schemeClr val="bg1"/>
                </a:solidFill>
              </a:rPr>
              <a:t>/apt/</a:t>
            </a:r>
            <a:r>
              <a:rPr lang="en-US" dirty="0" err="1">
                <a:solidFill>
                  <a:schemeClr val="bg1"/>
                </a:solidFill>
              </a:rPr>
              <a:t>sources.list.d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docker.list</a:t>
            </a:r>
            <a:r>
              <a:rPr lang="en-US" dirty="0">
                <a:solidFill>
                  <a:schemeClr val="bg1"/>
                </a:solidFill>
              </a:rPr>
              <a:t> &gt; /</a:t>
            </a:r>
            <a:r>
              <a:rPr lang="en-US" dirty="0" err="1">
                <a:solidFill>
                  <a:schemeClr val="bg1"/>
                </a:solidFill>
              </a:rPr>
              <a:t>dev</a:t>
            </a:r>
            <a:r>
              <a:rPr lang="en-US" dirty="0">
                <a:solidFill>
                  <a:schemeClr val="bg1"/>
                </a:solidFill>
              </a:rPr>
              <a:t>/null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1082" y="1761184"/>
            <a:ext cx="5511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92433"/>
                </a:solidFill>
                <a:latin typeface="Manrope"/>
              </a:rPr>
              <a:t>Теперь добавим новый </a:t>
            </a:r>
            <a:r>
              <a:rPr lang="ru-RU" dirty="0" err="1">
                <a:solidFill>
                  <a:srgbClr val="092433"/>
                </a:solidFill>
                <a:latin typeface="Manrope"/>
              </a:rPr>
              <a:t>репозиторий</a:t>
            </a:r>
            <a:r>
              <a:rPr lang="ru-RU" dirty="0">
                <a:solidFill>
                  <a:srgbClr val="092433"/>
                </a:solidFill>
                <a:latin typeface="Manrope"/>
              </a:rPr>
              <a:t> в список </a:t>
            </a:r>
            <a:r>
              <a:rPr lang="ru-RU" dirty="0" err="1">
                <a:solidFill>
                  <a:srgbClr val="092433"/>
                </a:solidFill>
                <a:latin typeface="Manrope"/>
              </a:rPr>
              <a:t>apt</a:t>
            </a:r>
            <a:r>
              <a:rPr lang="ru-RU" dirty="0">
                <a:solidFill>
                  <a:srgbClr val="092433"/>
                </a:solidFill>
                <a:latin typeface="Manrope"/>
              </a:rPr>
              <a:t>: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71082" y="3448821"/>
            <a:ext cx="4084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92433"/>
                </a:solidFill>
                <a:latin typeface="Manrope"/>
              </a:rPr>
              <a:t>Теперь можно устанавливать докер: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37526" y="3811728"/>
            <a:ext cx="10226879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sudo</a:t>
            </a:r>
            <a:r>
              <a:rPr lang="en-US" dirty="0" smtClean="0">
                <a:solidFill>
                  <a:schemeClr val="bg1"/>
                </a:solidFill>
              </a:rPr>
              <a:t> apt-get update</a:t>
            </a:r>
          </a:p>
          <a:p>
            <a:r>
              <a:rPr lang="fr-FR" dirty="0" smtClean="0">
                <a:solidFill>
                  <a:schemeClr val="bg1"/>
                </a:solidFill>
              </a:rPr>
              <a:t>sudo apt-get install docker-ce docker-ce-cli containerd.io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71082" y="4474390"/>
            <a:ext cx="102268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92433"/>
                </a:solidFill>
                <a:latin typeface="Manrope"/>
              </a:rPr>
              <a:t>По умолчанию, доступ к </a:t>
            </a:r>
            <a:r>
              <a:rPr lang="ru-RU" dirty="0" err="1">
                <a:solidFill>
                  <a:srgbClr val="092433"/>
                </a:solidFill>
                <a:latin typeface="Manrope"/>
              </a:rPr>
              <a:t>docker</a:t>
            </a:r>
            <a:r>
              <a:rPr lang="ru-RU" dirty="0">
                <a:solidFill>
                  <a:srgbClr val="092433"/>
                </a:solidFill>
                <a:latin typeface="Manrope"/>
              </a:rPr>
              <a:t> </a:t>
            </a:r>
            <a:r>
              <a:rPr lang="ru-RU" dirty="0" err="1">
                <a:solidFill>
                  <a:srgbClr val="092433"/>
                </a:solidFill>
                <a:latin typeface="Manrope"/>
              </a:rPr>
              <a:t>daemon</a:t>
            </a:r>
            <a:r>
              <a:rPr lang="ru-RU" dirty="0">
                <a:solidFill>
                  <a:srgbClr val="092433"/>
                </a:solidFill>
                <a:latin typeface="Manrope"/>
              </a:rPr>
              <a:t> есть только у пользователя </a:t>
            </a:r>
            <a:r>
              <a:rPr lang="ru-RU" dirty="0" err="1">
                <a:solidFill>
                  <a:srgbClr val="092433"/>
                </a:solidFill>
                <a:latin typeface="Manrope"/>
              </a:rPr>
              <a:t>root</a:t>
            </a:r>
            <a:r>
              <a:rPr lang="ru-RU" dirty="0">
                <a:solidFill>
                  <a:srgbClr val="092433"/>
                </a:solidFill>
                <a:latin typeface="Manrope"/>
              </a:rPr>
              <a:t>. Чтобы с докером могли работать и другие пользователи, их нужно добавить в специальную группу — </a:t>
            </a:r>
            <a:r>
              <a:rPr lang="ru-RU" dirty="0" err="1">
                <a:solidFill>
                  <a:srgbClr val="092433"/>
                </a:solidFill>
                <a:latin typeface="Manrope"/>
              </a:rPr>
              <a:t>docker</a:t>
            </a:r>
            <a:r>
              <a:rPr lang="ru-RU" dirty="0">
                <a:solidFill>
                  <a:srgbClr val="092433"/>
                </a:solidFill>
                <a:latin typeface="Manrope"/>
              </a:rPr>
              <a:t>. Выполните эту команду из под обычного пользователя: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71082" y="5414051"/>
            <a:ext cx="1022687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chemeClr val="bg1"/>
                </a:solidFill>
              </a:rPr>
              <a:t>sudo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usermod</a:t>
            </a:r>
            <a:r>
              <a:rPr lang="de-DE" dirty="0">
                <a:solidFill>
                  <a:schemeClr val="bg1"/>
                </a:solidFill>
              </a:rPr>
              <a:t> -</a:t>
            </a:r>
            <a:r>
              <a:rPr lang="de-DE" dirty="0" err="1">
                <a:solidFill>
                  <a:schemeClr val="bg1"/>
                </a:solidFill>
              </a:rPr>
              <a:t>aG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docker</a:t>
            </a:r>
            <a:r>
              <a:rPr lang="de-DE" dirty="0">
                <a:solidFill>
                  <a:schemeClr val="bg1"/>
                </a:solidFill>
              </a:rPr>
              <a:t> $USER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3970" y="5854255"/>
            <a:ext cx="10260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92433"/>
                </a:solidFill>
                <a:latin typeface="Manrope"/>
              </a:rPr>
              <a:t>После этого необходимо </a:t>
            </a:r>
            <a:r>
              <a:rPr lang="ru-RU" dirty="0" err="1">
                <a:solidFill>
                  <a:srgbClr val="092433"/>
                </a:solidFill>
                <a:latin typeface="Manrope"/>
              </a:rPr>
              <a:t>перелогиниться</a:t>
            </a:r>
            <a:r>
              <a:rPr lang="ru-RU" dirty="0">
                <a:solidFill>
                  <a:srgbClr val="092433"/>
                </a:solidFill>
                <a:latin typeface="Manrope"/>
              </a:rPr>
              <a:t>, чтобы изменение вступило в силу.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771082" y="6310790"/>
            <a:ext cx="1022687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chemeClr val="bg1"/>
                </a:solidFill>
              </a:rPr>
              <a:t>sudo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docker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run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hello-world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184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Что такое </a:t>
            </a:r>
            <a:r>
              <a:rPr lang="ru-RU" dirty="0" smtClean="0"/>
              <a:t>контейнеры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Контейнеры</a:t>
            </a:r>
            <a:r>
              <a:rPr lang="ru-RU" sz="2400" dirty="0"/>
              <a:t> — это способ упаковать приложение и все его зависимости в единый образ. Этот образ запускается в изолированной среде, не влияющей на основную операционную систему. Контейнеры позволяют отделить приложение от инфраструктуры: разработчикам не нужно задумываться, в каком окружении будет работать их приложение, будут ли там нужные настройки и зависимости. Они просто создают приложение, упаковывают все зависимости и настройки в единый образ. Затем этот образ можно запускать на других системах, не беспокоясь, что приложение не </a:t>
            </a:r>
            <a:r>
              <a:rPr lang="ru-RU" sz="2400" dirty="0" smtClean="0"/>
              <a:t>запустится.</a:t>
            </a:r>
          </a:p>
          <a:p>
            <a:pPr marL="0" indent="0">
              <a:buNone/>
            </a:pPr>
            <a:r>
              <a:rPr lang="ru-RU" sz="2400" dirty="0"/>
              <a:t>Контейнеризация похоже на виртуализацию, но это не одно и то же. Виртуализация работает как отдельный компьютер, со своим виртуальным оборудованием и операционной системой. При этом внутри одной ОС можно запустить другую ОС. В случае контейнеризации виртуальная среда запускается прямо из ядра основной операционной системы и не </a:t>
            </a:r>
            <a:r>
              <a:rPr lang="ru-RU" sz="2400" dirty="0" err="1"/>
              <a:t>виртуализирует</a:t>
            </a:r>
            <a:r>
              <a:rPr lang="ru-RU" sz="2400" dirty="0"/>
              <a:t> оборудование. Это означает, что контейнер может работать только в той же ОС, что и основная. При этом так как контейнеры не </a:t>
            </a:r>
            <a:r>
              <a:rPr lang="ru-RU" sz="2400" dirty="0" err="1"/>
              <a:t>виртуализируют</a:t>
            </a:r>
            <a:r>
              <a:rPr lang="ru-RU" sz="2400" dirty="0"/>
              <a:t> оборудование, они потребляют намного меньше ресурсов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924306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Установка </a:t>
            </a:r>
            <a:r>
              <a:rPr lang="en-US" b="1" dirty="0" err="1" smtClean="0"/>
              <a:t>Docker</a:t>
            </a:r>
            <a:r>
              <a:rPr lang="ru-RU" b="1" dirty="0" smtClean="0"/>
              <a:t> (</a:t>
            </a:r>
            <a:r>
              <a:rPr lang="en-US" b="1" dirty="0" smtClean="0"/>
              <a:t>Windows</a:t>
            </a:r>
            <a:r>
              <a:rPr lang="ru-RU" b="1" dirty="0" smtClean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0569"/>
            <a:ext cx="10515600" cy="1115736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dirty="0" smtClean="0"/>
              <a:t>Загружаем установочный клиент с официального сайта </a:t>
            </a:r>
            <a:r>
              <a:rPr lang="en-US" dirty="0">
                <a:hlinkClick r:id="rId2"/>
              </a:rPr>
              <a:t>https://docs.docker.com/desktop/windows/install/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505" y="1995744"/>
            <a:ext cx="11409027" cy="4862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720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/>
              <a:t>Docker</a:t>
            </a:r>
            <a:r>
              <a:rPr lang="ru-RU" sz="2400" dirty="0"/>
              <a:t> — программное обеспечение для автоматизации развёртывания и управления приложениями в средах с поддержкой контейнеризации, </a:t>
            </a:r>
            <a:r>
              <a:rPr lang="ru-RU" sz="2400" dirty="0" err="1"/>
              <a:t>контейнеризатор</a:t>
            </a:r>
            <a:r>
              <a:rPr lang="ru-RU" sz="2400" dirty="0"/>
              <a:t> приложений. Позволяет «упаковать» приложение со всем его окружением и зависимостями в контейнер, который может быть развёрнут на любой </a:t>
            </a:r>
            <a:r>
              <a:rPr lang="ru-RU" sz="2400" dirty="0" err="1"/>
              <a:t>Linux</a:t>
            </a:r>
            <a:r>
              <a:rPr lang="ru-RU" sz="2400" dirty="0"/>
              <a:t>-системе с поддержкой </a:t>
            </a:r>
            <a:r>
              <a:rPr lang="ru-RU" sz="2400" dirty="0" err="1"/>
              <a:t>cgroups</a:t>
            </a:r>
            <a:r>
              <a:rPr lang="ru-RU" sz="2400" dirty="0"/>
              <a:t> в ядре, а также предоставляет набор команд для управления этими контейнерами. Изначально использовал возможности LXC, с 2015 года начал использовать собственную библиотеку, абстрагирующую </a:t>
            </a:r>
            <a:r>
              <a:rPr lang="ru-RU" sz="2400" dirty="0" err="1"/>
              <a:t>виртуализационные</a:t>
            </a:r>
            <a:r>
              <a:rPr lang="ru-RU" sz="2400" dirty="0"/>
              <a:t> возможности ядра </a:t>
            </a:r>
            <a:r>
              <a:rPr lang="ru-RU" sz="2400" dirty="0" err="1"/>
              <a:t>Linux</a:t>
            </a:r>
            <a:r>
              <a:rPr lang="ru-RU" sz="2400" dirty="0"/>
              <a:t> — </a:t>
            </a:r>
            <a:r>
              <a:rPr lang="ru-RU" sz="2400" dirty="0" err="1"/>
              <a:t>libcontainer</a:t>
            </a:r>
            <a:r>
              <a:rPr lang="ru-RU" sz="2400" dirty="0"/>
              <a:t>. С появлением </a:t>
            </a:r>
            <a:r>
              <a:rPr lang="ru-RU" sz="2400" dirty="0" err="1"/>
              <a:t>Open</a:t>
            </a:r>
            <a:r>
              <a:rPr lang="ru-RU" sz="2400" dirty="0"/>
              <a:t> </a:t>
            </a:r>
            <a:r>
              <a:rPr lang="ru-RU" sz="2400" dirty="0" err="1"/>
              <a:t>Container</a:t>
            </a:r>
            <a:r>
              <a:rPr lang="ru-RU" sz="2400" dirty="0"/>
              <a:t> </a:t>
            </a:r>
            <a:r>
              <a:rPr lang="ru-RU" sz="2400" dirty="0" err="1"/>
              <a:t>Initiative</a:t>
            </a:r>
            <a:r>
              <a:rPr lang="ru-RU" sz="2400" dirty="0"/>
              <a:t> начался переход от монолитной к модульной архитектуре.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Разрабатывается и поддерживается одноимённой компанией-</a:t>
            </a:r>
            <a:r>
              <a:rPr lang="ru-RU" sz="2400" dirty="0" err="1"/>
              <a:t>стартапом</a:t>
            </a:r>
            <a:r>
              <a:rPr lang="ru-RU" sz="2400" dirty="0"/>
              <a:t>, распространяется в двух редакциях — общественной (</a:t>
            </a:r>
            <a:r>
              <a:rPr lang="ru-RU" sz="2400" dirty="0" err="1"/>
              <a:t>Community</a:t>
            </a:r>
            <a:r>
              <a:rPr lang="ru-RU" sz="2400" dirty="0"/>
              <a:t> </a:t>
            </a:r>
            <a:r>
              <a:rPr lang="ru-RU" sz="2400" dirty="0" err="1"/>
              <a:t>Edition</a:t>
            </a:r>
            <a:r>
              <a:rPr lang="ru-RU" sz="2400" dirty="0"/>
              <a:t>) по лицензии </a:t>
            </a:r>
            <a:r>
              <a:rPr lang="ru-RU" sz="2400" dirty="0" err="1"/>
              <a:t>Apache</a:t>
            </a:r>
            <a:r>
              <a:rPr lang="ru-RU" sz="2400" dirty="0"/>
              <a:t> 2.0 и для организаций (</a:t>
            </a:r>
            <a:r>
              <a:rPr lang="ru-RU" sz="2400" dirty="0" err="1"/>
              <a:t>Enterprise</a:t>
            </a:r>
            <a:r>
              <a:rPr lang="ru-RU" sz="2400" dirty="0"/>
              <a:t> </a:t>
            </a:r>
            <a:r>
              <a:rPr lang="ru-RU" sz="2400" dirty="0" err="1"/>
              <a:t>Edition</a:t>
            </a:r>
            <a:r>
              <a:rPr lang="ru-RU" sz="2400" dirty="0"/>
              <a:t>) по </a:t>
            </a:r>
            <a:r>
              <a:rPr lang="ru-RU" sz="2400" dirty="0" err="1"/>
              <a:t>проприетарной</a:t>
            </a:r>
            <a:r>
              <a:rPr lang="ru-RU" sz="2400" dirty="0"/>
              <a:t> лицензии[6]. Написан на языке </a:t>
            </a:r>
            <a:r>
              <a:rPr lang="ru-RU" sz="2400" dirty="0" err="1"/>
              <a:t>Go</a:t>
            </a:r>
            <a:r>
              <a:rPr lang="ru-RU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28368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/>
              <a:t>Применение</a:t>
            </a:r>
          </a:p>
          <a:p>
            <a:pPr marL="0" indent="0">
              <a:buNone/>
            </a:pPr>
            <a:r>
              <a:rPr lang="ru-RU" sz="2400" dirty="0"/>
              <a:t>Программное обеспечение функционирует в среде </a:t>
            </a:r>
            <a:r>
              <a:rPr lang="ru-RU" sz="2400" dirty="0" err="1"/>
              <a:t>Linux</a:t>
            </a:r>
            <a:r>
              <a:rPr lang="ru-RU" sz="2400" dirty="0"/>
              <a:t> с ядром, поддерживающим контрольные группы и изоляцию пространств имён (</a:t>
            </a:r>
            <a:r>
              <a:rPr lang="ru-RU" sz="2400" dirty="0" err="1"/>
              <a:t>namespaces</a:t>
            </a:r>
            <a:r>
              <a:rPr lang="ru-RU" sz="2400" dirty="0"/>
              <a:t>); существуют сборки только для платформ x86-64 и ARM[14]. Начиная с версии 1.6 (апрель 2015 года) возможно использование в операционных системах семейства </a:t>
            </a:r>
            <a:r>
              <a:rPr lang="ru-RU" sz="2400" dirty="0" err="1"/>
              <a:t>Windows</a:t>
            </a:r>
            <a:r>
              <a:rPr lang="ru-RU" sz="2400" dirty="0"/>
              <a:t>[15].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Для экономии пространства хранения проект использует файловую систему </a:t>
            </a:r>
            <a:r>
              <a:rPr lang="ru-RU" sz="2400" dirty="0" err="1"/>
              <a:t>Aufs</a:t>
            </a:r>
            <a:r>
              <a:rPr lang="ru-RU" sz="2400" dirty="0"/>
              <a:t> с поддержкой технологии каскадно-объединённого монтирования: контейнеры используют образ базовой операционной системы, а изменения записываются в отдельную область. Также поддерживается размещение контейнеров в файловой системе </a:t>
            </a:r>
            <a:r>
              <a:rPr lang="ru-RU" sz="2400" dirty="0" err="1"/>
              <a:t>Btrfs</a:t>
            </a:r>
            <a:r>
              <a:rPr lang="ru-RU" sz="2400" dirty="0"/>
              <a:t> с включённым режимом копирования при записи.</a:t>
            </a:r>
          </a:p>
          <a:p>
            <a:pPr marL="0" indent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563294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/>
              <a:t>Применение</a:t>
            </a:r>
          </a:p>
          <a:p>
            <a:pPr marL="0" indent="0">
              <a:buNone/>
            </a:pPr>
            <a:r>
              <a:rPr lang="ru-RU" sz="2400" dirty="0" smtClean="0"/>
              <a:t>В </a:t>
            </a:r>
            <a:r>
              <a:rPr lang="ru-RU" sz="2400" dirty="0"/>
              <a:t>состав программных средств входит демон — сервер контейнеров (запускается командой </a:t>
            </a:r>
            <a:r>
              <a:rPr lang="ru-RU" sz="2400" dirty="0" err="1"/>
              <a:t>docker</a:t>
            </a:r>
            <a:r>
              <a:rPr lang="ru-RU" sz="2400" dirty="0"/>
              <a:t> -d), клиентские средства, позволяющие из интерфейса командной строки управлять образами и контейнерами, а также API, позволяющий в стиле REST управлять контейнерами </a:t>
            </a:r>
            <a:r>
              <a:rPr lang="ru-RU" sz="2400" dirty="0" err="1"/>
              <a:t>программно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Демон обеспечивает полную изоляцию запускаемых на узле контейнеров на уровне файловой системы (у каждого контейнера собственная корневая файловая система), на уровне процессов (процессы имеют доступ только к собственной файловой системе контейнера, а ресурсы разделены средствами </a:t>
            </a:r>
            <a:r>
              <a:rPr lang="ru-RU" sz="2400" dirty="0" err="1"/>
              <a:t>libcontainer</a:t>
            </a:r>
            <a:r>
              <a:rPr lang="ru-RU" sz="2400" dirty="0"/>
              <a:t>), на уровне сети (каждый контейнер имеет доступ только к привязанному к нему сетевому пространству имён и соответствующим виртуальным сетевым интерфейсам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3858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/>
              <a:t>Применение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Набор клиентских средств позволяет запускать процессы в новых контейнерах (</a:t>
            </a:r>
            <a:r>
              <a:rPr lang="ru-RU" sz="2400" b="1" i="1" dirty="0" err="1"/>
              <a:t>docker</a:t>
            </a:r>
            <a:r>
              <a:rPr lang="ru-RU" sz="2400" b="1" i="1" dirty="0"/>
              <a:t> </a:t>
            </a:r>
            <a:r>
              <a:rPr lang="ru-RU" sz="2400" b="1" i="1" dirty="0" err="1"/>
              <a:t>run</a:t>
            </a:r>
            <a:r>
              <a:rPr lang="ru-RU" sz="2400" dirty="0"/>
              <a:t>), останавливать и запускать контейнеры (</a:t>
            </a:r>
            <a:r>
              <a:rPr lang="ru-RU" sz="2400" b="1" i="1" dirty="0" err="1"/>
              <a:t>docker</a:t>
            </a:r>
            <a:r>
              <a:rPr lang="ru-RU" sz="2400" b="1" i="1" dirty="0"/>
              <a:t> </a:t>
            </a:r>
            <a:r>
              <a:rPr lang="ru-RU" sz="2400" b="1" i="1" dirty="0" err="1"/>
              <a:t>stop</a:t>
            </a:r>
            <a:r>
              <a:rPr lang="ru-RU" sz="2400" b="1" i="1" dirty="0"/>
              <a:t> и </a:t>
            </a:r>
            <a:r>
              <a:rPr lang="ru-RU" sz="2400" b="1" i="1" dirty="0" err="1"/>
              <a:t>docker</a:t>
            </a:r>
            <a:r>
              <a:rPr lang="ru-RU" sz="2400" b="1" i="1" dirty="0"/>
              <a:t> </a:t>
            </a:r>
            <a:r>
              <a:rPr lang="ru-RU" sz="2400" b="1" i="1" dirty="0" err="1"/>
              <a:t>start</a:t>
            </a:r>
            <a:r>
              <a:rPr lang="ru-RU" sz="2400" dirty="0"/>
              <a:t>), приостанавливать и возобновлять процессы в контейнерах (</a:t>
            </a:r>
            <a:r>
              <a:rPr lang="ru-RU" sz="2400" b="1" i="1" dirty="0" err="1"/>
              <a:t>docker</a:t>
            </a:r>
            <a:r>
              <a:rPr lang="ru-RU" sz="2400" b="1" i="1" dirty="0"/>
              <a:t> </a:t>
            </a:r>
            <a:r>
              <a:rPr lang="ru-RU" sz="2400" b="1" i="1" dirty="0" err="1"/>
              <a:t>pause</a:t>
            </a:r>
            <a:r>
              <a:rPr lang="ru-RU" sz="2400" b="1" i="1" dirty="0"/>
              <a:t> и </a:t>
            </a:r>
            <a:r>
              <a:rPr lang="ru-RU" sz="2400" b="1" i="1" dirty="0" err="1"/>
              <a:t>docker</a:t>
            </a:r>
            <a:r>
              <a:rPr lang="ru-RU" sz="2400" b="1" i="1" dirty="0"/>
              <a:t> </a:t>
            </a:r>
            <a:r>
              <a:rPr lang="ru-RU" sz="2400" b="1" i="1" dirty="0" err="1"/>
              <a:t>unpause</a:t>
            </a:r>
            <a:r>
              <a:rPr lang="ru-RU" sz="2400" dirty="0"/>
              <a:t>).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Серия </a:t>
            </a:r>
            <a:r>
              <a:rPr lang="ru-RU" sz="2400" dirty="0"/>
              <a:t>команд позволяет осуществлять мониторинг запущенных процессов (</a:t>
            </a:r>
            <a:r>
              <a:rPr lang="ru-RU" sz="2400" b="1" dirty="0" err="1"/>
              <a:t>docker</a:t>
            </a:r>
            <a:r>
              <a:rPr lang="ru-RU" sz="2400" b="1" dirty="0"/>
              <a:t> </a:t>
            </a:r>
            <a:r>
              <a:rPr lang="ru-RU" sz="2400" b="1" dirty="0" err="1"/>
              <a:t>ps</a:t>
            </a:r>
            <a:r>
              <a:rPr lang="ru-RU" sz="2400" b="1" dirty="0"/>
              <a:t> </a:t>
            </a:r>
            <a:r>
              <a:rPr lang="ru-RU" sz="2400" dirty="0"/>
              <a:t>по аналогии с </a:t>
            </a:r>
            <a:r>
              <a:rPr lang="ru-RU" sz="2400" dirty="0" err="1"/>
              <a:t>ps</a:t>
            </a:r>
            <a:r>
              <a:rPr lang="ru-RU" sz="2400" dirty="0"/>
              <a:t> в </a:t>
            </a:r>
            <a:r>
              <a:rPr lang="ru-RU" sz="2400" dirty="0" err="1"/>
              <a:t>Unix</a:t>
            </a:r>
            <a:r>
              <a:rPr lang="ru-RU" sz="2400" dirty="0"/>
              <a:t>-системах, </a:t>
            </a:r>
            <a:r>
              <a:rPr lang="ru-RU" sz="2400" b="1" dirty="0" err="1"/>
              <a:t>docker</a:t>
            </a:r>
            <a:r>
              <a:rPr lang="ru-RU" sz="2400" b="1" dirty="0"/>
              <a:t> </a:t>
            </a:r>
            <a:r>
              <a:rPr lang="ru-RU" sz="2400" b="1" dirty="0" err="1"/>
              <a:t>top</a:t>
            </a:r>
            <a:r>
              <a:rPr lang="ru-RU" sz="2400" b="1" dirty="0"/>
              <a:t> </a:t>
            </a:r>
            <a:r>
              <a:rPr lang="ru-RU" sz="2400" dirty="0"/>
              <a:t>по аналогии с </a:t>
            </a:r>
            <a:r>
              <a:rPr lang="ru-RU" sz="2400" dirty="0" err="1"/>
              <a:t>top</a:t>
            </a:r>
            <a:r>
              <a:rPr lang="ru-RU" sz="2400" dirty="0"/>
              <a:t> и другие). Новые образы возможно создавать из специального сценарного файла (</a:t>
            </a:r>
            <a:r>
              <a:rPr lang="ru-RU" sz="2400" b="1" dirty="0" err="1"/>
              <a:t>docker</a:t>
            </a:r>
            <a:r>
              <a:rPr lang="ru-RU" sz="2400" b="1" dirty="0"/>
              <a:t> </a:t>
            </a:r>
            <a:r>
              <a:rPr lang="ru-RU" sz="2400" b="1" dirty="0" err="1"/>
              <a:t>build</a:t>
            </a:r>
            <a:r>
              <a:rPr lang="ru-RU" sz="2400" dirty="0"/>
              <a:t>, файл сценария носит название </a:t>
            </a:r>
            <a:r>
              <a:rPr lang="ru-RU" sz="2400" b="1" dirty="0" err="1"/>
              <a:t>Dockerfile</a:t>
            </a:r>
            <a:r>
              <a:rPr lang="ru-RU" sz="2400" dirty="0"/>
              <a:t>), возможно записать все изменения, сделанные в контейнере, в новый образ (</a:t>
            </a:r>
            <a:r>
              <a:rPr lang="ru-RU" sz="2400" b="1" dirty="0" err="1"/>
              <a:t>docker</a:t>
            </a:r>
            <a:r>
              <a:rPr lang="ru-RU" sz="2400" b="1" dirty="0"/>
              <a:t> </a:t>
            </a:r>
            <a:r>
              <a:rPr lang="ru-RU" sz="2400" b="1" dirty="0" err="1"/>
              <a:t>commit</a:t>
            </a:r>
            <a:r>
              <a:rPr lang="ru-RU" sz="2400" dirty="0"/>
              <a:t>).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Все </a:t>
            </a:r>
            <a:r>
              <a:rPr lang="ru-RU" sz="2400" dirty="0"/>
              <a:t>команды могут работать как с </a:t>
            </a:r>
            <a:r>
              <a:rPr lang="ru-RU" sz="2400" dirty="0" err="1"/>
              <a:t>docker</a:t>
            </a:r>
            <a:r>
              <a:rPr lang="ru-RU" sz="2400" dirty="0"/>
              <a:t>-демоном локальной системы, так и с любым сервером </a:t>
            </a:r>
            <a:r>
              <a:rPr lang="ru-RU" sz="2400" dirty="0" err="1"/>
              <a:t>Docker</a:t>
            </a:r>
            <a:r>
              <a:rPr lang="ru-RU" sz="2400" dirty="0"/>
              <a:t>, доступным по сети.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732428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/>
              <a:t>Применение</a:t>
            </a:r>
          </a:p>
          <a:p>
            <a:pPr marL="0" indent="0">
              <a:buNone/>
            </a:pPr>
            <a:r>
              <a:rPr lang="ru-RU" sz="2400" dirty="0"/>
              <a:t>Кроме того, в интерфейсе командной строки встроены возможности по взаимодействию с публичным </a:t>
            </a:r>
            <a:r>
              <a:rPr lang="ru-RU" sz="2400" dirty="0" err="1"/>
              <a:t>репозиторием</a:t>
            </a:r>
            <a:r>
              <a:rPr lang="ru-RU" sz="2400" dirty="0"/>
              <a:t>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, в котором размещены предварительно собранные образы приложений, например, команда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search</a:t>
            </a:r>
            <a:r>
              <a:rPr lang="ru-RU" sz="2400" dirty="0"/>
              <a:t> позволяет осуществить поиск образов среди размещённых в нём[16], образы можно скачивать в локальную систему (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pull</a:t>
            </a:r>
            <a:r>
              <a:rPr lang="ru-RU" sz="2400" dirty="0"/>
              <a:t>), возможно также отправить локально собранные образы в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(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push</a:t>
            </a:r>
            <a:r>
              <a:rPr lang="ru-RU" sz="2400" dirty="0"/>
              <a:t>).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Также </a:t>
            </a:r>
            <a:r>
              <a:rPr lang="ru-RU" sz="2400" dirty="0" err="1"/>
              <a:t>Docker</a:t>
            </a:r>
            <a:r>
              <a:rPr lang="ru-RU" sz="2400" dirty="0"/>
              <a:t> имеет пакетный менеджер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Compose</a:t>
            </a:r>
            <a:r>
              <a:rPr lang="ru-RU" sz="2400" dirty="0"/>
              <a:t>, позволяющий описывать и запускать </a:t>
            </a:r>
            <a:r>
              <a:rPr lang="ru-RU" sz="2400" dirty="0" err="1"/>
              <a:t>многоконтейнерные</a:t>
            </a:r>
            <a:r>
              <a:rPr lang="ru-RU" sz="2400" dirty="0"/>
              <a:t> приложения. Конфигурационные файлы </a:t>
            </a:r>
            <a:r>
              <a:rPr lang="ru-RU" sz="2400" dirty="0" err="1"/>
              <a:t>Compose</a:t>
            </a:r>
            <a:r>
              <a:rPr lang="ru-RU" sz="2400" dirty="0"/>
              <a:t> описываются на языке </a:t>
            </a:r>
            <a:r>
              <a:rPr lang="ru-RU" sz="2400" dirty="0" smtClean="0"/>
              <a:t>YAML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29143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Хранение данных в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fontAlgn="base"/>
            <a:r>
              <a:rPr lang="ru-RU" sz="2400" dirty="0"/>
              <a:t>Она из главных особенностей контейнеров — эфемерность. Это означает, что контейнеры могут быть в любой момент остановлены, перезапущены или уничтожены. </a:t>
            </a:r>
            <a:r>
              <a:rPr lang="ru-RU" sz="2400" b="1" i="1" dirty="0"/>
              <a:t>При этом все накопленные данные в контейнере будут потеряны</a:t>
            </a:r>
            <a:r>
              <a:rPr lang="ru-RU" sz="2400" i="1" dirty="0"/>
              <a:t>. </a:t>
            </a:r>
            <a:r>
              <a:rPr lang="ru-RU" sz="2400" dirty="0"/>
              <a:t>Поэтому приложения нужно разрабатывать так, чтобы они не полагались на хранилище данных в контейнере, это называется принципом </a:t>
            </a:r>
            <a:r>
              <a:rPr lang="ru-RU" sz="2400" dirty="0" err="1"/>
              <a:t>Stateless</a:t>
            </a:r>
            <a:r>
              <a:rPr lang="ru-RU" sz="2400" dirty="0"/>
              <a:t>.</a:t>
            </a:r>
          </a:p>
          <a:p>
            <a:pPr fontAlgn="base"/>
            <a:r>
              <a:rPr lang="ru-RU" sz="2400" dirty="0"/>
              <a:t>Это хорошо подходит для приложений или сервисов, которые не сохраняют результаты своей работы. Например, функции расчета или преобразования данных: им на вход поступил один набор данных, они его преобразовали или рассчитали и вернули результат. Все, ничего никуда сохранять не нужно.</a:t>
            </a:r>
          </a:p>
          <a:p>
            <a:pPr fontAlgn="base"/>
            <a:r>
              <a:rPr lang="ru-RU" sz="2400" dirty="0"/>
              <a:t>Но далеко не все приложения такие, и есть много данных, которые нужно сохранить. В контейнерах для этого предусмотрены несколько способов</a:t>
            </a:r>
          </a:p>
        </p:txBody>
      </p:sp>
    </p:spTree>
    <p:extLst>
      <p:ext uri="{BB962C8B-B14F-4D97-AF65-F5344CB8AC3E}">
        <p14:creationId xmlns:p14="http://schemas.microsoft.com/office/powerpoint/2010/main" val="1310193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Хранение данных в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fontAlgn="base"/>
            <a:r>
              <a:rPr lang="ru-RU" sz="2400" dirty="0"/>
              <a:t>Тома (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volumes</a:t>
            </a:r>
            <a:r>
              <a:rPr lang="ru-RU" sz="2400" dirty="0"/>
              <a:t>)</a:t>
            </a:r>
          </a:p>
          <a:p>
            <a:pPr marL="0" indent="0" fontAlgn="base">
              <a:buNone/>
            </a:pPr>
            <a:r>
              <a:rPr lang="ru-RU" sz="2400" dirty="0"/>
              <a:t>Это способ, при котором докер сам создает директории для хранения данных. Их можно сделать доступными для разных контейнеров, чтобы они могли обмениваться данными. По умолчанию эти директории создаются на хост-машине, но можно использовать и удаленные хранилища: файловый сервер или объектное хранилище.</a:t>
            </a:r>
          </a:p>
          <a:p>
            <a:pPr fontAlgn="base"/>
            <a:r>
              <a:rPr lang="ru-RU" sz="2400" dirty="0"/>
              <a:t>Монтирование каталога (</a:t>
            </a:r>
            <a:r>
              <a:rPr lang="ru-RU" sz="2400" dirty="0" err="1"/>
              <a:t>bind</a:t>
            </a:r>
            <a:r>
              <a:rPr lang="ru-RU" sz="2400" dirty="0"/>
              <a:t> </a:t>
            </a:r>
            <a:r>
              <a:rPr lang="ru-RU" sz="2400" dirty="0" err="1"/>
              <a:t>mount</a:t>
            </a:r>
            <a:r>
              <a:rPr lang="ru-RU" sz="2400" dirty="0"/>
              <a:t>)</a:t>
            </a:r>
          </a:p>
          <a:p>
            <a:pPr marL="0" indent="0" fontAlgn="base">
              <a:buNone/>
            </a:pPr>
            <a:r>
              <a:rPr lang="ru-RU" sz="2400" dirty="0"/>
              <a:t>В этом случае директория сначала создается в хост-системе, а уже потом монтируется в докер контейнеры.</a:t>
            </a:r>
          </a:p>
          <a:p>
            <a:pPr marL="0" indent="0" fontAlgn="base">
              <a:buNone/>
            </a:pPr>
            <a:r>
              <a:rPr lang="ru-RU" sz="2400" dirty="0"/>
              <a:t>Но этот способ не рекомендуется, потому что он усложняет резервное копирование, миграцию и совместное использование данных несколькими контейнерами.</a:t>
            </a:r>
          </a:p>
        </p:txBody>
      </p:sp>
    </p:spTree>
    <p:extLst>
      <p:ext uri="{BB962C8B-B14F-4D97-AF65-F5344CB8AC3E}">
        <p14:creationId xmlns:p14="http://schemas.microsoft.com/office/powerpoint/2010/main" val="34941685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1299</Words>
  <Application>Microsoft Office PowerPoint</Application>
  <PresentationFormat>Широкоэкранный</PresentationFormat>
  <Paragraphs>92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Manrope</vt:lpstr>
      <vt:lpstr>Тема Office</vt:lpstr>
      <vt:lpstr>Лекция 4</vt:lpstr>
      <vt:lpstr>Что такое контейнеры </vt:lpstr>
      <vt:lpstr>Docker </vt:lpstr>
      <vt:lpstr>Docker </vt:lpstr>
      <vt:lpstr>Docker </vt:lpstr>
      <vt:lpstr>Docker </vt:lpstr>
      <vt:lpstr>Docker </vt:lpstr>
      <vt:lpstr>Хранение данных в Docker </vt:lpstr>
      <vt:lpstr>Хранение данных в Docker </vt:lpstr>
      <vt:lpstr>Архитектура (компоненты) Docker </vt:lpstr>
      <vt:lpstr>Архитектура (компоненты) Docker </vt:lpstr>
      <vt:lpstr>Архитектура (компоненты) Docker </vt:lpstr>
      <vt:lpstr>Архитектура (компоненты) Docker </vt:lpstr>
      <vt:lpstr>Архитектура (компоненты) Docker </vt:lpstr>
      <vt:lpstr>Архитектура (компоненты) Docker </vt:lpstr>
      <vt:lpstr>Архитектура (компоненты) Docker </vt:lpstr>
      <vt:lpstr>Архитектура (компоненты) Docker </vt:lpstr>
      <vt:lpstr>Установка Docker (Ubuntu) </vt:lpstr>
      <vt:lpstr>Установка Docker (Ubuntu) </vt:lpstr>
      <vt:lpstr>Установка Docker (Windows) 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Учетная запись Майкрософт</cp:lastModifiedBy>
  <cp:revision>18</cp:revision>
  <dcterms:created xsi:type="dcterms:W3CDTF">2021-10-02T18:09:09Z</dcterms:created>
  <dcterms:modified xsi:type="dcterms:W3CDTF">2021-10-03T10:53:47Z</dcterms:modified>
</cp:coreProperties>
</file>