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57" r:id="rId4"/>
    <p:sldId id="263" r:id="rId5"/>
    <p:sldId id="264" r:id="rId6"/>
    <p:sldId id="265" r:id="rId7"/>
    <p:sldId id="266" r:id="rId8"/>
    <p:sldId id="267" r:id="rId9"/>
    <p:sldId id="268" r:id="rId10"/>
    <p:sldId id="269" r:id="rId11"/>
    <p:sldId id="270" r:id="rId12"/>
    <p:sldId id="271" r:id="rId13"/>
    <p:sldId id="272" r:id="rId14"/>
    <p:sldId id="273" r:id="rId15"/>
    <p:sldId id="274" r:id="rId1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58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81608-9FBB-4EAD-AA62-CE6BE93D238D}" type="datetimeFigureOut">
              <a:rPr lang="ru-RU" smtClean="0"/>
              <a:t>14.10.2021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38872-CBD5-47C0-BBC6-B349354688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662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81608-9FBB-4EAD-AA62-CE6BE93D238D}" type="datetimeFigureOut">
              <a:rPr lang="ru-RU" smtClean="0"/>
              <a:t>14.10.2021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38872-CBD5-47C0-BBC6-B349354688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96407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81608-9FBB-4EAD-AA62-CE6BE93D238D}" type="datetimeFigureOut">
              <a:rPr lang="ru-RU" smtClean="0"/>
              <a:t>14.10.2021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38872-CBD5-47C0-BBC6-B349354688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87790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81608-9FBB-4EAD-AA62-CE6BE93D238D}" type="datetimeFigureOut">
              <a:rPr lang="ru-RU" smtClean="0"/>
              <a:t>14.10.2021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38872-CBD5-47C0-BBC6-B349354688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36714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81608-9FBB-4EAD-AA62-CE6BE93D238D}" type="datetimeFigureOut">
              <a:rPr lang="ru-RU" smtClean="0"/>
              <a:t>14.10.2021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38872-CBD5-47C0-BBC6-B349354688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16435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81608-9FBB-4EAD-AA62-CE6BE93D238D}" type="datetimeFigureOut">
              <a:rPr lang="ru-RU" smtClean="0"/>
              <a:t>14.10.2021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38872-CBD5-47C0-BBC6-B349354688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81724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81608-9FBB-4EAD-AA62-CE6BE93D238D}" type="datetimeFigureOut">
              <a:rPr lang="ru-RU" smtClean="0"/>
              <a:t>14.10.2021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38872-CBD5-47C0-BBC6-B349354688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09182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81608-9FBB-4EAD-AA62-CE6BE93D238D}" type="datetimeFigureOut">
              <a:rPr lang="ru-RU" smtClean="0"/>
              <a:t>14.10.2021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38872-CBD5-47C0-BBC6-B349354688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24780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81608-9FBB-4EAD-AA62-CE6BE93D238D}" type="datetimeFigureOut">
              <a:rPr lang="ru-RU" smtClean="0"/>
              <a:t>14.10.2021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38872-CBD5-47C0-BBC6-B349354688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45260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81608-9FBB-4EAD-AA62-CE6BE93D238D}" type="datetimeFigureOut">
              <a:rPr lang="ru-RU" smtClean="0"/>
              <a:t>14.10.2021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38872-CBD5-47C0-BBC6-B349354688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74133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81608-9FBB-4EAD-AA62-CE6BE93D238D}" type="datetimeFigureOut">
              <a:rPr lang="ru-RU" smtClean="0"/>
              <a:t>14.10.2021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38872-CBD5-47C0-BBC6-B349354688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89364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A81608-9FBB-4EAD-AA62-CE6BE93D238D}" type="datetimeFigureOut">
              <a:rPr lang="ru-RU" smtClean="0"/>
              <a:t>14.10.2021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638872-CBD5-47C0-BBC6-B349354688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12827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docs.docker.com/engine/reference/commandline/container_run/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docs.docker.com/engine/reference/commandline/container_stop/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docs.docker.com/engine/reference/commandline/container_restart/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docs.docker.com/engine/reference/commandline/container_ls/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s://docs.docker.com/engine/reference/commandline/container_rm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docker.com/blog/whats-new-in-docker-1-13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docs.docker.com/engine/reference/commandline/container_create/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docs.docker.com/engine/reference/commandline/container_start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Лекция </a:t>
            </a:r>
            <a:r>
              <a:rPr lang="en-US" dirty="0" smtClean="0"/>
              <a:t>5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/>
              <a:t>Основные команды </a:t>
            </a:r>
            <a:r>
              <a:rPr lang="en-US" dirty="0" err="1"/>
              <a:t>Docker</a:t>
            </a:r>
            <a:r>
              <a:rPr lang="en-US" dirty="0"/>
              <a:t> </a:t>
            </a:r>
            <a:r>
              <a:rPr lang="ru-RU" dirty="0"/>
              <a:t>для управления контейнерами</a:t>
            </a:r>
          </a:p>
        </p:txBody>
      </p:sp>
    </p:spTree>
    <p:extLst>
      <p:ext uri="{BB962C8B-B14F-4D97-AF65-F5344CB8AC3E}">
        <p14:creationId xmlns:p14="http://schemas.microsoft.com/office/powerpoint/2010/main" val="5026890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Команды для управления </a:t>
            </a:r>
            <a:r>
              <a:rPr lang="ru-RU" dirty="0" smtClean="0"/>
              <a:t>контейнерами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951059" y="1122278"/>
            <a:ext cx="8934974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err="1"/>
              <a:t>container</a:t>
            </a:r>
            <a:r>
              <a:rPr lang="ru-RU" b="1" dirty="0"/>
              <a:t> </a:t>
            </a:r>
            <a:r>
              <a:rPr lang="en-US" b="1" dirty="0" smtClean="0"/>
              <a:t>run</a:t>
            </a:r>
            <a:endParaRPr lang="ru-RU" b="1" dirty="0"/>
          </a:p>
          <a:p>
            <a:r>
              <a:rPr lang="ru-RU" dirty="0"/>
              <a:t>Комбинирует две вышеописанные </a:t>
            </a:r>
            <a:r>
              <a:rPr lang="ru-RU" dirty="0" smtClean="0"/>
              <a:t>команды</a:t>
            </a:r>
            <a:r>
              <a:rPr lang="en-US" dirty="0" smtClean="0"/>
              <a:t>(create </a:t>
            </a:r>
            <a:r>
              <a:rPr lang="kk-KZ" dirty="0" smtClean="0"/>
              <a:t>и </a:t>
            </a:r>
            <a:r>
              <a:rPr lang="en-US" dirty="0" smtClean="0"/>
              <a:t>start)</a:t>
            </a:r>
            <a:r>
              <a:rPr lang="ru-RU" dirty="0" smtClean="0"/>
              <a:t>. </a:t>
            </a:r>
            <a:r>
              <a:rPr lang="ru-RU" dirty="0"/>
              <a:t>Сначала создает новый контейнер, а потом тут же его включает. </a:t>
            </a:r>
          </a:p>
          <a:p>
            <a:endParaRPr lang="en-US" dirty="0" smtClean="0"/>
          </a:p>
          <a:p>
            <a:r>
              <a:rPr lang="ru-RU" dirty="0" smtClean="0"/>
              <a:t>Синтаксис </a:t>
            </a:r>
            <a:r>
              <a:rPr lang="ru-RU" dirty="0"/>
              <a:t>следующий: </a:t>
            </a:r>
            <a:r>
              <a:rPr lang="ru-RU" b="1" dirty="0" err="1"/>
              <a:t>docker</a:t>
            </a:r>
            <a:r>
              <a:rPr lang="ru-RU" b="1" dirty="0"/>
              <a:t> </a:t>
            </a:r>
            <a:r>
              <a:rPr lang="en-US" b="1" dirty="0" smtClean="0"/>
              <a:t>container </a:t>
            </a:r>
            <a:r>
              <a:rPr lang="ru-RU" b="1" dirty="0" err="1" smtClean="0"/>
              <a:t>run</a:t>
            </a:r>
            <a:r>
              <a:rPr lang="ru-RU" b="1" dirty="0" smtClean="0"/>
              <a:t> </a:t>
            </a:r>
            <a:r>
              <a:rPr lang="ru-RU" b="1" dirty="0"/>
              <a:t>[опции] </a:t>
            </a:r>
            <a:r>
              <a:rPr lang="ru-RU" b="1" i="1" dirty="0"/>
              <a:t>название образа </a:t>
            </a:r>
            <a:r>
              <a:rPr lang="ru-RU" b="1" dirty="0"/>
              <a:t>[команды][аргументы]</a:t>
            </a:r>
            <a:r>
              <a:rPr lang="ru-RU" dirty="0"/>
              <a:t>.</a:t>
            </a:r>
          </a:p>
          <a:p>
            <a:endParaRPr lang="en-US" dirty="0" smtClean="0"/>
          </a:p>
          <a:p>
            <a:r>
              <a:rPr lang="ru-RU" dirty="0" smtClean="0"/>
              <a:t>Практика </a:t>
            </a:r>
            <a:r>
              <a:rPr lang="ru-RU" dirty="0"/>
              <a:t>та же, что мы видели в синтаксисе команды </a:t>
            </a:r>
            <a:r>
              <a:rPr lang="ru-RU" b="1" dirty="0" err="1"/>
              <a:t>docker</a:t>
            </a:r>
            <a:r>
              <a:rPr lang="ru-RU" b="1" dirty="0"/>
              <a:t> </a:t>
            </a:r>
            <a:r>
              <a:rPr lang="ru-RU" b="1" dirty="0" err="1"/>
              <a:t>create</a:t>
            </a:r>
            <a:r>
              <a:rPr lang="ru-RU" dirty="0"/>
              <a:t>. Разница в одном слове и доступных опциях. </a:t>
            </a:r>
          </a:p>
          <a:p>
            <a:r>
              <a:rPr lang="ru-RU" dirty="0"/>
              <a:t>Чтобы создать контейнер из образа </a:t>
            </a:r>
            <a:r>
              <a:rPr lang="ru-RU" dirty="0" err="1"/>
              <a:t>Ubuntu</a:t>
            </a:r>
            <a:r>
              <a:rPr lang="ru-RU" dirty="0"/>
              <a:t> и тут же взять контроль над ним через командную строку, нужно сделать запрос терминала через опции команды</a:t>
            </a:r>
            <a:r>
              <a:rPr lang="ru-RU" dirty="0" smtClean="0"/>
              <a:t>.</a:t>
            </a:r>
            <a:endParaRPr lang="en-US" dirty="0"/>
          </a:p>
          <a:p>
            <a:r>
              <a:rPr lang="ru-RU" dirty="0" smtClean="0"/>
              <a:t>Пример: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1046108" y="4538598"/>
            <a:ext cx="8744876" cy="1477328"/>
          </a:xfrm>
          <a:prstGeom prst="rect">
            <a:avLst/>
          </a:prstGeom>
          <a:solidFill>
            <a:schemeClr val="tx1"/>
          </a:solidFill>
        </p:spPr>
        <p:txBody>
          <a:bodyPr wrap="square">
            <a:spAutoFit/>
          </a:bodyPr>
          <a:lstStyle/>
          <a:p>
            <a:r>
              <a:rPr lang="ru-RU" dirty="0">
                <a:solidFill>
                  <a:schemeClr val="bg1"/>
                </a:solidFill>
              </a:rPr>
              <a:t>И</a:t>
            </a:r>
            <a:r>
              <a:rPr lang="ru-RU" dirty="0" smtClean="0">
                <a:solidFill>
                  <a:schemeClr val="bg1"/>
                </a:solidFill>
              </a:rPr>
              <a:t>спользуется </a:t>
            </a:r>
            <a:r>
              <a:rPr lang="ru-RU" dirty="0">
                <a:solidFill>
                  <a:schemeClr val="bg1"/>
                </a:solidFill>
              </a:rPr>
              <a:t>для подключения к контейнеру с возможностью передавать ему команды после </a:t>
            </a:r>
            <a:r>
              <a:rPr lang="ru-RU" dirty="0" smtClean="0">
                <a:solidFill>
                  <a:schemeClr val="bg1"/>
                </a:solidFill>
              </a:rPr>
              <a:t>создания:</a:t>
            </a:r>
          </a:p>
          <a:p>
            <a:r>
              <a:rPr lang="en-US" dirty="0" err="1" smtClean="0">
                <a:solidFill>
                  <a:schemeClr val="bg1"/>
                </a:solidFill>
              </a:rPr>
              <a:t>docker</a:t>
            </a:r>
            <a:r>
              <a:rPr lang="en-US" dirty="0" smtClean="0">
                <a:solidFill>
                  <a:schemeClr val="bg1"/>
                </a:solidFill>
              </a:rPr>
              <a:t> container run </a:t>
            </a:r>
            <a:r>
              <a:rPr lang="en-US" dirty="0">
                <a:solidFill>
                  <a:schemeClr val="bg1"/>
                </a:solidFill>
              </a:rPr>
              <a:t>-it </a:t>
            </a:r>
            <a:r>
              <a:rPr lang="en-US" dirty="0" err="1">
                <a:solidFill>
                  <a:schemeClr val="bg1"/>
                </a:solidFill>
              </a:rPr>
              <a:t>u</a:t>
            </a:r>
            <a:r>
              <a:rPr lang="en-US" dirty="0" err="1" smtClean="0">
                <a:solidFill>
                  <a:schemeClr val="bg1"/>
                </a:solidFill>
              </a:rPr>
              <a:t>buntu</a:t>
            </a:r>
            <a:endParaRPr lang="en-US" dirty="0" smtClean="0">
              <a:solidFill>
                <a:schemeClr val="bg1"/>
              </a:solidFill>
            </a:endParaRPr>
          </a:p>
          <a:p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>
                <a:solidFill>
                  <a:schemeClr val="bg1"/>
                </a:solidFill>
              </a:rPr>
              <a:t>root@d8e1140989525</a:t>
            </a:r>
            <a:r>
              <a:rPr lang="en-US" dirty="0" smtClean="0">
                <a:solidFill>
                  <a:schemeClr val="bg1"/>
                </a:solidFill>
              </a:rPr>
              <a:t>:/#</a:t>
            </a:r>
            <a:endParaRPr lang="ru-RU" dirty="0" smtClean="0">
              <a:solidFill>
                <a:schemeClr val="bg1"/>
              </a:solidFill>
            </a:endParaRPr>
          </a:p>
          <a:p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951059" y="6015926"/>
            <a:ext cx="910734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hlinkClick r:id="rId2"/>
              </a:rPr>
              <a:t>https://docs.docker.com/engine/reference/commandline/container_run</a:t>
            </a:r>
            <a:r>
              <a:rPr lang="ru-RU" dirty="0" smtClean="0">
                <a:hlinkClick r:id="rId2"/>
              </a:rPr>
              <a:t>/</a:t>
            </a:r>
            <a:endParaRPr lang="en-US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8069987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Команды для управления </a:t>
            </a:r>
            <a:r>
              <a:rPr lang="ru-RU" dirty="0" smtClean="0"/>
              <a:t>контейнерами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951059" y="950050"/>
            <a:ext cx="893497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err="1"/>
              <a:t>container</a:t>
            </a:r>
            <a:r>
              <a:rPr lang="ru-RU" b="1" dirty="0"/>
              <a:t> </a:t>
            </a:r>
            <a:r>
              <a:rPr lang="en-US" b="1" dirty="0" smtClean="0"/>
              <a:t>stop/container kill</a:t>
            </a:r>
            <a:endParaRPr lang="ru-RU" b="1" dirty="0"/>
          </a:p>
          <a:p>
            <a:r>
              <a:rPr lang="ru-RU" dirty="0"/>
              <a:t>Выполняет противоположную функцию. То есть не запускает контейнер, а, наоборот, останавливает его работу</a:t>
            </a:r>
            <a:r>
              <a:rPr lang="ru-RU" dirty="0" smtClean="0"/>
              <a:t>.</a:t>
            </a:r>
            <a:endParaRPr lang="en-US" dirty="0" smtClean="0"/>
          </a:p>
          <a:p>
            <a:r>
              <a:rPr lang="ru-RU" dirty="0" smtClean="0"/>
              <a:t>Синтаксис </a:t>
            </a:r>
            <a:r>
              <a:rPr lang="ru-RU" dirty="0"/>
              <a:t>следующий: </a:t>
            </a:r>
            <a:endParaRPr lang="en-US" dirty="0" smtClean="0"/>
          </a:p>
          <a:p>
            <a:r>
              <a:rPr lang="ru-RU" b="1" dirty="0" err="1" smtClean="0"/>
              <a:t>docker</a:t>
            </a:r>
            <a:r>
              <a:rPr lang="ru-RU" b="1" dirty="0" smtClean="0"/>
              <a:t> </a:t>
            </a:r>
            <a:r>
              <a:rPr lang="en-US" b="1" dirty="0" smtClean="0"/>
              <a:t>container </a:t>
            </a:r>
            <a:r>
              <a:rPr lang="ru-RU" b="1" dirty="0" err="1" smtClean="0"/>
              <a:t>stop</a:t>
            </a:r>
            <a:r>
              <a:rPr lang="ru-RU" b="1" dirty="0" smtClean="0"/>
              <a:t> </a:t>
            </a:r>
            <a:r>
              <a:rPr lang="ru-RU" b="1" dirty="0"/>
              <a:t>[опции] </a:t>
            </a:r>
            <a:r>
              <a:rPr lang="ru-RU" b="1" i="1" dirty="0"/>
              <a:t>название или ID контейнера</a:t>
            </a:r>
            <a:r>
              <a:rPr lang="ru-RU" b="1" dirty="0"/>
              <a:t> [название или ID контейнера</a:t>
            </a:r>
            <a:r>
              <a:rPr lang="ru-RU" b="1" dirty="0" smtClean="0"/>
              <a:t>]</a:t>
            </a:r>
            <a:r>
              <a:rPr lang="ru-RU" dirty="0" smtClean="0"/>
              <a:t>.</a:t>
            </a:r>
            <a:endParaRPr lang="en-US" dirty="0" smtClean="0"/>
          </a:p>
          <a:p>
            <a:r>
              <a:rPr lang="ru-RU" dirty="0" smtClean="0"/>
              <a:t>Например</a:t>
            </a:r>
            <a:r>
              <a:rPr lang="ru-RU" dirty="0"/>
              <a:t>, чтобы выключить контейнер с именем </a:t>
            </a:r>
            <a:r>
              <a:rPr lang="en-US" dirty="0" err="1" smtClean="0"/>
              <a:t>satbayev</a:t>
            </a:r>
            <a:r>
              <a:rPr lang="ru-RU" dirty="0" smtClean="0"/>
              <a:t>, </a:t>
            </a:r>
            <a:r>
              <a:rPr lang="ru-RU" dirty="0"/>
              <a:t>надо ввести в терминал</a:t>
            </a:r>
            <a:r>
              <a:rPr lang="ru-RU" dirty="0" smtClean="0"/>
              <a:t>:</a:t>
            </a:r>
            <a:endParaRPr lang="en-US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1046108" y="2988621"/>
            <a:ext cx="8744876" cy="646331"/>
          </a:xfrm>
          <a:prstGeom prst="rect">
            <a:avLst/>
          </a:prstGeom>
          <a:solidFill>
            <a:schemeClr val="tx1"/>
          </a:solidFill>
        </p:spPr>
        <p:txBody>
          <a:bodyPr wrap="square">
            <a:spAutoFit/>
          </a:bodyPr>
          <a:lstStyle/>
          <a:p>
            <a:r>
              <a:rPr lang="en-US" dirty="0" err="1">
                <a:solidFill>
                  <a:schemeClr val="bg1"/>
                </a:solidFill>
              </a:rPr>
              <a:t>d</a:t>
            </a:r>
            <a:r>
              <a:rPr lang="en-US" dirty="0" err="1" smtClean="0">
                <a:solidFill>
                  <a:schemeClr val="bg1"/>
                </a:solidFill>
              </a:rPr>
              <a:t>ocker</a:t>
            </a:r>
            <a:r>
              <a:rPr lang="en-US" dirty="0" smtClean="0">
                <a:solidFill>
                  <a:schemeClr val="bg1"/>
                </a:solidFill>
              </a:rPr>
              <a:t> container stop </a:t>
            </a:r>
            <a:r>
              <a:rPr lang="en-US" dirty="0" err="1" smtClean="0">
                <a:solidFill>
                  <a:schemeClr val="bg1"/>
                </a:solidFill>
              </a:rPr>
              <a:t>satbayev</a:t>
            </a:r>
            <a:endParaRPr lang="en-US" dirty="0" smtClean="0">
              <a:solidFill>
                <a:schemeClr val="bg1"/>
              </a:solidFill>
            </a:endParaRPr>
          </a:p>
          <a:p>
            <a:r>
              <a:rPr lang="en-US" dirty="0" err="1">
                <a:solidFill>
                  <a:schemeClr val="bg1"/>
                </a:solidFill>
              </a:rPr>
              <a:t>d</a:t>
            </a:r>
            <a:r>
              <a:rPr lang="en-US" dirty="0" err="1" smtClean="0">
                <a:solidFill>
                  <a:schemeClr val="bg1"/>
                </a:solidFill>
              </a:rPr>
              <a:t>ocker</a:t>
            </a:r>
            <a:r>
              <a:rPr lang="en-US" dirty="0" smtClean="0">
                <a:solidFill>
                  <a:schemeClr val="bg1"/>
                </a:solidFill>
              </a:rPr>
              <a:t> container stop 14323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951059" y="6112100"/>
            <a:ext cx="883992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hlinkClick r:id="rId2"/>
              </a:rPr>
              <a:t>https://docs.docker.com/engine/reference/commandline/container_stop</a:t>
            </a:r>
            <a:r>
              <a:rPr lang="ru-RU" dirty="0" smtClean="0">
                <a:hlinkClick r:id="rId2"/>
              </a:rPr>
              <a:t>/</a:t>
            </a:r>
            <a:endParaRPr lang="en-US" dirty="0" smtClean="0"/>
          </a:p>
          <a:p>
            <a:endParaRPr lang="ru-RU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0" y="90100"/>
            <a:ext cx="1468672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var(--font-family-code)"/>
              </a:rPr>
              <a:t>docker stop 14490</a:t>
            </a:r>
            <a:r>
              <a:rPr kumimoji="0" lang="ru-RU" sz="8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</a:rPr>
              <a:t>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951059" y="3642198"/>
            <a:ext cx="9634563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Она позволяет останавливать работающие контейнеры, позволяя им корректно завершить работу. У контейнера есть, по умолчанию, 10 секунд, на то, чтобы завершить работу</a:t>
            </a:r>
            <a:r>
              <a:rPr lang="ru-RU" dirty="0" smtClean="0"/>
              <a:t>.</a:t>
            </a:r>
            <a:endParaRPr lang="en-US" dirty="0" smtClean="0"/>
          </a:p>
          <a:p>
            <a:r>
              <a:rPr lang="ru-RU" dirty="0"/>
              <a:t>Если же контейнер нужно остановить быстро, не заботясь о корректном завершении его работы, можно воспользоваться такой командой:</a:t>
            </a:r>
          </a:p>
          <a:p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1046108" y="4855638"/>
            <a:ext cx="8744876" cy="369332"/>
          </a:xfrm>
          <a:prstGeom prst="rect">
            <a:avLst/>
          </a:prstGeom>
          <a:solidFill>
            <a:schemeClr val="tx1"/>
          </a:solidFill>
        </p:spPr>
        <p:txBody>
          <a:bodyPr wrap="square">
            <a:spAutoFit/>
          </a:bodyPr>
          <a:lstStyle/>
          <a:p>
            <a:r>
              <a:rPr lang="en-US" dirty="0" err="1">
                <a:solidFill>
                  <a:schemeClr val="bg1"/>
                </a:solidFill>
              </a:rPr>
              <a:t>d</a:t>
            </a:r>
            <a:r>
              <a:rPr lang="en-US" dirty="0" err="1" smtClean="0">
                <a:solidFill>
                  <a:schemeClr val="bg1"/>
                </a:solidFill>
              </a:rPr>
              <a:t>ocker</a:t>
            </a:r>
            <a:r>
              <a:rPr lang="en-US" dirty="0" smtClean="0">
                <a:solidFill>
                  <a:schemeClr val="bg1"/>
                </a:solidFill>
              </a:rPr>
              <a:t> container kill </a:t>
            </a:r>
            <a:r>
              <a:rPr lang="en-US" dirty="0" err="1" smtClean="0">
                <a:solidFill>
                  <a:schemeClr val="bg1"/>
                </a:solidFill>
              </a:rPr>
              <a:t>satbayev</a:t>
            </a:r>
            <a:endParaRPr lang="en-US" dirty="0" smtClean="0">
              <a:solidFill>
                <a:schemeClr val="bg1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951058" y="5295306"/>
            <a:ext cx="9700465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Команда </a:t>
            </a:r>
            <a:r>
              <a:rPr lang="ru-RU" b="1" dirty="0" err="1"/>
              <a:t>kill</a:t>
            </a:r>
            <a:r>
              <a:rPr lang="ru-RU" dirty="0"/>
              <a:t>, если сравнить работающий контейнер с включенным телевизором, напоминает выключение телевизора путём отключения его от электричества. Поэтому, в большинстве ситуаций, для остановки контейнеров рекомендуется использовать команду </a:t>
            </a:r>
            <a:r>
              <a:rPr lang="ru-RU" dirty="0" err="1"/>
              <a:t>stop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53151959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Команды для управления </a:t>
            </a:r>
            <a:r>
              <a:rPr lang="ru-RU" dirty="0" smtClean="0"/>
              <a:t>контейнерами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903534" y="1122278"/>
            <a:ext cx="893497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err="1"/>
              <a:t>container</a:t>
            </a:r>
            <a:r>
              <a:rPr lang="ru-RU" b="1" dirty="0"/>
              <a:t> </a:t>
            </a:r>
            <a:r>
              <a:rPr lang="en-US" b="1" dirty="0" smtClean="0"/>
              <a:t>restart</a:t>
            </a:r>
            <a:endParaRPr lang="ru-RU" b="1" dirty="0"/>
          </a:p>
          <a:p>
            <a:r>
              <a:rPr lang="ru-RU" dirty="0" smtClean="0"/>
              <a:t>Команда</a:t>
            </a:r>
            <a:r>
              <a:rPr lang="ru-RU" dirty="0"/>
              <a:t>, связанная с рабочим состоянием. Она выполняет перезапуск выбранного контейнера.</a:t>
            </a:r>
          </a:p>
          <a:p>
            <a:r>
              <a:rPr lang="ru-RU" dirty="0"/>
              <a:t>Синтаксис следующий: </a:t>
            </a:r>
            <a:r>
              <a:rPr lang="ru-RU" b="1" dirty="0" err="1" smtClean="0"/>
              <a:t>docker</a:t>
            </a:r>
            <a:r>
              <a:rPr lang="ru-RU" b="1" dirty="0" smtClean="0"/>
              <a:t> </a:t>
            </a:r>
            <a:r>
              <a:rPr lang="en-US" b="1" dirty="0" smtClean="0"/>
              <a:t>container</a:t>
            </a:r>
            <a:r>
              <a:rPr lang="ru-RU" b="1" dirty="0" smtClean="0"/>
              <a:t> </a:t>
            </a:r>
            <a:r>
              <a:rPr lang="ru-RU" b="1" dirty="0" err="1"/>
              <a:t>restart</a:t>
            </a:r>
            <a:r>
              <a:rPr lang="ru-RU" b="1" dirty="0"/>
              <a:t> [опции] </a:t>
            </a:r>
            <a:r>
              <a:rPr lang="ru-RU" b="1" i="1" dirty="0"/>
              <a:t>название или ID контейнера</a:t>
            </a:r>
            <a:r>
              <a:rPr lang="ru-RU" b="1" dirty="0"/>
              <a:t> [название или ID контейнера]</a:t>
            </a:r>
            <a:r>
              <a:rPr lang="ru-RU" dirty="0"/>
              <a:t>.</a:t>
            </a:r>
          </a:p>
          <a:p>
            <a:endParaRPr lang="en-US" dirty="0" smtClean="0"/>
          </a:p>
          <a:p>
            <a:r>
              <a:rPr lang="ru-RU" dirty="0" smtClean="0"/>
              <a:t>Вводите </a:t>
            </a:r>
            <a:r>
              <a:rPr lang="ru-RU" dirty="0"/>
              <a:t>команду, а потом указываете название контейнера, чтобы его перезапустить:</a:t>
            </a:r>
          </a:p>
          <a:p>
            <a:endParaRPr lang="en-US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998583" y="3539450"/>
            <a:ext cx="8744876" cy="646331"/>
          </a:xfrm>
          <a:prstGeom prst="rect">
            <a:avLst/>
          </a:prstGeom>
          <a:solidFill>
            <a:schemeClr val="tx1"/>
          </a:solidFill>
        </p:spPr>
        <p:txBody>
          <a:bodyPr wrap="square">
            <a:spAutoFit/>
          </a:bodyPr>
          <a:lstStyle/>
          <a:p>
            <a:r>
              <a:rPr lang="en-US" dirty="0" err="1">
                <a:solidFill>
                  <a:schemeClr val="bg1"/>
                </a:solidFill>
              </a:rPr>
              <a:t>d</a:t>
            </a:r>
            <a:r>
              <a:rPr lang="en-US" dirty="0" err="1" smtClean="0">
                <a:solidFill>
                  <a:schemeClr val="bg1"/>
                </a:solidFill>
              </a:rPr>
              <a:t>ocker</a:t>
            </a:r>
            <a:r>
              <a:rPr lang="en-US" dirty="0" smtClean="0">
                <a:solidFill>
                  <a:schemeClr val="bg1"/>
                </a:solidFill>
              </a:rPr>
              <a:t> container restart 488987</a:t>
            </a:r>
          </a:p>
          <a:p>
            <a:r>
              <a:rPr lang="en-US" dirty="0" err="1">
                <a:solidFill>
                  <a:schemeClr val="bg1"/>
                </a:solidFill>
              </a:rPr>
              <a:t>d</a:t>
            </a:r>
            <a:r>
              <a:rPr lang="en-US" dirty="0" err="1" smtClean="0">
                <a:solidFill>
                  <a:schemeClr val="bg1"/>
                </a:solidFill>
              </a:rPr>
              <a:t>ocker</a:t>
            </a:r>
            <a:r>
              <a:rPr lang="en-US" dirty="0" smtClean="0">
                <a:solidFill>
                  <a:schemeClr val="bg1"/>
                </a:solidFill>
              </a:rPr>
              <a:t> container restart </a:t>
            </a:r>
            <a:r>
              <a:rPr lang="en-US" dirty="0" err="1" smtClean="0">
                <a:solidFill>
                  <a:schemeClr val="bg1"/>
                </a:solidFill>
              </a:rPr>
              <a:t>satbayev_container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903534" y="4467931"/>
            <a:ext cx="883992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hlinkClick r:id="rId2"/>
              </a:rPr>
              <a:t>https://docs.docker.com/engine/reference/commandline/container_restart</a:t>
            </a:r>
            <a:r>
              <a:rPr lang="en-US" dirty="0" smtClean="0">
                <a:hlinkClick r:id="rId2"/>
              </a:rPr>
              <a:t>/</a:t>
            </a:r>
            <a:endParaRPr lang="en-US" dirty="0" smtClean="0"/>
          </a:p>
          <a:p>
            <a:endParaRPr lang="ru-RU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0" y="90100"/>
            <a:ext cx="1468672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var(--font-family-code)"/>
              </a:rPr>
              <a:t>docker stop 14490</a:t>
            </a:r>
            <a:r>
              <a:rPr kumimoji="0" lang="ru-RU" sz="8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</a:rPr>
              <a:t>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45124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964734" y="191176"/>
            <a:ext cx="8934974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container </a:t>
            </a:r>
            <a:r>
              <a:rPr lang="en-US" b="1" dirty="0" err="1"/>
              <a:t>ls</a:t>
            </a:r>
            <a:r>
              <a:rPr lang="en-US" b="1" dirty="0"/>
              <a:t> (</a:t>
            </a:r>
            <a:r>
              <a:rPr lang="ru-RU" b="1" dirty="0"/>
              <a:t>или </a:t>
            </a:r>
            <a:r>
              <a:rPr lang="en-US" b="1" dirty="0" err="1"/>
              <a:t>docker</a:t>
            </a:r>
            <a:r>
              <a:rPr lang="en-US" b="1" dirty="0"/>
              <a:t> </a:t>
            </a:r>
            <a:r>
              <a:rPr lang="en-US" b="1" dirty="0" err="1"/>
              <a:t>ps</a:t>
            </a:r>
            <a:r>
              <a:rPr lang="en-US" b="1" dirty="0"/>
              <a:t>)</a:t>
            </a:r>
          </a:p>
          <a:p>
            <a:r>
              <a:rPr lang="ru-RU" dirty="0"/>
              <a:t>Обе команды выполняют одну и ту же задачу. Просто одна из них использовалась раньше, а другая появилась позднее. </a:t>
            </a:r>
          </a:p>
          <a:p>
            <a:r>
              <a:rPr lang="ru-RU" b="1" dirty="0" err="1"/>
              <a:t>docker</a:t>
            </a:r>
            <a:r>
              <a:rPr lang="ru-RU" b="1" dirty="0"/>
              <a:t> </a:t>
            </a:r>
            <a:r>
              <a:rPr lang="ru-RU" b="1" dirty="0" err="1"/>
              <a:t>ps</a:t>
            </a:r>
            <a:r>
              <a:rPr lang="ru-RU" dirty="0"/>
              <a:t> отображает в терминале все запущенные контейнеры. А при добавлении опции </a:t>
            </a:r>
            <a:r>
              <a:rPr lang="ru-RU" b="1" dirty="0"/>
              <a:t>-a</a:t>
            </a:r>
            <a:r>
              <a:rPr lang="ru-RU" dirty="0"/>
              <a:t> в список попадают все контейнеры, созданные в системе</a:t>
            </a:r>
            <a:r>
              <a:rPr lang="ru-RU" dirty="0" smtClean="0"/>
              <a:t>.</a:t>
            </a:r>
            <a:endParaRPr lang="en-US" dirty="0"/>
          </a:p>
          <a:p>
            <a:r>
              <a:rPr lang="ru-RU" dirty="0"/>
              <a:t>В вывод команды попадают следующие параметры:</a:t>
            </a:r>
          </a:p>
          <a:p>
            <a:r>
              <a:rPr lang="ru-RU" b="1" dirty="0"/>
              <a:t>ID</a:t>
            </a:r>
            <a:r>
              <a:rPr lang="ru-RU" dirty="0"/>
              <a:t> — то есть кодовое значение конкретного контейнера.</a:t>
            </a:r>
          </a:p>
          <a:p>
            <a:r>
              <a:rPr lang="ru-RU" b="1" dirty="0"/>
              <a:t>IMAGE </a:t>
            </a:r>
            <a:r>
              <a:rPr lang="ru-RU" dirty="0"/>
              <a:t>— образ, используемый контейнером.</a:t>
            </a:r>
          </a:p>
          <a:p>
            <a:r>
              <a:rPr lang="ru-RU" b="1" dirty="0"/>
              <a:t>COMMAND</a:t>
            </a:r>
            <a:r>
              <a:rPr lang="ru-RU" dirty="0"/>
              <a:t> — список команд, которые должны выполняться сразу после запуска.</a:t>
            </a:r>
          </a:p>
          <a:p>
            <a:r>
              <a:rPr lang="ru-RU" b="1" dirty="0"/>
              <a:t>CREATED</a:t>
            </a:r>
            <a:r>
              <a:rPr lang="ru-RU" dirty="0"/>
              <a:t> — статус и время, когда контейнер бы создан (допустим, «35 минут назад»).</a:t>
            </a:r>
          </a:p>
          <a:p>
            <a:r>
              <a:rPr lang="ru-RU" b="1" dirty="0"/>
              <a:t>STATUS</a:t>
            </a:r>
            <a:r>
              <a:rPr lang="ru-RU" dirty="0"/>
              <a:t> — текущее состояние – включен ли и время работы с последнего запуска. Тут может отображаться код выхода и время, когда он произошел.</a:t>
            </a:r>
          </a:p>
          <a:p>
            <a:r>
              <a:rPr lang="ru-RU" b="1" dirty="0"/>
              <a:t>PORTS</a:t>
            </a:r>
            <a:r>
              <a:rPr lang="ru-RU" dirty="0"/>
              <a:t> — порты, используемые контейнером из списка.</a:t>
            </a:r>
          </a:p>
          <a:p>
            <a:r>
              <a:rPr lang="ru-RU" b="1" dirty="0"/>
              <a:t>NAMES</a:t>
            </a:r>
            <a:r>
              <a:rPr lang="ru-RU" dirty="0"/>
              <a:t> — более понятные в сравнении с ID имена, которые можно точно так же использовать для исполнения команд или поиска.</a:t>
            </a:r>
          </a:p>
          <a:p>
            <a:endParaRPr lang="en-US" dirty="0" smtClean="0"/>
          </a:p>
          <a:p>
            <a:endParaRPr lang="ru-RU" dirty="0"/>
          </a:p>
          <a:p>
            <a:endParaRPr lang="en-US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964734" y="5662417"/>
            <a:ext cx="883992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hlinkClick r:id="rId2"/>
              </a:rPr>
              <a:t>https://docs.docker.com/engine/reference/commandline/container_ls</a:t>
            </a:r>
            <a:r>
              <a:rPr lang="en-US" dirty="0" smtClean="0">
                <a:hlinkClick r:id="rId2"/>
              </a:rPr>
              <a:t>/</a:t>
            </a:r>
            <a:endParaRPr lang="en-US" dirty="0" smtClean="0"/>
          </a:p>
          <a:p>
            <a:endParaRPr lang="ru-RU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0" y="90100"/>
            <a:ext cx="1468672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var(--font-family-code)"/>
              </a:rPr>
              <a:t>docker stop 14490</a:t>
            </a:r>
            <a:r>
              <a:rPr kumimoji="0" lang="ru-RU" sz="8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</a:rPr>
              <a:t>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3588" y="4486894"/>
            <a:ext cx="9252576" cy="10208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685997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964734" y="446549"/>
            <a:ext cx="8934974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container </a:t>
            </a:r>
            <a:r>
              <a:rPr lang="en-US" b="1" dirty="0" smtClean="0"/>
              <a:t>logs</a:t>
            </a:r>
          </a:p>
          <a:p>
            <a:endParaRPr lang="en-US" b="1" dirty="0"/>
          </a:p>
          <a:p>
            <a:r>
              <a:rPr lang="ru-RU" dirty="0"/>
              <a:t>Одна из команд, позволяющая подробнее ознакомиться с тем, как работает </a:t>
            </a:r>
            <a:r>
              <a:rPr lang="ru-RU" dirty="0" err="1"/>
              <a:t>Docker</a:t>
            </a:r>
            <a:r>
              <a:rPr lang="ru-RU" dirty="0"/>
              <a:t>. Точнее одна из его запущенных единиц. Показывает, как функционирует контейнер и что в текущий момент с ним происходит. Выводит некий журнал данных. </a:t>
            </a:r>
          </a:p>
          <a:p>
            <a:r>
              <a:rPr lang="ru-RU" dirty="0"/>
              <a:t>Если указать ключ </a:t>
            </a:r>
            <a:r>
              <a:rPr lang="ru-RU" b="1" dirty="0"/>
              <a:t>–</a:t>
            </a:r>
            <a:r>
              <a:rPr lang="ru-RU" b="1" dirty="0" err="1"/>
              <a:t>follow</a:t>
            </a:r>
            <a:r>
              <a:rPr lang="ru-RU" dirty="0"/>
              <a:t> и название контейнера, то в терминал в реальном времени будут выводиться </a:t>
            </a:r>
            <a:r>
              <a:rPr lang="ru-RU" dirty="0" err="1"/>
              <a:t>логи</a:t>
            </a:r>
            <a:r>
              <a:rPr lang="ru-RU" dirty="0"/>
              <a:t> </a:t>
            </a:r>
            <a:r>
              <a:rPr lang="ru-RU" dirty="0" err="1"/>
              <a:t>Docker</a:t>
            </a:r>
            <a:r>
              <a:rPr lang="ru-RU" dirty="0"/>
              <a:t>. Так можно беспрерывно наблюдать за его работой и возможным появлением </a:t>
            </a:r>
            <a:r>
              <a:rPr lang="ru-RU" dirty="0" smtClean="0"/>
              <a:t>ошибок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ru-RU" b="1" dirty="0" err="1"/>
              <a:t>inspect</a:t>
            </a:r>
            <a:r>
              <a:rPr lang="ru-RU" b="1" dirty="0"/>
              <a:t> (для контейнера)</a:t>
            </a:r>
          </a:p>
          <a:p>
            <a:r>
              <a:rPr lang="ru-RU" dirty="0"/>
              <a:t>Отображает подробную информацию из </a:t>
            </a:r>
            <a:r>
              <a:rPr lang="ru-RU" dirty="0" err="1"/>
              <a:t>Docker</a:t>
            </a:r>
            <a:r>
              <a:rPr lang="ru-RU" dirty="0"/>
              <a:t> после обращения к конкретному контейнеру.</a:t>
            </a:r>
          </a:p>
          <a:p>
            <a:r>
              <a:rPr lang="ru-RU" dirty="0"/>
              <a:t>Синтаксис следующий: </a:t>
            </a:r>
            <a:r>
              <a:rPr lang="ru-RU" b="1" dirty="0" err="1"/>
              <a:t>docker</a:t>
            </a:r>
            <a:r>
              <a:rPr lang="ru-RU" b="1" dirty="0"/>
              <a:t> </a:t>
            </a:r>
            <a:r>
              <a:rPr lang="ru-RU" b="1" dirty="0" err="1"/>
              <a:t>inspect</a:t>
            </a:r>
            <a:r>
              <a:rPr lang="ru-RU" b="1" dirty="0"/>
              <a:t> [опции] </a:t>
            </a:r>
            <a:r>
              <a:rPr lang="ru-RU" b="1" i="1" dirty="0"/>
              <a:t>название или ID контейнера</a:t>
            </a:r>
            <a:r>
              <a:rPr lang="ru-RU" b="1" dirty="0"/>
              <a:t> [название или ID контейнера]</a:t>
            </a:r>
            <a:r>
              <a:rPr lang="ru-RU" dirty="0"/>
              <a:t>.</a:t>
            </a:r>
          </a:p>
          <a:p>
            <a:r>
              <a:rPr lang="ru-RU" dirty="0"/>
              <a:t>По умолчанию отображает данные в формате JSON. Можно использовать дополнительную опцию </a:t>
            </a:r>
            <a:r>
              <a:rPr lang="ru-RU" b="1" dirty="0"/>
              <a:t>–</a:t>
            </a:r>
            <a:r>
              <a:rPr lang="ru-RU" b="1" dirty="0" err="1"/>
              <a:t>format</a:t>
            </a:r>
            <a:r>
              <a:rPr lang="ru-RU" dirty="0"/>
              <a:t> для смены формата данных.</a:t>
            </a:r>
          </a:p>
          <a:p>
            <a:endParaRPr lang="en-US" dirty="0" smtClean="0"/>
          </a:p>
          <a:p>
            <a:endParaRPr lang="ru-RU" dirty="0"/>
          </a:p>
          <a:p>
            <a:endParaRPr lang="en-US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0" y="90100"/>
            <a:ext cx="1468672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var(--font-family-code)"/>
              </a:rPr>
              <a:t>docker stop 14490</a:t>
            </a:r>
            <a:r>
              <a:rPr kumimoji="0" lang="ru-RU" sz="8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</a:rPr>
              <a:t>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273352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964733" y="446549"/>
            <a:ext cx="9851547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container </a:t>
            </a:r>
            <a:r>
              <a:rPr lang="en-US" b="1" dirty="0" err="1" smtClean="0"/>
              <a:t>rm</a:t>
            </a:r>
            <a:endParaRPr lang="en-US" b="1" dirty="0" smtClean="0"/>
          </a:p>
          <a:p>
            <a:endParaRPr lang="en-US" b="1" dirty="0"/>
          </a:p>
          <a:p>
            <a:r>
              <a:rPr lang="ru-RU" dirty="0"/>
              <a:t>Команда удаления одного или нескольких контейнеров </a:t>
            </a:r>
            <a:r>
              <a:rPr lang="ru-RU" dirty="0" err="1"/>
              <a:t>Docker</a:t>
            </a:r>
            <a:r>
              <a:rPr lang="ru-RU" dirty="0"/>
              <a:t>, найденных на диске вашего хостинга. </a:t>
            </a:r>
          </a:p>
          <a:p>
            <a:r>
              <a:rPr lang="ru-RU" dirty="0"/>
              <a:t>Синтаксис следующий: </a:t>
            </a:r>
            <a:r>
              <a:rPr lang="ru-RU" b="1" dirty="0" err="1"/>
              <a:t>docker</a:t>
            </a:r>
            <a:r>
              <a:rPr lang="ru-RU" b="1" dirty="0"/>
              <a:t> </a:t>
            </a:r>
            <a:r>
              <a:rPr lang="ru-RU" b="1" dirty="0" err="1"/>
              <a:t>rm</a:t>
            </a:r>
            <a:r>
              <a:rPr lang="ru-RU" b="1" dirty="0"/>
              <a:t> [опции] </a:t>
            </a:r>
            <a:r>
              <a:rPr lang="ru-RU" b="1" i="1" dirty="0"/>
              <a:t>название или ID контейнера</a:t>
            </a:r>
            <a:r>
              <a:rPr lang="ru-RU" b="1" dirty="0"/>
              <a:t> [название или ID контейнера]</a:t>
            </a:r>
            <a:r>
              <a:rPr lang="ru-RU" dirty="0"/>
              <a:t>.</a:t>
            </a:r>
          </a:p>
          <a:p>
            <a:r>
              <a:rPr lang="ru-RU" dirty="0"/>
              <a:t>Чтобы удалить сразу несколько контейнеров с разными названиями и ID, нужно ввести:</a:t>
            </a:r>
          </a:p>
          <a:p>
            <a:endParaRPr lang="en-US" dirty="0" smtClean="0"/>
          </a:p>
          <a:p>
            <a:endParaRPr lang="ru-RU" dirty="0"/>
          </a:p>
          <a:p>
            <a:endParaRPr lang="en-US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0" y="90100"/>
            <a:ext cx="1468672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var(--font-family-code)"/>
              </a:rPr>
              <a:t>docker stop 14490</a:t>
            </a:r>
            <a:r>
              <a:rPr kumimoji="0" lang="ru-RU" sz="8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</a:rPr>
              <a:t>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994966" y="2811255"/>
            <a:ext cx="8744876" cy="369332"/>
          </a:xfrm>
          <a:prstGeom prst="rect">
            <a:avLst/>
          </a:prstGeom>
          <a:solidFill>
            <a:schemeClr val="tx1"/>
          </a:solidFill>
        </p:spPr>
        <p:txBody>
          <a:bodyPr wrap="square">
            <a:spAutoFit/>
          </a:bodyPr>
          <a:lstStyle/>
          <a:p>
            <a:r>
              <a:rPr lang="en-US" dirty="0" err="1">
                <a:solidFill>
                  <a:schemeClr val="bg1"/>
                </a:solidFill>
              </a:rPr>
              <a:t>d</a:t>
            </a:r>
            <a:r>
              <a:rPr lang="en-US" dirty="0" err="1" smtClean="0">
                <a:solidFill>
                  <a:schemeClr val="bg1"/>
                </a:solidFill>
              </a:rPr>
              <a:t>ocker</a:t>
            </a:r>
            <a:r>
              <a:rPr lang="en-US" dirty="0" smtClean="0">
                <a:solidFill>
                  <a:schemeClr val="bg1"/>
                </a:solidFill>
              </a:rPr>
              <a:t> container </a:t>
            </a:r>
            <a:r>
              <a:rPr lang="en-US" dirty="0" err="1" smtClean="0">
                <a:solidFill>
                  <a:schemeClr val="bg1"/>
                </a:solidFill>
              </a:rPr>
              <a:t>rm</a:t>
            </a:r>
            <a:r>
              <a:rPr lang="en-US" dirty="0" smtClean="0">
                <a:solidFill>
                  <a:schemeClr val="bg1"/>
                </a:solidFill>
              </a:rPr>
              <a:t> 488987 </a:t>
            </a:r>
            <a:r>
              <a:rPr lang="en-US" dirty="0" err="1" smtClean="0">
                <a:solidFill>
                  <a:schemeClr val="bg1"/>
                </a:solidFill>
              </a:rPr>
              <a:t>satbayev_container</a:t>
            </a:r>
            <a:endParaRPr lang="en-US" dirty="0" smtClean="0">
              <a:solidFill>
                <a:schemeClr val="bg1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964732" y="3682484"/>
            <a:ext cx="667174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rgbClr val="0E0E0F"/>
                </a:solidFill>
                <a:latin typeface="Inter"/>
              </a:rPr>
              <a:t>Перед тем как удалить контейнер, нужно его выключить. Для этого надо воспользоваться командой: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964732" y="4656262"/>
            <a:ext cx="8744876" cy="369332"/>
          </a:xfrm>
          <a:prstGeom prst="rect">
            <a:avLst/>
          </a:prstGeom>
          <a:solidFill>
            <a:schemeClr val="tx1"/>
          </a:solidFill>
        </p:spPr>
        <p:txBody>
          <a:bodyPr wrap="square">
            <a:spAutoFit/>
          </a:bodyPr>
          <a:lstStyle/>
          <a:p>
            <a:r>
              <a:rPr lang="en-US" dirty="0" err="1">
                <a:solidFill>
                  <a:schemeClr val="bg1"/>
                </a:solidFill>
              </a:rPr>
              <a:t>d</a:t>
            </a:r>
            <a:r>
              <a:rPr lang="en-US" dirty="0" err="1" smtClean="0">
                <a:solidFill>
                  <a:schemeClr val="bg1"/>
                </a:solidFill>
              </a:rPr>
              <a:t>ocker</a:t>
            </a:r>
            <a:r>
              <a:rPr lang="en-US" dirty="0" smtClean="0">
                <a:solidFill>
                  <a:schemeClr val="bg1"/>
                </a:solidFill>
              </a:rPr>
              <a:t> container stop 488987 </a:t>
            </a:r>
            <a:r>
              <a:rPr lang="en-US" dirty="0" err="1" smtClean="0">
                <a:solidFill>
                  <a:schemeClr val="bg1"/>
                </a:solidFill>
              </a:rPr>
              <a:t>satbayev_container</a:t>
            </a:r>
            <a:endParaRPr lang="en-US" dirty="0" smtClean="0">
              <a:solidFill>
                <a:schemeClr val="bg1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964732" y="5353041"/>
            <a:ext cx="880534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hlinkClick r:id="rId2"/>
              </a:rPr>
              <a:t>https://docs.docker.com/engine/reference/commandline/container_rm</a:t>
            </a:r>
            <a:r>
              <a:rPr lang="ru-RU" dirty="0" smtClean="0">
                <a:hlinkClick r:id="rId2"/>
              </a:rPr>
              <a:t>/</a:t>
            </a:r>
            <a:endParaRPr lang="en-US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986959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Docker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115736"/>
            <a:ext cx="10515600" cy="5061227"/>
          </a:xfrm>
        </p:spPr>
        <p:txBody>
          <a:bodyPr>
            <a:noAutofit/>
          </a:bodyPr>
          <a:lstStyle/>
          <a:p>
            <a:r>
              <a:rPr lang="ru-RU" sz="2400" dirty="0" err="1"/>
              <a:t>Docker</a:t>
            </a:r>
            <a:r>
              <a:rPr lang="ru-RU" sz="2400" dirty="0"/>
              <a:t> — это система управления контейнерами. Контейнеры же представляют собой логическое эволюционное продолжение виртуальных машин. Это изолированная среда для разработки и тестирования программного обеспечения. </a:t>
            </a:r>
          </a:p>
          <a:p>
            <a:r>
              <a:rPr lang="ru-RU" sz="2400" dirty="0"/>
              <a:t>Контейнер </a:t>
            </a:r>
            <a:r>
              <a:rPr lang="ru-RU" sz="2400" dirty="0" err="1"/>
              <a:t>Docker</a:t>
            </a:r>
            <a:r>
              <a:rPr lang="ru-RU" sz="2400" dirty="0"/>
              <a:t> потребляет мало ресурсов и быстро запускается, а еще его легко переносить с одного устройство на другое. Из-за этих преимуществ </a:t>
            </a:r>
            <a:r>
              <a:rPr lang="ru-RU" sz="2400" dirty="0" err="1"/>
              <a:t>Docker</a:t>
            </a:r>
            <a:r>
              <a:rPr lang="ru-RU" sz="2400" dirty="0"/>
              <a:t> постепенно наращивает аудиторию и превращается в некий индустриальный стандарт, которым пользуются даже крупные корпорации вроде </a:t>
            </a:r>
            <a:r>
              <a:rPr lang="ru-RU" sz="2400" dirty="0" err="1"/>
              <a:t>Microsoft</a:t>
            </a:r>
            <a:r>
              <a:rPr lang="ru-RU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283681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Основные команды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115736"/>
            <a:ext cx="10515600" cy="506122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400" dirty="0"/>
              <a:t>Управление контейнерами и образами в </a:t>
            </a:r>
            <a:r>
              <a:rPr lang="ru-RU" sz="2400" dirty="0" err="1"/>
              <a:t>Docker</a:t>
            </a:r>
            <a:r>
              <a:rPr lang="ru-RU" sz="2400" dirty="0"/>
              <a:t> мало чем отличается от управления другими приложениями в терминале </a:t>
            </a:r>
            <a:r>
              <a:rPr lang="ru-RU" sz="2400" dirty="0" err="1"/>
              <a:t>Linux</a:t>
            </a:r>
            <a:r>
              <a:rPr lang="ru-RU" sz="2400" dirty="0"/>
              <a:t>. </a:t>
            </a:r>
            <a:endParaRPr lang="ru-RU" sz="2400" dirty="0" smtClean="0"/>
          </a:p>
          <a:p>
            <a:pPr marL="0" indent="0">
              <a:buNone/>
            </a:pPr>
            <a:r>
              <a:rPr lang="ru-RU" sz="2400" dirty="0" smtClean="0"/>
              <a:t>Принцип </a:t>
            </a:r>
            <a:r>
              <a:rPr lang="ru-RU" sz="2400" dirty="0"/>
              <a:t>тот же – вводим текст и получаем результат. Сначала надо указать ключевое слово </a:t>
            </a:r>
            <a:r>
              <a:rPr lang="en-US" sz="2400" b="1" dirty="0" err="1"/>
              <a:t>d</a:t>
            </a:r>
            <a:r>
              <a:rPr lang="ru-RU" sz="2400" b="1" dirty="0" err="1" smtClean="0"/>
              <a:t>ocker</a:t>
            </a:r>
            <a:r>
              <a:rPr lang="ru-RU" sz="2400" dirty="0"/>
              <a:t>, потом указать команду, которую надо выполнить, а затем объект применения команды, аргументы, опции и прочие </a:t>
            </a:r>
            <a:r>
              <a:rPr lang="ru-RU" sz="2400" dirty="0" smtClean="0"/>
              <a:t>дополнения.</a:t>
            </a:r>
            <a:endParaRPr lang="en-US" sz="2400" dirty="0" smtClean="0"/>
          </a:p>
          <a:p>
            <a:pPr marL="0" indent="0">
              <a:buNone/>
            </a:pPr>
            <a:r>
              <a:rPr lang="ru-RU" sz="2400" dirty="0"/>
              <a:t>Кроме того, не будем забывать и о том, что контейнер — это образ </a:t>
            </a:r>
            <a:r>
              <a:rPr lang="ru-RU" sz="2400" dirty="0" err="1"/>
              <a:t>Docker</a:t>
            </a:r>
            <a:r>
              <a:rPr lang="ru-RU" sz="2400" dirty="0"/>
              <a:t>, вызванный к жизни. Для того чтобы эффективно пользоваться командами </a:t>
            </a:r>
            <a:r>
              <a:rPr lang="ru-RU" sz="2400" dirty="0" err="1"/>
              <a:t>Docker</a:t>
            </a:r>
            <a:r>
              <a:rPr lang="ru-RU" sz="2400" dirty="0"/>
              <a:t>, в первую очередь нужно выяснить — с чем вы имеете дело — с образом или с контейнером. </a:t>
            </a:r>
            <a:endParaRPr lang="en-US" sz="2400" dirty="0" smtClean="0"/>
          </a:p>
          <a:p>
            <a:pPr marL="0" indent="0">
              <a:buNone/>
            </a:pPr>
            <a:r>
              <a:rPr lang="ru-RU" sz="2400" dirty="0" smtClean="0"/>
              <a:t>Если </a:t>
            </a:r>
            <a:r>
              <a:rPr lang="ru-RU" sz="2400" dirty="0"/>
              <a:t>подумать об образах и контейнерах, то можно понять, что образ </a:t>
            </a:r>
            <a:r>
              <a:rPr lang="ru-RU" sz="2400" dirty="0" err="1"/>
              <a:t>Docker</a:t>
            </a:r>
            <a:r>
              <a:rPr lang="ru-RU" sz="2400" dirty="0"/>
              <a:t> может либо существовать, либо не существовать. То же самое можно сказать и о контейнерах </a:t>
            </a:r>
            <a:r>
              <a:rPr lang="ru-RU" sz="2400" dirty="0" err="1"/>
              <a:t>Docker</a:t>
            </a:r>
            <a:r>
              <a:rPr lang="ru-RU" sz="2400" dirty="0"/>
              <a:t>. </a:t>
            </a:r>
            <a:endParaRPr lang="en-US" sz="2400" dirty="0" smtClean="0"/>
          </a:p>
          <a:p>
            <a:pPr marL="0" indent="0">
              <a:buNone/>
            </a:pPr>
            <a:r>
              <a:rPr lang="ru-RU" sz="2400" dirty="0" smtClean="0"/>
              <a:t>Существующий </a:t>
            </a:r>
            <a:r>
              <a:rPr lang="ru-RU" sz="2400" dirty="0"/>
              <a:t>контейнер </a:t>
            </a:r>
            <a:r>
              <a:rPr lang="ru-RU" sz="2400" dirty="0" err="1"/>
              <a:t>Docker</a:t>
            </a:r>
            <a:r>
              <a:rPr lang="ru-RU" sz="2400" dirty="0"/>
              <a:t>, кроме того, может пребывать либо в работающем, либо в неработающем состоянии.</a:t>
            </a:r>
          </a:p>
        </p:txBody>
      </p:sp>
    </p:spTree>
    <p:extLst>
      <p:ext uri="{BB962C8B-B14F-4D97-AF65-F5344CB8AC3E}">
        <p14:creationId xmlns:p14="http://schemas.microsoft.com/office/powerpoint/2010/main" val="19924306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Основные команды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115736"/>
            <a:ext cx="10515600" cy="506122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400" dirty="0"/>
              <a:t>Команды интерфейса командной строки </a:t>
            </a:r>
            <a:r>
              <a:rPr lang="ru-RU" sz="2400" dirty="0" err="1"/>
              <a:t>Docker</a:t>
            </a:r>
            <a:r>
              <a:rPr lang="ru-RU" sz="2400" dirty="0"/>
              <a:t>, используемые для управления чем-либо, начинаются с ключевого слова </a:t>
            </a:r>
            <a:r>
              <a:rPr lang="ru-RU" sz="2400" b="1" dirty="0" err="1"/>
              <a:t>docker</a:t>
            </a:r>
            <a:r>
              <a:rPr lang="ru-RU" sz="2400" dirty="0"/>
              <a:t>, за которым идёт пробел, затем идёт указание на то, на что именно будет направлена некая команда, потом ещё один пробел, а потом следует сама команда. Например, </a:t>
            </a:r>
            <a:r>
              <a:rPr lang="ru-RU" sz="2400" dirty="0" smtClean="0"/>
              <a:t>команда</a:t>
            </a:r>
            <a:r>
              <a:rPr lang="en-US" sz="2400" dirty="0" smtClean="0"/>
              <a:t> </a:t>
            </a:r>
            <a:r>
              <a:rPr lang="ru-RU" sz="2400" dirty="0" smtClean="0"/>
              <a:t>остановки работы контейнера: </a:t>
            </a:r>
            <a:r>
              <a:rPr lang="ru-RU" sz="2400" dirty="0" err="1"/>
              <a:t>docker</a:t>
            </a:r>
            <a:r>
              <a:rPr lang="ru-RU" sz="2400" dirty="0"/>
              <a:t> </a:t>
            </a:r>
            <a:r>
              <a:rPr lang="ru-RU" sz="2400" dirty="0" err="1"/>
              <a:t>container</a:t>
            </a:r>
            <a:r>
              <a:rPr lang="ru-RU" sz="2400" dirty="0"/>
              <a:t> </a:t>
            </a:r>
            <a:r>
              <a:rPr lang="ru-RU" sz="2400" dirty="0" err="1"/>
              <a:t>stop</a:t>
            </a:r>
            <a:r>
              <a:rPr lang="ru-RU" sz="2400" dirty="0"/>
              <a:t>.</a:t>
            </a:r>
          </a:p>
          <a:p>
            <a:pPr marL="0" indent="0">
              <a:buNone/>
            </a:pPr>
            <a:r>
              <a:rPr lang="ru-RU" sz="2400" dirty="0"/>
              <a:t>Если команда направлена на конкретный образ или контейнер, то в ней используется имя или идентификатор такого образа или контейнера</a:t>
            </a:r>
            <a:r>
              <a:rPr lang="ru-RU" sz="2400" dirty="0" smtClean="0"/>
              <a:t>.</a:t>
            </a:r>
          </a:p>
          <a:p>
            <a:pPr marL="0" indent="0">
              <a:buNone/>
            </a:pPr>
            <a:r>
              <a:rPr lang="ru-RU" sz="2400" dirty="0"/>
              <a:t>В интерфейсе командной строки </a:t>
            </a:r>
            <a:r>
              <a:rPr lang="ru-RU" sz="2400" dirty="0" err="1"/>
              <a:t>Docker</a:t>
            </a:r>
            <a:r>
              <a:rPr lang="ru-RU" sz="2400" dirty="0"/>
              <a:t> версии 1.13 представлены обновлённые, логически сгруппированные команды. При этом старые команды всё ещё работают, но новыми пользоваться легче, особенно — начинающим. Речь идёт, например, о том, что в версии 1.12 использовалась команда вида </a:t>
            </a:r>
            <a:r>
              <a:rPr lang="ru-RU" sz="2400" b="1" dirty="0" err="1"/>
              <a:t>docker</a:t>
            </a:r>
            <a:r>
              <a:rPr lang="ru-RU" sz="2400" b="1" dirty="0"/>
              <a:t> </a:t>
            </a:r>
            <a:r>
              <a:rPr lang="ru-RU" sz="2400" b="1" dirty="0" err="1"/>
              <a:t>create</a:t>
            </a:r>
            <a:r>
              <a:rPr lang="ru-RU" sz="2400" dirty="0"/>
              <a:t>, а в версии 1.13 стала доступна команда </a:t>
            </a:r>
            <a:r>
              <a:rPr lang="ru-RU" sz="2400" b="1" dirty="0" err="1"/>
              <a:t>docker</a:t>
            </a:r>
            <a:r>
              <a:rPr lang="ru-RU" sz="2400" b="1" dirty="0"/>
              <a:t> </a:t>
            </a:r>
            <a:r>
              <a:rPr lang="ru-RU" sz="2400" b="1" dirty="0" err="1"/>
              <a:t>container</a:t>
            </a:r>
            <a:r>
              <a:rPr lang="ru-RU" sz="2400" b="1" dirty="0"/>
              <a:t> </a:t>
            </a:r>
            <a:r>
              <a:rPr lang="ru-RU" sz="2400" b="1" dirty="0" err="1" smtClean="0"/>
              <a:t>create</a:t>
            </a:r>
            <a:r>
              <a:rPr lang="en-US" sz="2400" b="1" dirty="0"/>
              <a:t> (</a:t>
            </a:r>
            <a:r>
              <a:rPr lang="en-US" sz="2400" b="1" dirty="0">
                <a:hlinkClick r:id="rId2"/>
              </a:rPr>
              <a:t>https://www.docker.com/blog/whats-new-in-docker-1-13</a:t>
            </a:r>
            <a:r>
              <a:rPr lang="en-US" sz="2400" b="1" dirty="0" smtClean="0">
                <a:hlinkClick r:id="rId2"/>
              </a:rPr>
              <a:t>/</a:t>
            </a:r>
            <a:r>
              <a:rPr lang="en-US" sz="2400" b="1" dirty="0" smtClean="0"/>
              <a:t>)</a:t>
            </a:r>
          </a:p>
          <a:p>
            <a:pPr marL="0" indent="0">
              <a:buNone/>
            </a:pPr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val="6068071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Команды для управления </a:t>
            </a:r>
            <a:r>
              <a:rPr lang="ru-RU" dirty="0" smtClean="0"/>
              <a:t>контейнерами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115737"/>
            <a:ext cx="10515600" cy="49888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400" dirty="0"/>
              <a:t>Общая схема команд для управления контейнерами выглядит так:</a:t>
            </a:r>
            <a:endParaRPr lang="ru-RU" sz="24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951059" y="1690688"/>
            <a:ext cx="8744876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chemeClr val="bg1"/>
                </a:solidFill>
              </a:rPr>
              <a:t>docker</a:t>
            </a:r>
            <a:r>
              <a:rPr lang="en-US" dirty="0">
                <a:solidFill>
                  <a:schemeClr val="bg1"/>
                </a:solidFill>
              </a:rPr>
              <a:t> container </a:t>
            </a:r>
            <a:r>
              <a:rPr lang="en-US" dirty="0" err="1">
                <a:solidFill>
                  <a:schemeClr val="bg1"/>
                </a:solidFill>
              </a:rPr>
              <a:t>my_command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51059" y="2653490"/>
            <a:ext cx="8934974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err="1"/>
              <a:t>create</a:t>
            </a:r>
            <a:r>
              <a:rPr lang="ru-RU" dirty="0"/>
              <a:t> — создание контейнера из образа.</a:t>
            </a:r>
          </a:p>
          <a:p>
            <a:r>
              <a:rPr lang="ru-RU" dirty="0" err="1"/>
              <a:t>start</a:t>
            </a:r>
            <a:r>
              <a:rPr lang="ru-RU" dirty="0"/>
              <a:t> — запуск существующего контейнера.</a:t>
            </a:r>
          </a:p>
          <a:p>
            <a:r>
              <a:rPr lang="ru-RU" dirty="0" err="1"/>
              <a:t>run</a:t>
            </a:r>
            <a:r>
              <a:rPr lang="ru-RU" dirty="0"/>
              <a:t> — создание контейнера и его запуск.</a:t>
            </a:r>
          </a:p>
          <a:p>
            <a:r>
              <a:rPr lang="en-US" dirty="0"/>
              <a:t>l</a:t>
            </a:r>
            <a:r>
              <a:rPr lang="ru-RU" dirty="0" smtClean="0"/>
              <a:t>s </a:t>
            </a:r>
            <a:r>
              <a:rPr lang="ru-RU" dirty="0"/>
              <a:t>— вывод списка работающих контейнеров.</a:t>
            </a:r>
          </a:p>
          <a:p>
            <a:r>
              <a:rPr lang="ru-RU" dirty="0" err="1"/>
              <a:t>inspect</a:t>
            </a:r>
            <a:r>
              <a:rPr lang="ru-RU" dirty="0"/>
              <a:t> — вывод подробной информации о контейнере.</a:t>
            </a:r>
          </a:p>
          <a:p>
            <a:r>
              <a:rPr lang="ru-RU" dirty="0" err="1"/>
              <a:t>logs</a:t>
            </a:r>
            <a:r>
              <a:rPr lang="ru-RU" dirty="0"/>
              <a:t> — вывод логов.</a:t>
            </a:r>
          </a:p>
          <a:p>
            <a:r>
              <a:rPr lang="ru-RU" dirty="0" err="1"/>
              <a:t>stop</a:t>
            </a:r>
            <a:r>
              <a:rPr lang="ru-RU" dirty="0"/>
              <a:t> — остановка работающего контейнера с отправкой главному процессу контейнера сигнала SIGTERM, и, через некоторое время, SIGKILL.</a:t>
            </a:r>
          </a:p>
          <a:p>
            <a:r>
              <a:rPr lang="ru-RU" dirty="0" err="1"/>
              <a:t>kill</a:t>
            </a:r>
            <a:r>
              <a:rPr lang="ru-RU" dirty="0"/>
              <a:t> — остановка работающего контейнера с отправкой главному процессу контейнера сигнала SIGKILL.</a:t>
            </a:r>
          </a:p>
          <a:p>
            <a:r>
              <a:rPr lang="ru-RU" dirty="0" err="1"/>
              <a:t>rm</a:t>
            </a:r>
            <a:r>
              <a:rPr lang="ru-RU" dirty="0"/>
              <a:t> — удаление остановленного контейнера.</a:t>
            </a:r>
          </a:p>
        </p:txBody>
      </p:sp>
    </p:spTree>
    <p:extLst>
      <p:ext uri="{BB962C8B-B14F-4D97-AF65-F5344CB8AC3E}">
        <p14:creationId xmlns:p14="http://schemas.microsoft.com/office/powerpoint/2010/main" val="34751915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Команды для управления </a:t>
            </a:r>
            <a:r>
              <a:rPr lang="ru-RU" dirty="0" smtClean="0"/>
              <a:t>образами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115737"/>
            <a:ext cx="10515600" cy="49888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400" dirty="0"/>
              <a:t>Для управления образами используются команды, которые выглядят так:</a:t>
            </a:r>
            <a:endParaRPr lang="ru-RU" sz="24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951059" y="1690688"/>
            <a:ext cx="8744876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chemeClr val="bg1"/>
                </a:solidFill>
              </a:rPr>
              <a:t>docker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smtClean="0">
                <a:solidFill>
                  <a:schemeClr val="bg1"/>
                </a:solidFill>
              </a:rPr>
              <a:t>image </a:t>
            </a:r>
            <a:r>
              <a:rPr lang="en-US" dirty="0" err="1">
                <a:solidFill>
                  <a:schemeClr val="bg1"/>
                </a:solidFill>
              </a:rPr>
              <a:t>my_command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38201" y="2669966"/>
            <a:ext cx="893497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err="1"/>
              <a:t>build</a:t>
            </a:r>
            <a:r>
              <a:rPr lang="ru-RU" dirty="0"/>
              <a:t> — сборка образа.</a:t>
            </a:r>
          </a:p>
          <a:p>
            <a:r>
              <a:rPr lang="ru-RU" dirty="0" err="1"/>
              <a:t>push</a:t>
            </a:r>
            <a:r>
              <a:rPr lang="ru-RU" dirty="0"/>
              <a:t> — отправка образа в удалённый реестр.</a:t>
            </a:r>
          </a:p>
          <a:p>
            <a:r>
              <a:rPr lang="ru-RU" dirty="0" err="1"/>
              <a:t>ls</a:t>
            </a:r>
            <a:r>
              <a:rPr lang="ru-RU" dirty="0"/>
              <a:t> — вывод списка образов.</a:t>
            </a:r>
          </a:p>
          <a:p>
            <a:r>
              <a:rPr lang="ru-RU" dirty="0" err="1"/>
              <a:t>history</a:t>
            </a:r>
            <a:r>
              <a:rPr lang="ru-RU" dirty="0"/>
              <a:t> — вывод сведений о слоях образа.</a:t>
            </a:r>
          </a:p>
          <a:p>
            <a:r>
              <a:rPr lang="ru-RU" dirty="0" err="1"/>
              <a:t>inspect</a:t>
            </a:r>
            <a:r>
              <a:rPr lang="ru-RU" dirty="0"/>
              <a:t> — вывод подробной информации об образе, в том числе — сведений о слоях.</a:t>
            </a:r>
          </a:p>
          <a:p>
            <a:r>
              <a:rPr lang="ru-RU" dirty="0" err="1"/>
              <a:t>rm</a:t>
            </a:r>
            <a:r>
              <a:rPr lang="ru-RU" dirty="0"/>
              <a:t> — удаление образа.</a:t>
            </a:r>
          </a:p>
        </p:txBody>
      </p:sp>
    </p:spTree>
    <p:extLst>
      <p:ext uri="{BB962C8B-B14F-4D97-AF65-F5344CB8AC3E}">
        <p14:creationId xmlns:p14="http://schemas.microsoft.com/office/powerpoint/2010/main" val="9445943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Прочие команды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115737"/>
            <a:ext cx="10515600" cy="49888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400" dirty="0"/>
              <a:t>Для управления образами используются команды, которые выглядят так:</a:t>
            </a:r>
            <a:endParaRPr lang="ru-RU" sz="24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838200" y="1614617"/>
            <a:ext cx="893497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err="1"/>
              <a:t>docker</a:t>
            </a:r>
            <a:r>
              <a:rPr lang="ru-RU" dirty="0"/>
              <a:t> </a:t>
            </a:r>
            <a:r>
              <a:rPr lang="ru-RU" dirty="0" err="1"/>
              <a:t>version</a:t>
            </a:r>
            <a:r>
              <a:rPr lang="ru-RU" dirty="0"/>
              <a:t> — вывод сведений о версиях клиента и сервера </a:t>
            </a:r>
            <a:r>
              <a:rPr lang="ru-RU" dirty="0" err="1"/>
              <a:t>Docker</a:t>
            </a:r>
            <a:r>
              <a:rPr lang="ru-RU" dirty="0"/>
              <a:t>.</a:t>
            </a:r>
          </a:p>
          <a:p>
            <a:r>
              <a:rPr lang="ru-RU" dirty="0" err="1"/>
              <a:t>docker</a:t>
            </a:r>
            <a:r>
              <a:rPr lang="ru-RU" dirty="0"/>
              <a:t> </a:t>
            </a:r>
            <a:r>
              <a:rPr lang="ru-RU" dirty="0" err="1"/>
              <a:t>login</a:t>
            </a:r>
            <a:r>
              <a:rPr lang="ru-RU" dirty="0"/>
              <a:t> — вход в реестр </a:t>
            </a:r>
            <a:r>
              <a:rPr lang="ru-RU" dirty="0" err="1"/>
              <a:t>Docker</a:t>
            </a:r>
            <a:r>
              <a:rPr lang="ru-RU" dirty="0"/>
              <a:t>.</a:t>
            </a:r>
          </a:p>
          <a:p>
            <a:r>
              <a:rPr lang="ru-RU" dirty="0" err="1"/>
              <a:t>docker</a:t>
            </a:r>
            <a:r>
              <a:rPr lang="ru-RU" dirty="0"/>
              <a:t> </a:t>
            </a:r>
            <a:r>
              <a:rPr lang="ru-RU" dirty="0" err="1"/>
              <a:t>system</a:t>
            </a:r>
            <a:r>
              <a:rPr lang="ru-RU" dirty="0"/>
              <a:t> </a:t>
            </a:r>
            <a:r>
              <a:rPr lang="ru-RU" dirty="0" err="1"/>
              <a:t>prune</a:t>
            </a:r>
            <a:r>
              <a:rPr lang="ru-RU" dirty="0"/>
              <a:t> — удаление неиспользуемых контейнеров, сетей и образов, которым не назначено имя и тег.</a:t>
            </a:r>
          </a:p>
        </p:txBody>
      </p:sp>
    </p:spTree>
    <p:extLst>
      <p:ext uri="{BB962C8B-B14F-4D97-AF65-F5344CB8AC3E}">
        <p14:creationId xmlns:p14="http://schemas.microsoft.com/office/powerpoint/2010/main" val="5558175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Команды для управления </a:t>
            </a:r>
            <a:r>
              <a:rPr lang="ru-RU" dirty="0" smtClean="0"/>
              <a:t>контейнерами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115737"/>
            <a:ext cx="10515600" cy="49888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400" dirty="0"/>
              <a:t>Общая схема команд для управления контейнерами выглядит так:</a:t>
            </a:r>
            <a:endParaRPr lang="ru-RU" sz="24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951059" y="1690688"/>
            <a:ext cx="8744876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chemeClr val="bg1"/>
                </a:solidFill>
              </a:rPr>
              <a:t>docker</a:t>
            </a:r>
            <a:r>
              <a:rPr lang="en-US" dirty="0">
                <a:solidFill>
                  <a:schemeClr val="bg1"/>
                </a:solidFill>
              </a:rPr>
              <a:t> container </a:t>
            </a:r>
            <a:r>
              <a:rPr lang="en-US" dirty="0" smtClean="0">
                <a:solidFill>
                  <a:schemeClr val="bg1"/>
                </a:solidFill>
              </a:rPr>
              <a:t>create --name </a:t>
            </a:r>
            <a:r>
              <a:rPr lang="en-US" dirty="0" err="1" smtClean="0">
                <a:solidFill>
                  <a:schemeClr val="bg1"/>
                </a:solidFill>
              </a:rPr>
              <a:t>mycontainer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ubuntu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38200" y="2238724"/>
            <a:ext cx="893497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err="1"/>
              <a:t>container</a:t>
            </a:r>
            <a:r>
              <a:rPr lang="ru-RU" b="1" dirty="0"/>
              <a:t> </a:t>
            </a:r>
            <a:r>
              <a:rPr lang="ru-RU" b="1" dirty="0" err="1"/>
              <a:t>create</a:t>
            </a:r>
            <a:endParaRPr lang="ru-RU" b="1" dirty="0"/>
          </a:p>
          <a:p>
            <a:r>
              <a:rPr lang="ru-RU" dirty="0"/>
              <a:t>Из названия понятно, что речь идет о создании нового контейнера. Это основная функция </a:t>
            </a:r>
            <a:r>
              <a:rPr lang="ru-RU" dirty="0" err="1"/>
              <a:t>Docker</a:t>
            </a:r>
            <a:r>
              <a:rPr lang="ru-RU" dirty="0"/>
              <a:t>, с нее начинается его работа.</a:t>
            </a:r>
          </a:p>
          <a:p>
            <a:endParaRPr lang="en-US" dirty="0" smtClean="0"/>
          </a:p>
          <a:p>
            <a:r>
              <a:rPr lang="ru-RU" dirty="0" smtClean="0"/>
              <a:t>Синтаксис </a:t>
            </a:r>
            <a:r>
              <a:rPr lang="ru-RU" dirty="0"/>
              <a:t>следующий: </a:t>
            </a:r>
            <a:r>
              <a:rPr lang="ru-RU" b="1" dirty="0" err="1"/>
              <a:t>docker</a:t>
            </a:r>
            <a:r>
              <a:rPr lang="ru-RU" b="1" dirty="0"/>
              <a:t> </a:t>
            </a:r>
            <a:r>
              <a:rPr lang="en-US" b="1" dirty="0" smtClean="0"/>
              <a:t>container </a:t>
            </a:r>
            <a:r>
              <a:rPr lang="ru-RU" b="1" dirty="0" err="1" smtClean="0"/>
              <a:t>create</a:t>
            </a:r>
            <a:r>
              <a:rPr lang="ru-RU" b="1" dirty="0" smtClean="0"/>
              <a:t> </a:t>
            </a:r>
            <a:r>
              <a:rPr lang="ru-RU" b="1" dirty="0"/>
              <a:t>[опции] </a:t>
            </a:r>
            <a:r>
              <a:rPr lang="ru-RU" b="1" i="1" dirty="0"/>
              <a:t>название образа</a:t>
            </a:r>
            <a:r>
              <a:rPr lang="ru-RU" b="1" dirty="0"/>
              <a:t> [дополнительные команды][аргументы]</a:t>
            </a:r>
            <a:r>
              <a:rPr lang="ru-RU" dirty="0"/>
              <a:t>.</a:t>
            </a:r>
          </a:p>
          <a:p>
            <a:endParaRPr lang="en-US" dirty="0" smtClean="0"/>
          </a:p>
          <a:p>
            <a:r>
              <a:rPr lang="ru-RU" dirty="0" smtClean="0"/>
              <a:t>В </a:t>
            </a:r>
            <a:r>
              <a:rPr lang="ru-RU" dirty="0"/>
              <a:t>квадратных скобках указываются опциональные компоненты команды. Использовать их необязательно, но можно оптимизировать создаваемый контейнер под свои задачи</a:t>
            </a:r>
            <a:r>
              <a:rPr lang="ru-RU" dirty="0" smtClean="0"/>
              <a:t>.</a:t>
            </a:r>
            <a:endParaRPr lang="en-US" dirty="0" smtClean="0"/>
          </a:p>
          <a:p>
            <a:r>
              <a:rPr lang="ru-RU" dirty="0"/>
              <a:t> 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838200" y="5000261"/>
            <a:ext cx="964342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hlinkClick r:id="rId2"/>
              </a:rPr>
              <a:t>https://docs.docker.com/engine/reference/commandline/container_create</a:t>
            </a:r>
            <a:r>
              <a:rPr lang="ru-RU" dirty="0" smtClean="0">
                <a:hlinkClick r:id="rId2"/>
              </a:rPr>
              <a:t>/</a:t>
            </a:r>
            <a:endParaRPr lang="en-US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467950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Команды для управления </a:t>
            </a:r>
            <a:r>
              <a:rPr lang="ru-RU" dirty="0" smtClean="0"/>
              <a:t>контейнерами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115737"/>
            <a:ext cx="10515600" cy="49888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400" dirty="0"/>
              <a:t>Общая схема команд для управления контейнерами выглядит так:</a:t>
            </a:r>
            <a:endParaRPr lang="ru-RU" sz="24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951059" y="1690688"/>
            <a:ext cx="893497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err="1"/>
              <a:t>container</a:t>
            </a:r>
            <a:r>
              <a:rPr lang="ru-RU" b="1" dirty="0"/>
              <a:t> </a:t>
            </a:r>
            <a:r>
              <a:rPr lang="ru-RU" b="1" dirty="0" err="1"/>
              <a:t>start</a:t>
            </a:r>
            <a:endParaRPr lang="ru-RU" b="1" dirty="0"/>
          </a:p>
          <a:p>
            <a:r>
              <a:rPr lang="ru-RU" dirty="0"/>
              <a:t>В отличие от предыдущей команды, эта запускает контейнер, который существует, но находится в нерабочем состоянии. </a:t>
            </a:r>
          </a:p>
          <a:p>
            <a:endParaRPr lang="en-US" dirty="0" smtClean="0"/>
          </a:p>
          <a:p>
            <a:r>
              <a:rPr lang="ru-RU" dirty="0" smtClean="0"/>
              <a:t>Синтаксис </a:t>
            </a:r>
            <a:r>
              <a:rPr lang="ru-RU" dirty="0"/>
              <a:t>следующий: </a:t>
            </a:r>
            <a:r>
              <a:rPr lang="ru-RU" b="1" dirty="0" err="1"/>
              <a:t>docker</a:t>
            </a:r>
            <a:r>
              <a:rPr lang="ru-RU" b="1" dirty="0"/>
              <a:t> </a:t>
            </a:r>
            <a:r>
              <a:rPr lang="en-US" b="1" dirty="0" smtClean="0"/>
              <a:t>container </a:t>
            </a:r>
            <a:r>
              <a:rPr lang="ru-RU" b="1" dirty="0" err="1" smtClean="0"/>
              <a:t>start</a:t>
            </a:r>
            <a:r>
              <a:rPr lang="ru-RU" b="1" dirty="0" smtClean="0"/>
              <a:t> </a:t>
            </a:r>
            <a:r>
              <a:rPr lang="ru-RU" b="1" dirty="0"/>
              <a:t>[опции] </a:t>
            </a:r>
            <a:r>
              <a:rPr lang="ru-RU" b="1" i="1" dirty="0"/>
              <a:t>название или ID контейнера</a:t>
            </a:r>
            <a:r>
              <a:rPr lang="ru-RU" b="1" dirty="0"/>
              <a:t> [название или ID контейнера</a:t>
            </a:r>
            <a:r>
              <a:rPr lang="ru-RU" b="1" dirty="0" smtClean="0"/>
              <a:t>]</a:t>
            </a:r>
            <a:r>
              <a:rPr lang="ru-RU" dirty="0" smtClean="0"/>
              <a:t>.</a:t>
            </a:r>
          </a:p>
          <a:p>
            <a:r>
              <a:rPr lang="ru-RU" dirty="0" smtClean="0"/>
              <a:t>Пример: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951058" y="3876308"/>
            <a:ext cx="8744876" cy="923330"/>
          </a:xfrm>
          <a:prstGeom prst="rect">
            <a:avLst/>
          </a:prstGeom>
          <a:solidFill>
            <a:schemeClr val="tx1"/>
          </a:solidFill>
        </p:spPr>
        <p:txBody>
          <a:bodyPr wrap="square">
            <a:spAutoFit/>
          </a:bodyPr>
          <a:lstStyle/>
          <a:p>
            <a:r>
              <a:rPr lang="ru-RU" dirty="0" err="1">
                <a:solidFill>
                  <a:schemeClr val="bg1"/>
                </a:solidFill>
              </a:rPr>
              <a:t>docker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en-US" dirty="0" smtClean="0">
                <a:solidFill>
                  <a:schemeClr val="bg1"/>
                </a:solidFill>
              </a:rPr>
              <a:t>container </a:t>
            </a:r>
            <a:r>
              <a:rPr lang="ru-RU" dirty="0" err="1" smtClean="0">
                <a:solidFill>
                  <a:schemeClr val="bg1"/>
                </a:solidFill>
              </a:rPr>
              <a:t>start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>
                <a:solidFill>
                  <a:schemeClr val="bg1"/>
                </a:solidFill>
              </a:rPr>
              <a:t>49920 — пример старта через ID контейнера 49920</a:t>
            </a:r>
          </a:p>
          <a:p>
            <a:endParaRPr lang="ru-RU" dirty="0">
              <a:solidFill>
                <a:schemeClr val="bg1"/>
              </a:solidFill>
            </a:endParaRPr>
          </a:p>
          <a:p>
            <a:r>
              <a:rPr lang="ru-RU" dirty="0" err="1">
                <a:solidFill>
                  <a:schemeClr val="bg1"/>
                </a:solidFill>
              </a:rPr>
              <a:t>docker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en-US" dirty="0" smtClean="0">
                <a:solidFill>
                  <a:schemeClr val="bg1"/>
                </a:solidFill>
              </a:rPr>
              <a:t>container </a:t>
            </a:r>
            <a:r>
              <a:rPr lang="ru-RU" dirty="0" err="1" smtClean="0">
                <a:solidFill>
                  <a:schemeClr val="bg1"/>
                </a:solidFill>
              </a:rPr>
              <a:t>start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testing_docker</a:t>
            </a:r>
            <a:r>
              <a:rPr lang="ru-RU" dirty="0">
                <a:solidFill>
                  <a:schemeClr val="bg1"/>
                </a:solidFill>
              </a:rPr>
              <a:t> — пример старта через название </a:t>
            </a:r>
            <a:r>
              <a:rPr lang="ru-RU" dirty="0" err="1">
                <a:solidFill>
                  <a:schemeClr val="bg1"/>
                </a:solidFill>
              </a:rPr>
              <a:t>testing_docker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951058" y="4948688"/>
            <a:ext cx="940390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Какой из вариантов использовать, решает разработчик, ориентируясь на собственные предпочтения. Технических отличий нет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951057" y="5744069"/>
            <a:ext cx="925562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hlinkClick r:id="rId2"/>
              </a:rPr>
              <a:t>https://docs.docker.com/engine/reference/commandline/container_start</a:t>
            </a:r>
            <a:r>
              <a:rPr lang="ru-RU" dirty="0" smtClean="0">
                <a:hlinkClick r:id="rId2"/>
              </a:rPr>
              <a:t>/</a:t>
            </a:r>
            <a:endParaRPr lang="en-US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4658221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407</TotalTime>
  <Words>893</Words>
  <Application>Microsoft Office PowerPoint</Application>
  <PresentationFormat>Широкоэкранный</PresentationFormat>
  <Paragraphs>137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1" baseType="lpstr">
      <vt:lpstr>Arial</vt:lpstr>
      <vt:lpstr>Calibri</vt:lpstr>
      <vt:lpstr>Calibri Light</vt:lpstr>
      <vt:lpstr>Inter</vt:lpstr>
      <vt:lpstr>var(--font-family-code)</vt:lpstr>
      <vt:lpstr>Тема Office</vt:lpstr>
      <vt:lpstr>Лекция 5</vt:lpstr>
      <vt:lpstr>Docker </vt:lpstr>
      <vt:lpstr>Основные команды </vt:lpstr>
      <vt:lpstr>Основные команды </vt:lpstr>
      <vt:lpstr>Команды для управления контейнерами </vt:lpstr>
      <vt:lpstr>Команды для управления образами </vt:lpstr>
      <vt:lpstr>Прочие команды </vt:lpstr>
      <vt:lpstr>Команды для управления контейнерами </vt:lpstr>
      <vt:lpstr>Команды для управления контейнерами </vt:lpstr>
      <vt:lpstr>Команды для управления контейнерами </vt:lpstr>
      <vt:lpstr>Команды для управления контейнерами </vt:lpstr>
      <vt:lpstr>Команды для управления контейнерами </vt:lpstr>
      <vt:lpstr>Презентация PowerPoint</vt:lpstr>
      <vt:lpstr>Презентация PowerPoint</vt:lpstr>
      <vt:lpstr>Презентация PowerPoint</vt:lpstr>
    </vt:vector>
  </TitlesOfParts>
  <Company>home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Лекция 3</dc:title>
  <dc:creator>Учетная запись Майкрософт</dc:creator>
  <cp:lastModifiedBy>Учетная запись Майкрософт</cp:lastModifiedBy>
  <cp:revision>33</cp:revision>
  <dcterms:created xsi:type="dcterms:W3CDTF">2021-10-02T18:09:09Z</dcterms:created>
  <dcterms:modified xsi:type="dcterms:W3CDTF">2021-10-14T04:50:21Z</dcterms:modified>
</cp:coreProperties>
</file>