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75" r:id="rId4"/>
    <p:sldId id="276" r:id="rId5"/>
    <p:sldId id="257" r:id="rId6"/>
    <p:sldId id="280" r:id="rId7"/>
    <p:sldId id="281" r:id="rId8"/>
    <p:sldId id="279" r:id="rId9"/>
    <p:sldId id="277" r:id="rId10"/>
    <p:sldId id="282" r:id="rId11"/>
    <p:sldId id="278" r:id="rId12"/>
    <p:sldId id="283" r:id="rId13"/>
    <p:sldId id="284" r:id="rId14"/>
    <p:sldId id="285" r:id="rId15"/>
    <p:sldId id="286" r:id="rId16"/>
    <p:sldId id="287" r:id="rId17"/>
    <p:sldId id="288" r:id="rId18"/>
    <p:sldId id="289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66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9640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8779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3671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1643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8172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0918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2478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4526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7413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8936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81608-9FBB-4EAD-AA62-CE6BE93D238D}" type="datetimeFigureOut">
              <a:rPr lang="ru-RU" smtClean="0"/>
              <a:t>13.10.2021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1282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mailto:user@satbayev.university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hub.docker.com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UnionFS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Лекция </a:t>
            </a:r>
            <a:r>
              <a:rPr lang="ru-RU" dirty="0"/>
              <a:t>6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Docker</a:t>
            </a:r>
            <a:r>
              <a:rPr lang="en-US" dirty="0" smtClean="0"/>
              <a:t>: </a:t>
            </a:r>
            <a:r>
              <a:rPr lang="ru-RU" dirty="0" smtClean="0"/>
              <a:t>компоненты, образы.</a:t>
            </a:r>
            <a:r>
              <a:rPr lang="en-US" dirty="0" smtClean="0"/>
              <a:t> </a:t>
            </a:r>
            <a:r>
              <a:rPr lang="en-US" dirty="0" err="1" smtClean="0"/>
              <a:t>DockerFile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26890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Docker</a:t>
            </a:r>
            <a:r>
              <a:rPr lang="en-US" dirty="0" smtClean="0"/>
              <a:t> </a:t>
            </a:r>
            <a:r>
              <a:rPr lang="ru-RU" dirty="0" smtClean="0"/>
              <a:t>образы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6"/>
            <a:ext cx="10515600" cy="50612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/>
              <a:t>Команды для управления образами</a:t>
            </a:r>
          </a:p>
          <a:p>
            <a:pPr marL="0" indent="0">
              <a:buNone/>
            </a:pPr>
            <a:r>
              <a:rPr lang="ru-RU" sz="2400" dirty="0"/>
              <a:t>Для управления образами используются команды, которые </a:t>
            </a:r>
            <a:r>
              <a:rPr lang="ru-RU" sz="2400" dirty="0" smtClean="0"/>
              <a:t>выглядят </a:t>
            </a:r>
            <a:r>
              <a:rPr lang="ru-RU" sz="2400" dirty="0"/>
              <a:t>так</a:t>
            </a:r>
            <a:r>
              <a:rPr lang="ru-RU" sz="2400" dirty="0" smtClean="0"/>
              <a:t>:</a:t>
            </a: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ru-RU" sz="2400" b="1" dirty="0" err="1" smtClean="0"/>
              <a:t>build</a:t>
            </a:r>
            <a:r>
              <a:rPr lang="ru-RU" sz="2400" dirty="0" smtClean="0"/>
              <a:t> </a:t>
            </a:r>
            <a:r>
              <a:rPr lang="ru-RU" sz="2400" dirty="0"/>
              <a:t>— сборка образа</a:t>
            </a:r>
            <a:r>
              <a:rPr lang="ru-RU" sz="2400" dirty="0" smtClean="0"/>
              <a:t>.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b="1" dirty="0"/>
              <a:t>p</a:t>
            </a:r>
            <a:r>
              <a:rPr lang="en-US" sz="2400" b="1" dirty="0" smtClean="0"/>
              <a:t>ull</a:t>
            </a:r>
            <a:r>
              <a:rPr lang="en-US" sz="2400" dirty="0" smtClean="0"/>
              <a:t> - </a:t>
            </a:r>
            <a:r>
              <a:rPr lang="ru-RU" sz="2400" dirty="0"/>
              <a:t>скачивает образ из </a:t>
            </a:r>
            <a:r>
              <a:rPr lang="ru-RU" sz="2400" dirty="0" err="1"/>
              <a:t>docker</a:t>
            </a:r>
            <a:r>
              <a:rPr lang="ru-RU" sz="2400" dirty="0"/>
              <a:t> </a:t>
            </a:r>
            <a:r>
              <a:rPr lang="ru-RU" sz="2400" dirty="0" err="1"/>
              <a:t>registry</a:t>
            </a:r>
            <a:r>
              <a:rPr lang="ru-RU" sz="2400" dirty="0"/>
              <a:t> и помещает его в локальное хранилище на хосте</a:t>
            </a:r>
            <a:endParaRPr lang="ru-RU" sz="2400" dirty="0"/>
          </a:p>
          <a:p>
            <a:pPr marL="0" indent="0">
              <a:buNone/>
            </a:pPr>
            <a:r>
              <a:rPr lang="ru-RU" sz="2400" b="1" dirty="0" err="1"/>
              <a:t>push</a:t>
            </a:r>
            <a:r>
              <a:rPr lang="ru-RU" sz="2400" dirty="0"/>
              <a:t> — отправка образа в удалённый реестр.</a:t>
            </a:r>
          </a:p>
          <a:p>
            <a:pPr marL="0" indent="0">
              <a:buNone/>
            </a:pPr>
            <a:r>
              <a:rPr lang="ru-RU" sz="2400" b="1" dirty="0" err="1"/>
              <a:t>ls</a:t>
            </a:r>
            <a:r>
              <a:rPr lang="ru-RU" sz="2400" dirty="0"/>
              <a:t> — вывод списка образов.</a:t>
            </a:r>
          </a:p>
          <a:p>
            <a:pPr marL="0" indent="0">
              <a:buNone/>
            </a:pPr>
            <a:r>
              <a:rPr lang="ru-RU" sz="2400" b="1" dirty="0" err="1"/>
              <a:t>history</a:t>
            </a:r>
            <a:r>
              <a:rPr lang="ru-RU" sz="2400" dirty="0"/>
              <a:t> — вывод сведений о слоях образа.</a:t>
            </a:r>
          </a:p>
          <a:p>
            <a:pPr marL="0" indent="0">
              <a:buNone/>
            </a:pPr>
            <a:r>
              <a:rPr lang="ru-RU" sz="2400" b="1" dirty="0" err="1"/>
              <a:t>inspect</a:t>
            </a:r>
            <a:r>
              <a:rPr lang="ru-RU" sz="2400" dirty="0"/>
              <a:t> — вывод подробной информации об образе, в том числе — сведений о слоях.</a:t>
            </a:r>
          </a:p>
          <a:p>
            <a:pPr marL="0" indent="0">
              <a:buNone/>
            </a:pPr>
            <a:r>
              <a:rPr lang="ru-RU" sz="2400" b="1" dirty="0" err="1"/>
              <a:t>rm</a:t>
            </a:r>
            <a:r>
              <a:rPr lang="ru-RU" sz="2400" dirty="0"/>
              <a:t> — удаление образа.</a:t>
            </a:r>
            <a:endParaRPr lang="en-US" sz="24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989202" y="2071967"/>
            <a:ext cx="8744876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docker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image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my_command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73625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Docker</a:t>
            </a:r>
            <a:r>
              <a:rPr lang="en-US" dirty="0" smtClean="0"/>
              <a:t> </a:t>
            </a:r>
            <a:r>
              <a:rPr lang="ru-RU" dirty="0" smtClean="0"/>
              <a:t>образы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6"/>
            <a:ext cx="10515600" cy="50612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/>
              <a:t>Инструкциями будут следующие действия:</a:t>
            </a:r>
          </a:p>
          <a:p>
            <a:r>
              <a:rPr lang="ru-RU" sz="2400" dirty="0"/>
              <a:t>запуск команды</a:t>
            </a:r>
          </a:p>
          <a:p>
            <a:r>
              <a:rPr lang="ru-RU" sz="2400" dirty="0"/>
              <a:t>добавление файла или директории</a:t>
            </a:r>
          </a:p>
          <a:p>
            <a:r>
              <a:rPr lang="ru-RU" sz="2400" dirty="0"/>
              <a:t>создание переменной окружения</a:t>
            </a:r>
          </a:p>
          <a:p>
            <a:r>
              <a:rPr lang="ru-RU" sz="2400" dirty="0"/>
              <a:t>указания что запускать когда запускается контейнер этого </a:t>
            </a:r>
            <a:r>
              <a:rPr lang="ru-RU" sz="2400" dirty="0" smtClean="0"/>
              <a:t>образа</a:t>
            </a:r>
          </a:p>
          <a:p>
            <a:pPr marL="0" indent="0">
              <a:buNone/>
            </a:pPr>
            <a:r>
              <a:rPr lang="ru-RU" sz="2400" dirty="0"/>
              <a:t>Эти инструкции хранятся в файле </a:t>
            </a:r>
            <a:r>
              <a:rPr lang="ru-RU" sz="2400" dirty="0" err="1"/>
              <a:t>Dockerfile</a:t>
            </a:r>
            <a:r>
              <a:rPr lang="ru-RU" sz="2400" dirty="0"/>
              <a:t>. </a:t>
            </a:r>
            <a:r>
              <a:rPr lang="ru-RU" sz="2400" dirty="0" err="1"/>
              <a:t>Docker</a:t>
            </a:r>
            <a:r>
              <a:rPr lang="ru-RU" sz="2400" dirty="0"/>
              <a:t> считывает это </a:t>
            </a:r>
            <a:r>
              <a:rPr lang="ru-RU" sz="2400" dirty="0" err="1"/>
              <a:t>Dockerfile</a:t>
            </a:r>
            <a:r>
              <a:rPr lang="ru-RU" sz="2400" dirty="0"/>
              <a:t>, когда вы собираете образ, выполняет эти инструкции, и возвращает конечный образ.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5564611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Docker</a:t>
            </a:r>
            <a:r>
              <a:rPr lang="en-US" dirty="0" smtClean="0"/>
              <a:t> </a:t>
            </a:r>
            <a:r>
              <a:rPr lang="ru-RU" dirty="0" smtClean="0"/>
              <a:t>образы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6"/>
            <a:ext cx="10515600" cy="50612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/>
              <a:t>Докер-образ состоит из слоев. Каждая команда в докер-файле добавляет новый слой, который накладывается на предыдущий. Финальный докер-образ — это объединение всех слоев в один</a:t>
            </a:r>
            <a:r>
              <a:rPr lang="ru-RU" sz="2400" dirty="0" smtClean="0"/>
              <a:t>.</a:t>
            </a:r>
            <a:endParaRPr lang="ru-RU" sz="2400" dirty="0"/>
          </a:p>
          <a:p>
            <a:pPr marL="0" indent="0">
              <a:buNone/>
            </a:pPr>
            <a:r>
              <a:rPr lang="ru-RU" sz="2400" dirty="0"/>
              <a:t>Такая структура позволяет использовать уже существующие образы для создания новых. </a:t>
            </a:r>
            <a:endParaRPr lang="en-US" sz="2400" dirty="0" smtClean="0"/>
          </a:p>
          <a:p>
            <a:pPr marL="0" indent="0">
              <a:buNone/>
            </a:pPr>
            <a:r>
              <a:rPr lang="ru-RU" sz="2400" dirty="0" smtClean="0"/>
              <a:t>Например</a:t>
            </a:r>
            <a:r>
              <a:rPr lang="ru-RU" sz="2400" dirty="0"/>
              <a:t>, мы разрабатываем приложения на </a:t>
            </a:r>
            <a:r>
              <a:rPr lang="ru-RU" sz="2400" dirty="0" err="1"/>
              <a:t>Python</a:t>
            </a:r>
            <a:r>
              <a:rPr lang="ru-RU" sz="2400" dirty="0"/>
              <a:t>. </a:t>
            </a:r>
            <a:endParaRPr lang="en-US" sz="2400" dirty="0" smtClean="0"/>
          </a:p>
          <a:p>
            <a:pPr marL="0" indent="0">
              <a:buNone/>
            </a:pPr>
            <a:r>
              <a:rPr lang="ru-RU" sz="2400" dirty="0" smtClean="0"/>
              <a:t>Чтобы </a:t>
            </a:r>
            <a:r>
              <a:rPr lang="ru-RU" sz="2400" dirty="0"/>
              <a:t>наши приложения запускались на других серверах, мы должны в каждый образ устанавливать среду выполнения </a:t>
            </a:r>
            <a:r>
              <a:rPr lang="ru-RU" sz="2400" dirty="0" err="1"/>
              <a:t>Python</a:t>
            </a:r>
            <a:r>
              <a:rPr lang="ru-RU" sz="2400" dirty="0"/>
              <a:t>. Чтобы не реализовывать это самостоятельно, мы просто используем готовый официальный образ </a:t>
            </a:r>
            <a:r>
              <a:rPr lang="ru-RU" sz="2400" dirty="0" err="1"/>
              <a:t>Python</a:t>
            </a:r>
            <a:r>
              <a:rPr lang="ru-RU" sz="2400" dirty="0"/>
              <a:t>. В свою очередь, этот образ основан на базе образа </a:t>
            </a:r>
            <a:r>
              <a:rPr lang="ru-RU" sz="2400" dirty="0" err="1"/>
              <a:t>Debian</a:t>
            </a:r>
            <a:r>
              <a:rPr lang="ru-RU" sz="2400" dirty="0"/>
              <a:t> — дистрибутива </a:t>
            </a:r>
            <a:r>
              <a:rPr lang="ru-RU" sz="2400" dirty="0" err="1"/>
              <a:t>Linux</a:t>
            </a:r>
            <a:r>
              <a:rPr lang="ru-RU" sz="2400" dirty="0"/>
              <a:t>. Без него </a:t>
            </a:r>
            <a:r>
              <a:rPr lang="ru-RU" sz="2400" dirty="0" err="1"/>
              <a:t>Python</a:t>
            </a:r>
            <a:r>
              <a:rPr lang="ru-RU" sz="2400" dirty="0"/>
              <a:t> не сможет работать.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0576539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Docker</a:t>
            </a:r>
            <a:r>
              <a:rPr lang="en-US" dirty="0" smtClean="0"/>
              <a:t> </a:t>
            </a:r>
            <a:r>
              <a:rPr lang="ru-RU" dirty="0" smtClean="0"/>
              <a:t>образы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6"/>
            <a:ext cx="10515600" cy="50612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/>
              <a:t>В результате наш докер-образ упрощенно выглядит вот так:</a:t>
            </a:r>
          </a:p>
        </p:txBody>
      </p:sp>
      <p:pic>
        <p:nvPicPr>
          <p:cNvPr id="4098" name="Picture 2" descr="https://mcs.mail.ru/wp-content/uploads/2021/06/%D0%A1%D1%85%D0%B5%D0%BC%D0%B0_02-1024x48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647826"/>
            <a:ext cx="97536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74301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Docker</a:t>
            </a:r>
            <a:r>
              <a:rPr lang="en-US" dirty="0" smtClean="0"/>
              <a:t> </a:t>
            </a:r>
            <a:r>
              <a:rPr lang="ru-RU" dirty="0" smtClean="0"/>
              <a:t>образы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6"/>
            <a:ext cx="10515600" cy="50612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/>
              <a:t>В результате наш докер-образ упрощенно выглядит вот так</a:t>
            </a:r>
            <a:r>
              <a:rPr lang="ru-RU" sz="2400" dirty="0" smtClean="0"/>
              <a:t>:</a:t>
            </a: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ru-RU" sz="2400" dirty="0"/>
              <a:t>Также этот подход позволяет один раз скачать образ </a:t>
            </a:r>
            <a:r>
              <a:rPr lang="ru-RU" sz="2400" dirty="0" err="1"/>
              <a:t>Python</a:t>
            </a:r>
            <a:r>
              <a:rPr lang="ru-RU" sz="2400" dirty="0"/>
              <a:t> и использовать его для всех наших приложений. Так мы экономим место на диске и не дублируем одни и те же файлы.</a:t>
            </a:r>
          </a:p>
          <a:p>
            <a:pPr marL="0" indent="0">
              <a:buNone/>
            </a:pPr>
            <a:r>
              <a:rPr lang="ru-RU" sz="2400" dirty="0"/>
              <a:t>Образ — это неизменяемые слои, которые доступны только для чтения. А контейнер — это тот же самый образ, у которого «сверху» есть еще один слой для записи. Контейнер использует его, когда ему нужно сохранить информацию в процессе своей работы: </a:t>
            </a:r>
            <a:r>
              <a:rPr lang="ru-RU" sz="2400" dirty="0" err="1"/>
              <a:t>логи</a:t>
            </a:r>
            <a:r>
              <a:rPr lang="ru-RU" sz="2400" dirty="0"/>
              <a:t>, временные файлы и так далее. Если контейнер уничтожится, то этот слой и вся информация на нем тоже пропадут. А когда из этого же образа создастся новый контейнер, слой для записи у него будет новый и пустой.</a:t>
            </a:r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8927285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Docker</a:t>
            </a:r>
            <a:r>
              <a:rPr lang="en-US" dirty="0" smtClean="0"/>
              <a:t>. </a:t>
            </a:r>
            <a:r>
              <a:rPr lang="ru-RU" dirty="0" smtClean="0"/>
              <a:t>Принцип работы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6146" name="Picture 2" descr="https://mcs.mail.ru/wp-content/uploads/2021/06/%D0%A1%D1%85%D0%B5%D0%BC%D0%B0_03-1024x48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301" y="1162181"/>
            <a:ext cx="10978857" cy="5146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12790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Docker</a:t>
            </a:r>
            <a:r>
              <a:rPr lang="en-US" dirty="0" smtClean="0"/>
              <a:t>. </a:t>
            </a:r>
            <a:r>
              <a:rPr lang="ru-RU" dirty="0" smtClean="0"/>
              <a:t>Создание образа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732770" y="1121751"/>
            <a:ext cx="8458213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Существуют 2 способа получения нужного образа:</a:t>
            </a:r>
          </a:p>
          <a:p>
            <a:endParaRPr lang="ru-RU" dirty="0" smtClean="0"/>
          </a:p>
          <a:p>
            <a:pPr marL="342900" indent="-342900">
              <a:buAutoNum type="arabicPeriod"/>
            </a:pPr>
            <a:r>
              <a:rPr lang="ru-RU" dirty="0" smtClean="0"/>
              <a:t>Обновить </a:t>
            </a:r>
            <a:r>
              <a:rPr lang="ru-RU" dirty="0"/>
              <a:t>контейнер созданный из образа и сделать </a:t>
            </a:r>
            <a:r>
              <a:rPr lang="ru-RU" dirty="0" err="1"/>
              <a:t>коммит</a:t>
            </a:r>
            <a:r>
              <a:rPr lang="ru-RU" dirty="0"/>
              <a:t> ваших изменений, </a:t>
            </a:r>
            <a:endParaRPr lang="ru-RU" dirty="0" smtClean="0"/>
          </a:p>
          <a:p>
            <a:r>
              <a:rPr lang="ru-RU" dirty="0" smtClean="0"/>
              <a:t>при </a:t>
            </a:r>
            <a:r>
              <a:rPr lang="ru-RU" dirty="0"/>
              <a:t>этом будет создан новый </a:t>
            </a:r>
            <a:r>
              <a:rPr lang="ru-RU" dirty="0" smtClean="0"/>
              <a:t>образ</a:t>
            </a:r>
          </a:p>
          <a:p>
            <a:r>
              <a:rPr lang="ru-RU" dirty="0" smtClean="0"/>
              <a:t>2</a:t>
            </a:r>
            <a:r>
              <a:rPr lang="ru-RU" dirty="0"/>
              <a:t>. </a:t>
            </a:r>
            <a:r>
              <a:rPr lang="ru-RU" dirty="0" smtClean="0"/>
              <a:t>Добавить </a:t>
            </a:r>
            <a:r>
              <a:rPr lang="ru-RU" dirty="0"/>
              <a:t>инструкции в </a:t>
            </a:r>
            <a:r>
              <a:rPr lang="ru-RU" dirty="0" err="1"/>
              <a:t>Dockerfile</a:t>
            </a:r>
            <a:r>
              <a:rPr lang="ru-RU" dirty="0"/>
              <a:t> для создания нового </a:t>
            </a:r>
            <a:r>
              <a:rPr lang="ru-RU" dirty="0" smtClean="0"/>
              <a:t>образа</a:t>
            </a:r>
            <a:endParaRPr lang="en-US" dirty="0" smtClean="0"/>
          </a:p>
          <a:p>
            <a:endParaRPr lang="en-US" dirty="0"/>
          </a:p>
          <a:p>
            <a:r>
              <a:rPr lang="ru-RU" dirty="0" smtClean="0"/>
              <a:t>Для создания образа с нуля используется команда </a:t>
            </a:r>
            <a:r>
              <a:rPr lang="en-US" b="1" dirty="0" err="1" smtClean="0"/>
              <a:t>docker</a:t>
            </a:r>
            <a:r>
              <a:rPr lang="en-US" b="1" dirty="0" smtClean="0"/>
              <a:t> build</a:t>
            </a:r>
          </a:p>
          <a:p>
            <a:r>
              <a:rPr lang="ru-RU" dirty="0"/>
              <a:t>Для этого вам нужно создать файл </a:t>
            </a:r>
            <a:r>
              <a:rPr lang="ru-RU" dirty="0" err="1"/>
              <a:t>Dockerfile</a:t>
            </a:r>
            <a:r>
              <a:rPr lang="ru-RU" dirty="0"/>
              <a:t> который будет содержать инструкции </a:t>
            </a:r>
            <a:endParaRPr lang="en-US" dirty="0" smtClean="0"/>
          </a:p>
          <a:p>
            <a:r>
              <a:rPr lang="ru-RU" dirty="0" smtClean="0"/>
              <a:t>по </a:t>
            </a:r>
            <a:r>
              <a:rPr lang="ru-RU" dirty="0"/>
              <a:t>которым </a:t>
            </a:r>
            <a:r>
              <a:rPr lang="ru-RU" dirty="0" err="1"/>
              <a:t>Docker</a:t>
            </a:r>
            <a:r>
              <a:rPr lang="ru-RU" dirty="0"/>
              <a:t> построит новый </a:t>
            </a:r>
            <a:r>
              <a:rPr lang="ru-RU" dirty="0" smtClean="0"/>
              <a:t>образ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ru-RU" dirty="0"/>
              <a:t>Сначала, </a:t>
            </a:r>
            <a:r>
              <a:rPr lang="ru-RU" dirty="0" smtClean="0"/>
              <a:t>создадим </a:t>
            </a:r>
            <a:r>
              <a:rPr lang="ru-RU" dirty="0"/>
              <a:t>папку и </a:t>
            </a:r>
            <a:r>
              <a:rPr lang="ru-RU" dirty="0" err="1"/>
              <a:t>Dockerfile</a:t>
            </a:r>
            <a:r>
              <a:rPr lang="ru-RU" dirty="0"/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38200" y="4511615"/>
            <a:ext cx="8185030" cy="92333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m</a:t>
            </a:r>
            <a:r>
              <a:rPr lang="en-US" dirty="0" err="1" smtClean="0">
                <a:solidFill>
                  <a:schemeClr val="bg1"/>
                </a:solidFill>
              </a:rPr>
              <a:t>kdir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imageFoder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c</a:t>
            </a:r>
            <a:r>
              <a:rPr lang="en-US" dirty="0" smtClean="0">
                <a:solidFill>
                  <a:schemeClr val="bg1"/>
                </a:solidFill>
              </a:rPr>
              <a:t>d </a:t>
            </a:r>
            <a:r>
              <a:rPr lang="en-US" dirty="0" err="1" smtClean="0">
                <a:solidFill>
                  <a:schemeClr val="bg1"/>
                </a:solidFill>
              </a:rPr>
              <a:t>imageFolder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t</a:t>
            </a:r>
            <a:r>
              <a:rPr lang="en-US" dirty="0" smtClean="0">
                <a:solidFill>
                  <a:schemeClr val="bg1"/>
                </a:solidFill>
              </a:rPr>
              <a:t>ouch </a:t>
            </a:r>
            <a:r>
              <a:rPr lang="en-US" dirty="0" err="1" smtClean="0">
                <a:solidFill>
                  <a:schemeClr val="bg1"/>
                </a:solidFill>
              </a:rPr>
              <a:t>Dockerfile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29169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Docker</a:t>
            </a:r>
            <a:r>
              <a:rPr lang="en-US" dirty="0" smtClean="0"/>
              <a:t>. </a:t>
            </a:r>
            <a:r>
              <a:rPr lang="ru-RU" dirty="0" smtClean="0"/>
              <a:t>Создание образа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732770" y="1121751"/>
            <a:ext cx="3121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Содержимое файла </a:t>
            </a:r>
            <a:r>
              <a:rPr lang="en-US" dirty="0" err="1" smtClean="0"/>
              <a:t>Dockerfile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838200" y="1690688"/>
            <a:ext cx="8185030" cy="203132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# </a:t>
            </a:r>
            <a:r>
              <a:rPr lang="ru-RU" dirty="0" smtClean="0">
                <a:solidFill>
                  <a:schemeClr val="bg1"/>
                </a:solidFill>
              </a:rPr>
              <a:t>это комментарий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FROM </a:t>
            </a:r>
            <a:r>
              <a:rPr lang="en-US" dirty="0" err="1" smtClean="0">
                <a:solidFill>
                  <a:schemeClr val="bg1"/>
                </a:solidFill>
              </a:rPr>
              <a:t>ubuntu</a:t>
            </a:r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MAINTAINER </a:t>
            </a:r>
            <a:r>
              <a:rPr lang="en-US" dirty="0" err="1" smtClean="0">
                <a:solidFill>
                  <a:schemeClr val="bg1"/>
                </a:solidFill>
              </a:rPr>
              <a:t>Satbayev</a:t>
            </a:r>
            <a:r>
              <a:rPr lang="en-US" dirty="0" smtClean="0">
                <a:solidFill>
                  <a:schemeClr val="bg1"/>
                </a:solidFill>
              </a:rPr>
              <a:t> University </a:t>
            </a:r>
            <a:r>
              <a:rPr lang="en-US" dirty="0" err="1" smtClean="0">
                <a:solidFill>
                  <a:schemeClr val="bg1"/>
                </a:solidFill>
                <a:hlinkClick r:id="rId2"/>
              </a:rPr>
              <a:t>user@satbayev.university</a:t>
            </a:r>
            <a:endParaRPr lang="en-US" dirty="0" smtClean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RUN apt-get update &amp;&amp; apt-get install –y curl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38200" y="3921618"/>
            <a:ext cx="57624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0A0A0A"/>
                </a:solidFill>
                <a:latin typeface="Helvetica Neue"/>
              </a:rPr>
              <a:t>Каждая инструкция состоит из префикса и команды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38200" y="4305889"/>
            <a:ext cx="8185030" cy="369332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9CDCFE"/>
                </a:solidFill>
                <a:latin typeface="Consolas" panose="020B0609020204030204" pitchFamily="49" charset="0"/>
              </a:rPr>
              <a:t>INSTRUCTION</a:t>
            </a:r>
            <a:r>
              <a:rPr lang="en-US" dirty="0">
                <a:solidFill>
                  <a:srgbClr val="DCDCDC"/>
                </a:solidFill>
                <a:latin typeface="Consolas" panose="020B0609020204030204" pitchFamily="49" charset="0"/>
              </a:rPr>
              <a:t> statement</a:t>
            </a:r>
            <a:endParaRPr lang="ru-RU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838200" y="4964926"/>
            <a:ext cx="8185030" cy="276999"/>
          </a:xfrm>
          <a:prstGeom prst="rect">
            <a:avLst/>
          </a:prstGeom>
          <a:solidFill>
            <a:srgbClr val="F6F6F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Helvetica Neue"/>
              </a:rPr>
              <a:t>Примечание: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Helvetica Neue"/>
              </a:rPr>
              <a:t> Используйте 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Consolas" panose="020B0609020204030204" pitchFamily="49" charset="0"/>
              </a:rPr>
              <a:t>#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Helvetica Neue"/>
              </a:rPr>
              <a:t> что бы оставлять комментарии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38200" y="5330496"/>
            <a:ext cx="818503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FROM</a:t>
            </a:r>
            <a:r>
              <a:rPr lang="ru-RU" dirty="0" smtClean="0"/>
              <a:t> </a:t>
            </a:r>
            <a:r>
              <a:rPr lang="en-US" dirty="0" smtClean="0"/>
              <a:t>- </a:t>
            </a:r>
            <a:r>
              <a:rPr lang="ru-RU" dirty="0" smtClean="0"/>
              <a:t>указывает </a:t>
            </a:r>
            <a:r>
              <a:rPr lang="ru-RU" dirty="0" err="1"/>
              <a:t>Docker</a:t>
            </a:r>
            <a:r>
              <a:rPr lang="ru-RU" dirty="0"/>
              <a:t> какой образ будет базовым, в данном случае им будет </a:t>
            </a:r>
            <a:r>
              <a:rPr lang="ru-RU" dirty="0" err="1" smtClean="0"/>
              <a:t>Ubuntu</a:t>
            </a:r>
            <a:endParaRPr lang="en-US" dirty="0" smtClean="0"/>
          </a:p>
          <a:p>
            <a:r>
              <a:rPr lang="ru-RU" b="1" dirty="0" smtClean="0"/>
              <a:t>MAINTAINER</a:t>
            </a:r>
            <a:r>
              <a:rPr lang="en-US" dirty="0"/>
              <a:t> </a:t>
            </a:r>
            <a:r>
              <a:rPr lang="en-US" dirty="0" smtClean="0"/>
              <a:t>- </a:t>
            </a:r>
            <a:r>
              <a:rPr lang="ru-RU" dirty="0" smtClean="0"/>
              <a:t>указывает </a:t>
            </a:r>
            <a:r>
              <a:rPr lang="ru-RU" dirty="0"/>
              <a:t>автора поддерживающего </a:t>
            </a:r>
            <a:r>
              <a:rPr lang="ru-RU" dirty="0" smtClean="0"/>
              <a:t>образ</a:t>
            </a:r>
          </a:p>
          <a:p>
            <a:r>
              <a:rPr lang="en-US" b="1" dirty="0" smtClean="0"/>
              <a:t>RUN</a:t>
            </a:r>
            <a:r>
              <a:rPr lang="en-US" dirty="0" smtClean="0"/>
              <a:t> – </a:t>
            </a:r>
            <a:r>
              <a:rPr lang="ru-RU" dirty="0" smtClean="0"/>
              <a:t>выполнение команды внутри образа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22363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Docker</a:t>
            </a:r>
            <a:r>
              <a:rPr lang="en-US" dirty="0" smtClean="0"/>
              <a:t>. </a:t>
            </a:r>
            <a:r>
              <a:rPr lang="ru-RU" dirty="0" smtClean="0"/>
              <a:t>Создание образа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732770" y="1121751"/>
            <a:ext cx="3121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Содержимое файла </a:t>
            </a:r>
            <a:r>
              <a:rPr lang="en-US" dirty="0" err="1" smtClean="0"/>
              <a:t>Dockerfile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838200" y="1690688"/>
            <a:ext cx="818503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d</a:t>
            </a:r>
            <a:r>
              <a:rPr lang="en-US" dirty="0" err="1" smtClean="0">
                <a:solidFill>
                  <a:schemeClr val="bg1"/>
                </a:solidFill>
              </a:rPr>
              <a:t>ocker</a:t>
            </a:r>
            <a:r>
              <a:rPr lang="en-US" dirty="0" smtClean="0">
                <a:solidFill>
                  <a:schemeClr val="bg1"/>
                </a:solidFill>
              </a:rPr>
              <a:t> build –output type=tar,dest=myimg.tar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770" y="2259625"/>
            <a:ext cx="9761858" cy="3042217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770" y="4763883"/>
            <a:ext cx="9761858" cy="1475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158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Компоненты </a:t>
            </a:r>
            <a:r>
              <a:rPr lang="en-US" dirty="0" err="1" smtClean="0"/>
              <a:t>Docker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6"/>
            <a:ext cx="10515600" cy="50612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 err="1"/>
              <a:t>Docker</a:t>
            </a:r>
            <a:r>
              <a:rPr lang="ru-RU" sz="2400" dirty="0"/>
              <a:t> — это платформа для разработки и запуска контейнеров. Докер позволяет создавать контейнеры, автоматизирует их запуск и управляет жизненным циклом. Докер состоит из нескольких компонентов</a:t>
            </a:r>
            <a:r>
              <a:rPr lang="ru-RU" sz="2400" dirty="0" smtClean="0"/>
              <a:t>: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b="1" dirty="0" err="1" smtClean="0"/>
              <a:t>Docker</a:t>
            </a:r>
            <a:r>
              <a:rPr lang="en-US" sz="2400" b="1" dirty="0" smtClean="0"/>
              <a:t> host</a:t>
            </a:r>
            <a:r>
              <a:rPr lang="en-US" sz="2400" dirty="0" smtClean="0"/>
              <a:t>. </a:t>
            </a:r>
            <a:r>
              <a:rPr lang="ru-RU" sz="2400" dirty="0" smtClean="0"/>
              <a:t>Это </a:t>
            </a:r>
            <a:r>
              <a:rPr lang="ru-RU" sz="2400" dirty="0"/>
              <a:t>компьютер, на котором работает докер. Это может быть обычный персональный компьютер, железный сервер или виртуальная машина в </a:t>
            </a:r>
            <a:r>
              <a:rPr lang="ru-RU" sz="2400" dirty="0" smtClean="0"/>
              <a:t>облаке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b="1" dirty="0" err="1" smtClean="0"/>
              <a:t>Docker</a:t>
            </a:r>
            <a:r>
              <a:rPr lang="en-US" sz="2400" b="1" dirty="0" smtClean="0"/>
              <a:t> daemon</a:t>
            </a:r>
            <a:r>
              <a:rPr lang="en-US" sz="2400" dirty="0" smtClean="0"/>
              <a:t>. </a:t>
            </a:r>
            <a:r>
              <a:rPr lang="ru-RU" sz="2400" dirty="0"/>
              <a:t>Это фоновый процесс, который работает постоянно и ожидает команды. Все операции по управлению контейнерами отправляются именно в демон, например: запустить или остановить контейнер, скачать образ. И уже на основе этих команд демон выполняет необходимые действия с контейнерами и образами. Поэтому докер-демон знает все о контейнерах, запущенных на одном хосте: сколько всего контейнеров, какие из них работают, где хранятся образы и так </a:t>
            </a:r>
            <a:r>
              <a:rPr lang="ru-RU" sz="2400" dirty="0" smtClean="0"/>
              <a:t>далее</a:t>
            </a:r>
            <a:r>
              <a:rPr lang="en-US" sz="24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328368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Компоненты </a:t>
            </a:r>
            <a:r>
              <a:rPr lang="en-US" dirty="0" err="1" smtClean="0"/>
              <a:t>Docker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6"/>
            <a:ext cx="10515600" cy="50612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err="1" smtClean="0"/>
              <a:t>Docker</a:t>
            </a:r>
            <a:r>
              <a:rPr lang="en-US" sz="2400" b="1" dirty="0" smtClean="0"/>
              <a:t> client</a:t>
            </a:r>
            <a:r>
              <a:rPr lang="en-US" sz="2400" dirty="0" smtClean="0"/>
              <a:t>. </a:t>
            </a:r>
            <a:r>
              <a:rPr lang="ru-RU" sz="2400" dirty="0"/>
              <a:t>Это клиент, при помощи которого пользователи взаимодействуют с демоном и отправляют ему команды. Это может быть консоль, API или графический </a:t>
            </a:r>
            <a:r>
              <a:rPr lang="ru-RU" sz="2400" dirty="0" smtClean="0"/>
              <a:t>интерфейс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b="1" dirty="0" err="1" smtClean="0"/>
              <a:t>Docker</a:t>
            </a:r>
            <a:r>
              <a:rPr lang="en-US" sz="2400" b="1" dirty="0" smtClean="0"/>
              <a:t> image</a:t>
            </a:r>
            <a:r>
              <a:rPr lang="en-US" sz="2400" dirty="0" smtClean="0"/>
              <a:t>. </a:t>
            </a:r>
            <a:r>
              <a:rPr lang="ru-RU" sz="2400" dirty="0"/>
              <a:t>Это неизменяемый образ, из которого разворачивается контейнер. Его можно рассматривать как набор файлов, необходимых для запуска и работы приложения на другом хосте. Можно привести аналогию из мира установки ПО: образ — это компакт-диск, с которого устанавливается программа</a:t>
            </a:r>
            <a:r>
              <a:rPr lang="ru-RU" sz="2400" dirty="0" smtClean="0"/>
              <a:t>.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b="1" dirty="0" err="1" smtClean="0"/>
              <a:t>Docker</a:t>
            </a:r>
            <a:r>
              <a:rPr lang="en-US" sz="2400" b="1" dirty="0" smtClean="0"/>
              <a:t> container. </a:t>
            </a:r>
            <a:r>
              <a:rPr lang="ru-RU" sz="2400" dirty="0"/>
              <a:t>Это уже развернутое и запущенное приложение. Продолжая аналогию с установкой ПО, контейнер можно сравнить с уже установленной и работающей программой на ПК.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862354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Компоненты </a:t>
            </a:r>
            <a:r>
              <a:rPr lang="en-US" dirty="0" err="1" smtClean="0"/>
              <a:t>Docker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6"/>
            <a:ext cx="10515600" cy="50612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err="1" smtClean="0"/>
              <a:t>Docker</a:t>
            </a:r>
            <a:r>
              <a:rPr lang="en-US" sz="2400" b="1" dirty="0" smtClean="0"/>
              <a:t> registry</a:t>
            </a:r>
            <a:r>
              <a:rPr lang="en-US" sz="2400" dirty="0" smtClean="0"/>
              <a:t>. </a:t>
            </a:r>
          </a:p>
          <a:p>
            <a:pPr marL="0" indent="0">
              <a:buNone/>
            </a:pPr>
            <a:r>
              <a:rPr lang="ru-RU" sz="2400" dirty="0" smtClean="0"/>
              <a:t>Это </a:t>
            </a:r>
            <a:r>
              <a:rPr lang="ru-RU" sz="2400" dirty="0" err="1"/>
              <a:t>репозиторий</a:t>
            </a:r>
            <a:r>
              <a:rPr lang="ru-RU" sz="2400" dirty="0"/>
              <a:t>, в котором хранятся образы. Когда разработчики создают приложения, они размещают свои образы в этих </a:t>
            </a:r>
            <a:r>
              <a:rPr lang="ru-RU" sz="2400" dirty="0" err="1"/>
              <a:t>репозиториях</a:t>
            </a:r>
            <a:r>
              <a:rPr lang="ru-RU" sz="2400" dirty="0"/>
              <a:t>, откуда их могут скачать другие люди. Есть публичные </a:t>
            </a:r>
            <a:r>
              <a:rPr lang="ru-RU" sz="2400" dirty="0" err="1"/>
              <a:t>репозитории</a:t>
            </a:r>
            <a:r>
              <a:rPr lang="ru-RU" sz="2400" dirty="0"/>
              <a:t>, например </a:t>
            </a:r>
            <a:r>
              <a:rPr lang="ru-RU" sz="2400" dirty="0" err="1">
                <a:hlinkClick r:id="rId2"/>
              </a:rPr>
              <a:t>Docker</a:t>
            </a:r>
            <a:r>
              <a:rPr lang="ru-RU" sz="2400" dirty="0">
                <a:hlinkClick r:id="rId2"/>
              </a:rPr>
              <a:t> </a:t>
            </a:r>
            <a:r>
              <a:rPr lang="ru-RU" sz="2400" dirty="0" err="1">
                <a:hlinkClick r:id="rId2"/>
              </a:rPr>
              <a:t>Hub</a:t>
            </a:r>
            <a:r>
              <a:rPr lang="ru-RU" sz="2400" dirty="0"/>
              <a:t>. А можно создать свой </a:t>
            </a:r>
            <a:r>
              <a:rPr lang="ru-RU" sz="2400" dirty="0" err="1"/>
              <a:t>репозиторий</a:t>
            </a:r>
            <a:r>
              <a:rPr lang="ru-RU" sz="2400" dirty="0"/>
              <a:t>, для использования внутри компании или команды</a:t>
            </a:r>
            <a:r>
              <a:rPr lang="ru-RU" sz="2400" dirty="0" smtClean="0"/>
              <a:t>.</a:t>
            </a:r>
            <a:endParaRPr lang="en-US" sz="2400" dirty="0"/>
          </a:p>
          <a:p>
            <a:pPr marL="0" indent="0">
              <a:buNone/>
            </a:pPr>
            <a:r>
              <a:rPr lang="en-US" sz="2400" b="1" dirty="0" err="1" smtClean="0"/>
              <a:t>Dockerfile</a:t>
            </a:r>
            <a:r>
              <a:rPr lang="en-US" sz="2400" dirty="0" smtClean="0"/>
              <a:t>.</a:t>
            </a:r>
            <a:r>
              <a:rPr lang="ru-RU" sz="2400" dirty="0"/>
              <a:t> Это файл-инструкция для сборки образа.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201733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Docker</a:t>
            </a:r>
            <a:r>
              <a:rPr lang="ru-RU" dirty="0" smtClean="0"/>
              <a:t>. Контейнер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6"/>
            <a:ext cx="10515600" cy="50612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/>
              <a:t>Как работает контейнер?</a:t>
            </a:r>
          </a:p>
          <a:p>
            <a:pPr marL="0" indent="0">
              <a:buNone/>
            </a:pPr>
            <a:r>
              <a:rPr lang="ru-RU" sz="2400" dirty="0"/>
              <a:t>Контейнер состоит из операционной системы, пользовательских файлов и метаданных. Как мы знаем, каждый контейнер создается из образа. 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Этот </a:t>
            </a:r>
            <a:r>
              <a:rPr lang="ru-RU" sz="2400" dirty="0"/>
              <a:t>образ говорит </a:t>
            </a:r>
            <a:r>
              <a:rPr lang="ru-RU" sz="2400" dirty="0" err="1"/>
              <a:t>docker</a:t>
            </a:r>
            <a:r>
              <a:rPr lang="ru-RU" sz="2400" dirty="0"/>
              <a:t>-у, что находится в контейнере, какой процесс запустить, когда запускается контейнер и другие конфигурационные данные. 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err="1" smtClean="0"/>
              <a:t>Docker</a:t>
            </a:r>
            <a:r>
              <a:rPr lang="ru-RU" sz="2400" dirty="0" smtClean="0"/>
              <a:t> </a:t>
            </a:r>
            <a:r>
              <a:rPr lang="ru-RU" sz="2400" dirty="0"/>
              <a:t>образ доступен только для чтения. Когда </a:t>
            </a:r>
            <a:r>
              <a:rPr lang="ru-RU" sz="2400" dirty="0" err="1"/>
              <a:t>docker</a:t>
            </a:r>
            <a:r>
              <a:rPr lang="ru-RU" sz="2400" dirty="0"/>
              <a:t> запускает контейнер, он создает уровень для чтения/записи сверху образа (используя </a:t>
            </a:r>
            <a:r>
              <a:rPr lang="ru-RU" sz="2400" dirty="0" err="1"/>
              <a:t>union</a:t>
            </a:r>
            <a:r>
              <a:rPr lang="ru-RU" sz="2400" dirty="0"/>
              <a:t> </a:t>
            </a:r>
            <a:r>
              <a:rPr lang="ru-RU" sz="2400" dirty="0" err="1"/>
              <a:t>file</a:t>
            </a:r>
            <a:r>
              <a:rPr lang="ru-RU" sz="2400" dirty="0"/>
              <a:t> </a:t>
            </a:r>
            <a:r>
              <a:rPr lang="ru-RU" sz="2400" dirty="0" err="1"/>
              <a:t>system</a:t>
            </a:r>
            <a:r>
              <a:rPr lang="ru-RU" sz="2400" dirty="0"/>
              <a:t>, как было указано раньше), в котором может быть запущено приложение.</a:t>
            </a: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1992430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Docker</a:t>
            </a:r>
            <a:r>
              <a:rPr lang="ru-RU" dirty="0" smtClean="0"/>
              <a:t>. Контейнер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6"/>
            <a:ext cx="10515600" cy="507533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/>
              <a:t>Что происходит, когда запускается контейнер?</a:t>
            </a:r>
          </a:p>
          <a:p>
            <a:pPr marL="0" indent="0">
              <a:buNone/>
            </a:pPr>
            <a:r>
              <a:rPr lang="ru-RU" sz="2400" dirty="0"/>
              <a:t>Или с помощью программы </a:t>
            </a:r>
            <a:r>
              <a:rPr lang="ru-RU" sz="2400" dirty="0" err="1"/>
              <a:t>docker</a:t>
            </a:r>
            <a:r>
              <a:rPr lang="ru-RU" sz="2400" dirty="0"/>
              <a:t>, или с помощью </a:t>
            </a:r>
            <a:r>
              <a:rPr lang="ru-RU" sz="2400" dirty="0" err="1"/>
              <a:t>RESTful</a:t>
            </a:r>
            <a:r>
              <a:rPr lang="ru-RU" sz="2400" dirty="0"/>
              <a:t> API, </a:t>
            </a:r>
            <a:r>
              <a:rPr lang="ru-RU" sz="2400" dirty="0" err="1"/>
              <a:t>docker</a:t>
            </a:r>
            <a:r>
              <a:rPr lang="ru-RU" sz="2400" dirty="0"/>
              <a:t> клиент говорит </a:t>
            </a:r>
            <a:r>
              <a:rPr lang="ru-RU" sz="2400" dirty="0" err="1"/>
              <a:t>docker</a:t>
            </a:r>
            <a:r>
              <a:rPr lang="ru-RU" sz="2400" dirty="0"/>
              <a:t> демону запустить </a:t>
            </a:r>
            <a:r>
              <a:rPr lang="ru-RU" sz="2400" dirty="0" smtClean="0"/>
              <a:t>контейнер:</a:t>
            </a:r>
          </a:p>
          <a:p>
            <a:pPr marL="0" indent="0">
              <a:buNone/>
            </a:pPr>
            <a:r>
              <a:rPr lang="de-DE" sz="2400" dirty="0" err="1">
                <a:solidFill>
                  <a:srgbClr val="FF0000"/>
                </a:solidFill>
              </a:rPr>
              <a:t>docker</a:t>
            </a:r>
            <a:r>
              <a:rPr lang="de-DE" sz="2400" dirty="0">
                <a:solidFill>
                  <a:srgbClr val="FF0000"/>
                </a:solidFill>
              </a:rPr>
              <a:t> </a:t>
            </a:r>
            <a:r>
              <a:rPr lang="de-DE" sz="2400" dirty="0" err="1">
                <a:solidFill>
                  <a:srgbClr val="FF0000"/>
                </a:solidFill>
              </a:rPr>
              <a:t>run</a:t>
            </a:r>
            <a:r>
              <a:rPr lang="de-DE" sz="2400" dirty="0">
                <a:solidFill>
                  <a:srgbClr val="FF0000"/>
                </a:solidFill>
              </a:rPr>
              <a:t> -i -t </a:t>
            </a:r>
            <a:r>
              <a:rPr lang="de-DE" sz="2400" dirty="0" err="1">
                <a:solidFill>
                  <a:srgbClr val="FF0000"/>
                </a:solidFill>
              </a:rPr>
              <a:t>ubuntu</a:t>
            </a:r>
            <a:r>
              <a:rPr lang="de-DE" sz="2400" dirty="0">
                <a:solidFill>
                  <a:srgbClr val="FF0000"/>
                </a:solidFill>
              </a:rPr>
              <a:t> /</a:t>
            </a:r>
            <a:r>
              <a:rPr lang="de-DE" sz="2400" dirty="0" smtClean="0">
                <a:solidFill>
                  <a:srgbClr val="FF0000"/>
                </a:solidFill>
              </a:rPr>
              <a:t>bin/</a:t>
            </a:r>
            <a:r>
              <a:rPr lang="de-DE" sz="2400" dirty="0" err="1" smtClean="0">
                <a:solidFill>
                  <a:srgbClr val="FF0000"/>
                </a:solidFill>
              </a:rPr>
              <a:t>bash</a:t>
            </a:r>
            <a:endParaRPr lang="ru-RU" sz="2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sz="2400" dirty="0"/>
              <a:t>Клиент запускается с помощью команды </a:t>
            </a:r>
            <a:r>
              <a:rPr lang="ru-RU" sz="2400" dirty="0" err="1"/>
              <a:t>docker</a:t>
            </a:r>
            <a:r>
              <a:rPr lang="ru-RU" sz="2400" dirty="0"/>
              <a:t>, с опцией </a:t>
            </a:r>
            <a:r>
              <a:rPr lang="ru-RU" sz="2400" dirty="0" err="1"/>
              <a:t>run</a:t>
            </a:r>
            <a:r>
              <a:rPr lang="ru-RU" sz="2400" dirty="0"/>
              <a:t>, которая говорит, что будет запущен новый контейнер. Минимальными требованиями для запуска контейнера являются следующие атрибуты</a:t>
            </a:r>
            <a:r>
              <a:rPr lang="ru-RU" sz="2400" dirty="0" smtClean="0"/>
              <a:t>:</a:t>
            </a:r>
          </a:p>
          <a:p>
            <a:r>
              <a:rPr lang="ru-RU" sz="2400" dirty="0"/>
              <a:t>какой образ использовать для создания контейнера. В нашем случае </a:t>
            </a:r>
            <a:r>
              <a:rPr lang="ru-RU" sz="2400" dirty="0" err="1"/>
              <a:t>ubuntu</a:t>
            </a:r>
            <a:endParaRPr lang="ru-RU" sz="2400" dirty="0"/>
          </a:p>
          <a:p>
            <a:r>
              <a:rPr lang="ru-RU" sz="2400" dirty="0"/>
              <a:t>команду которую вы хотите запустить когда контейнер будет запущен. В нашем случае /</a:t>
            </a:r>
            <a:r>
              <a:rPr lang="ru-RU" sz="2400" dirty="0" err="1"/>
              <a:t>bin</a:t>
            </a:r>
            <a:r>
              <a:rPr lang="ru-RU" sz="2400" dirty="0"/>
              <a:t>/</a:t>
            </a:r>
            <a:r>
              <a:rPr lang="ru-RU" sz="2400" dirty="0" err="1"/>
              <a:t>bash</a:t>
            </a: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3617387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Docker</a:t>
            </a:r>
            <a:r>
              <a:rPr lang="ru-RU" dirty="0" smtClean="0"/>
              <a:t>. Принцип работы контейнера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6"/>
            <a:ext cx="10515600" cy="507533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/>
              <a:t>Что происходит, когда запускается контейнер</a:t>
            </a:r>
            <a:r>
              <a:rPr lang="ru-RU" sz="2400" dirty="0" smtClean="0"/>
              <a:t>?</a:t>
            </a:r>
          </a:p>
          <a:p>
            <a:pPr marL="0" indent="0">
              <a:buNone/>
            </a:pPr>
            <a:r>
              <a:rPr lang="ru-RU" sz="2400" dirty="0" err="1"/>
              <a:t>Docker</a:t>
            </a:r>
            <a:r>
              <a:rPr lang="ru-RU" sz="2400" dirty="0"/>
              <a:t>, по порядку, делает следующее:</a:t>
            </a:r>
          </a:p>
          <a:p>
            <a:r>
              <a:rPr lang="ru-RU" sz="2000" b="1" dirty="0"/>
              <a:t>скачивает образ </a:t>
            </a:r>
            <a:r>
              <a:rPr lang="ru-RU" sz="2000" b="1" dirty="0" err="1"/>
              <a:t>ubuntu</a:t>
            </a:r>
            <a:r>
              <a:rPr lang="ru-RU" sz="2000" dirty="0"/>
              <a:t>: </a:t>
            </a:r>
            <a:r>
              <a:rPr lang="ru-RU" sz="2000" dirty="0" err="1"/>
              <a:t>docker</a:t>
            </a:r>
            <a:r>
              <a:rPr lang="ru-RU" sz="2000" dirty="0"/>
              <a:t> проверяет наличие образа </a:t>
            </a:r>
            <a:r>
              <a:rPr lang="ru-RU" sz="2000" dirty="0" err="1"/>
              <a:t>ubuntu</a:t>
            </a:r>
            <a:r>
              <a:rPr lang="ru-RU" sz="2000" dirty="0"/>
              <a:t> на локальной машине, и если его нет — то скачивает его с </a:t>
            </a:r>
            <a:r>
              <a:rPr lang="ru-RU" sz="2000" dirty="0" err="1"/>
              <a:t>Docker</a:t>
            </a:r>
            <a:r>
              <a:rPr lang="ru-RU" sz="2000" dirty="0"/>
              <a:t> </a:t>
            </a:r>
            <a:r>
              <a:rPr lang="ru-RU" sz="2000" dirty="0" err="1"/>
              <a:t>Hub</a:t>
            </a:r>
            <a:r>
              <a:rPr lang="ru-RU" sz="2000" dirty="0"/>
              <a:t>. Если же образ есть, то использует его для создания контейнера;</a:t>
            </a:r>
          </a:p>
          <a:p>
            <a:r>
              <a:rPr lang="ru-RU" sz="2000" b="1" dirty="0"/>
              <a:t>создает контейнер</a:t>
            </a:r>
            <a:r>
              <a:rPr lang="ru-RU" sz="2000" dirty="0"/>
              <a:t>: когда образ получен, </a:t>
            </a:r>
            <a:r>
              <a:rPr lang="ru-RU" sz="2000" dirty="0" err="1"/>
              <a:t>docker</a:t>
            </a:r>
            <a:r>
              <a:rPr lang="ru-RU" sz="2000" dirty="0"/>
              <a:t> использует его для создания контейнера;</a:t>
            </a:r>
          </a:p>
          <a:p>
            <a:r>
              <a:rPr lang="ru-RU" sz="2000" b="1" dirty="0"/>
              <a:t>инициализирует файловую систему и монтирует </a:t>
            </a:r>
            <a:r>
              <a:rPr lang="ru-RU" sz="2000" b="1" dirty="0" err="1"/>
              <a:t>read-only</a:t>
            </a:r>
            <a:r>
              <a:rPr lang="ru-RU" sz="2000" b="1" dirty="0"/>
              <a:t> уровень</a:t>
            </a:r>
            <a:r>
              <a:rPr lang="ru-RU" sz="2000" dirty="0"/>
              <a:t>: контейнер создан в файловой системе и </a:t>
            </a:r>
            <a:r>
              <a:rPr lang="ru-RU" sz="2000" dirty="0" err="1"/>
              <a:t>read-only</a:t>
            </a:r>
            <a:r>
              <a:rPr lang="ru-RU" sz="2000" dirty="0"/>
              <a:t> уровень добавлен образ;</a:t>
            </a:r>
          </a:p>
          <a:p>
            <a:r>
              <a:rPr lang="ru-RU" sz="2000" b="1" dirty="0"/>
              <a:t>инициализирует сеть/мост</a:t>
            </a:r>
            <a:r>
              <a:rPr lang="ru-RU" sz="2000" dirty="0"/>
              <a:t>: создает сетевой интерфейс, который позволяет </a:t>
            </a:r>
            <a:r>
              <a:rPr lang="ru-RU" sz="2000" dirty="0" err="1"/>
              <a:t>docker</a:t>
            </a:r>
            <a:r>
              <a:rPr lang="ru-RU" sz="2000" dirty="0"/>
              <a:t>-у общаться хост машиной;</a:t>
            </a:r>
          </a:p>
          <a:p>
            <a:r>
              <a:rPr lang="ru-RU" sz="2000" b="1" dirty="0"/>
              <a:t>Установка IP адреса</a:t>
            </a:r>
            <a:r>
              <a:rPr lang="ru-RU" sz="2000" dirty="0"/>
              <a:t>: находит и задает адрес;</a:t>
            </a:r>
          </a:p>
          <a:p>
            <a:r>
              <a:rPr lang="ru-RU" sz="2000" b="1" dirty="0"/>
              <a:t>Запускает указанный процесс</a:t>
            </a:r>
            <a:r>
              <a:rPr lang="ru-RU" sz="2000" dirty="0"/>
              <a:t>: запускает ваше приложение;</a:t>
            </a:r>
          </a:p>
          <a:p>
            <a:r>
              <a:rPr lang="ru-RU" sz="2000" b="1" dirty="0"/>
              <a:t>Обрабатывает и выдает вывод вашего приложения</a:t>
            </a:r>
            <a:r>
              <a:rPr lang="ru-RU" sz="2000" dirty="0"/>
              <a:t>: подключается и </a:t>
            </a:r>
            <a:r>
              <a:rPr lang="ru-RU" sz="2000" dirty="0" err="1"/>
              <a:t>логирует</a:t>
            </a:r>
            <a:r>
              <a:rPr lang="ru-RU" sz="2000" dirty="0"/>
              <a:t> стандартный вход, вывод и поток ошибок вашего приложения, что бы вы могли отслеживать как работает ваше приложение.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4610939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Docker</a:t>
            </a:r>
            <a:r>
              <a:rPr lang="en-US" dirty="0" smtClean="0"/>
              <a:t> </a:t>
            </a:r>
            <a:r>
              <a:rPr lang="ru-RU" dirty="0" smtClean="0"/>
              <a:t>образы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6"/>
            <a:ext cx="10515600" cy="50612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/>
              <a:t>Как работает образ?</a:t>
            </a:r>
          </a:p>
          <a:p>
            <a:pPr marL="0" indent="0">
              <a:buNone/>
            </a:pPr>
            <a:r>
              <a:rPr lang="ru-RU" sz="2400" dirty="0"/>
              <a:t>О</a:t>
            </a:r>
            <a:r>
              <a:rPr lang="ru-RU" sz="2400" dirty="0" smtClean="0"/>
              <a:t>браз </a:t>
            </a:r>
            <a:r>
              <a:rPr lang="ru-RU" sz="2400" dirty="0"/>
              <a:t>— это </a:t>
            </a:r>
            <a:r>
              <a:rPr lang="ru-RU" sz="2400" dirty="0" err="1"/>
              <a:t>read-only</a:t>
            </a:r>
            <a:r>
              <a:rPr lang="ru-RU" sz="2400" dirty="0"/>
              <a:t> шаблон, из которого создается контейнер. Каждый образ состоит из набора уровней. </a:t>
            </a:r>
            <a:r>
              <a:rPr lang="ru-RU" sz="2400" dirty="0" err="1"/>
              <a:t>Docker</a:t>
            </a:r>
            <a:r>
              <a:rPr lang="ru-RU" sz="2400" dirty="0"/>
              <a:t> использует </a:t>
            </a:r>
            <a:r>
              <a:rPr lang="ru-RU" sz="2400" dirty="0" err="1">
                <a:hlinkClick r:id="rId2"/>
              </a:rPr>
              <a:t>union</a:t>
            </a:r>
            <a:r>
              <a:rPr lang="ru-RU" sz="2400" dirty="0">
                <a:hlinkClick r:id="rId2"/>
              </a:rPr>
              <a:t> </a:t>
            </a:r>
            <a:r>
              <a:rPr lang="ru-RU" sz="2400" dirty="0" err="1">
                <a:hlinkClick r:id="rId2"/>
              </a:rPr>
              <a:t>file</a:t>
            </a:r>
            <a:r>
              <a:rPr lang="ru-RU" sz="2400" dirty="0">
                <a:hlinkClick r:id="rId2"/>
              </a:rPr>
              <a:t> </a:t>
            </a:r>
            <a:r>
              <a:rPr lang="ru-RU" sz="2400" dirty="0" err="1">
                <a:hlinkClick r:id="rId2"/>
              </a:rPr>
              <a:t>system</a:t>
            </a:r>
            <a:r>
              <a:rPr lang="ru-RU" sz="2400" dirty="0"/>
              <a:t> для сочетания этих уровней в один образ. </a:t>
            </a:r>
            <a:r>
              <a:rPr lang="ru-RU" sz="2400" dirty="0" err="1"/>
              <a:t>Union</a:t>
            </a:r>
            <a:r>
              <a:rPr lang="ru-RU" sz="2400" dirty="0"/>
              <a:t> </a:t>
            </a:r>
            <a:r>
              <a:rPr lang="ru-RU" sz="2400" dirty="0" err="1"/>
              <a:t>file</a:t>
            </a:r>
            <a:r>
              <a:rPr lang="ru-RU" sz="2400" dirty="0"/>
              <a:t> </a:t>
            </a:r>
            <a:r>
              <a:rPr lang="ru-RU" sz="2400" dirty="0" err="1"/>
              <a:t>system</a:t>
            </a:r>
            <a:r>
              <a:rPr lang="ru-RU" sz="2400" dirty="0"/>
              <a:t> позволяет файлам и директориями из разных файловых систем (разным ветвям) прозрачно накладываться, создавая когерентную файловую систему.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Одна из причин, по которой </a:t>
            </a:r>
            <a:r>
              <a:rPr lang="ru-RU" sz="2400" dirty="0" err="1"/>
              <a:t>docker</a:t>
            </a:r>
            <a:r>
              <a:rPr lang="ru-RU" sz="2400" dirty="0"/>
              <a:t> легковесен — это использование таких уровней. Когда вы изменяете образ, например, обновляете приложение, создается новый уровень. Так, без замены всего образа или его </a:t>
            </a:r>
            <a:r>
              <a:rPr lang="ru-RU" sz="2400" dirty="0" err="1"/>
              <a:t>пересборки</a:t>
            </a:r>
            <a:r>
              <a:rPr lang="ru-RU" sz="2400" dirty="0"/>
              <a:t>, как вам возможно придётся сделать с виртуальной машиной, только уровень добавляется или обновляется. И вам не нужно раздавать весь новый образ, раздается только обновление, что позволяет распространять образы проще и быстрее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8477628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Docker</a:t>
            </a:r>
            <a:r>
              <a:rPr lang="en-US" dirty="0" smtClean="0"/>
              <a:t> </a:t>
            </a:r>
            <a:r>
              <a:rPr lang="ru-RU" dirty="0" smtClean="0"/>
              <a:t>образы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6"/>
            <a:ext cx="10515600" cy="50612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/>
              <a:t>В основе каждого образа находится базовый образ. Например, </a:t>
            </a:r>
            <a:r>
              <a:rPr lang="ru-RU" sz="2400" dirty="0" err="1"/>
              <a:t>ubuntu</a:t>
            </a:r>
            <a:r>
              <a:rPr lang="ru-RU" sz="2400" dirty="0"/>
              <a:t>, базовый образ </a:t>
            </a:r>
            <a:r>
              <a:rPr lang="ru-RU" sz="2400" dirty="0" err="1"/>
              <a:t>Ubuntu</a:t>
            </a:r>
            <a:r>
              <a:rPr lang="ru-RU" sz="2400" dirty="0"/>
              <a:t>, или </a:t>
            </a:r>
            <a:r>
              <a:rPr lang="ru-RU" sz="2400" dirty="0" err="1"/>
              <a:t>fedora</a:t>
            </a:r>
            <a:r>
              <a:rPr lang="ru-RU" sz="2400" dirty="0"/>
              <a:t>, базовый образ дистрибутива </a:t>
            </a:r>
            <a:r>
              <a:rPr lang="ru-RU" sz="2400" dirty="0" err="1"/>
              <a:t>Fedora</a:t>
            </a:r>
            <a:r>
              <a:rPr lang="ru-RU" sz="2400" dirty="0"/>
              <a:t>. 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Так </a:t>
            </a:r>
            <a:r>
              <a:rPr lang="ru-RU" sz="2400" dirty="0"/>
              <a:t>же вы можете использовать образы как базу для создания новых образов. Например, если у вас есть образ </a:t>
            </a:r>
            <a:r>
              <a:rPr lang="ru-RU" sz="2400" dirty="0" err="1"/>
              <a:t>apache</a:t>
            </a:r>
            <a:r>
              <a:rPr lang="ru-RU" sz="2400" dirty="0"/>
              <a:t>, вы можете использовать его как базовый образ для ваших веб-приложений</a:t>
            </a:r>
            <a:r>
              <a:rPr lang="ru-RU" sz="2400" dirty="0" smtClean="0"/>
              <a:t>.</a:t>
            </a:r>
          </a:p>
          <a:p>
            <a:pPr marL="0" indent="0">
              <a:buNone/>
            </a:pPr>
            <a:r>
              <a:rPr lang="ru-RU" sz="2400" i="1" dirty="0"/>
              <a:t>Примечание! </a:t>
            </a:r>
            <a:r>
              <a:rPr lang="ru-RU" sz="2400" i="1" dirty="0" err="1"/>
              <a:t>Docker</a:t>
            </a:r>
            <a:r>
              <a:rPr lang="ru-RU" sz="2400" i="1" dirty="0"/>
              <a:t> обычно берет образы из реестра </a:t>
            </a:r>
            <a:r>
              <a:rPr lang="ru-RU" sz="2400" i="1" dirty="0" err="1"/>
              <a:t>Docker</a:t>
            </a:r>
            <a:r>
              <a:rPr lang="ru-RU" sz="2400" i="1" dirty="0"/>
              <a:t> </a:t>
            </a:r>
            <a:r>
              <a:rPr lang="ru-RU" sz="2400" i="1" dirty="0" err="1"/>
              <a:t>Hub</a:t>
            </a:r>
            <a:r>
              <a:rPr lang="ru-RU" sz="2400" i="1" dirty="0" smtClean="0"/>
              <a:t>.</a:t>
            </a:r>
          </a:p>
          <a:p>
            <a:pPr marL="0" indent="0">
              <a:buNone/>
            </a:pPr>
            <a:r>
              <a:rPr lang="ru-RU" sz="2400" dirty="0" err="1"/>
              <a:t>Docker</a:t>
            </a:r>
            <a:r>
              <a:rPr lang="ru-RU" sz="2400" dirty="0"/>
              <a:t> образы могут создаться из этих базовых образов, шаги описания для создания этих образов мы называем инструкциями. Каждая инструкция создает новый образ или уровень.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33410131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815</TotalTime>
  <Words>1277</Words>
  <Application>Microsoft Office PowerPoint</Application>
  <PresentationFormat>Широкоэкранный</PresentationFormat>
  <Paragraphs>109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Consolas</vt:lpstr>
      <vt:lpstr>Helvetica Neue</vt:lpstr>
      <vt:lpstr>Тема Office</vt:lpstr>
      <vt:lpstr>Лекция 6</vt:lpstr>
      <vt:lpstr>Компоненты Docker </vt:lpstr>
      <vt:lpstr>Компоненты Docker </vt:lpstr>
      <vt:lpstr>Компоненты Docker </vt:lpstr>
      <vt:lpstr>Docker. Контейнер </vt:lpstr>
      <vt:lpstr>Docker. Контейнер </vt:lpstr>
      <vt:lpstr>Docker. Принцип работы контейнера </vt:lpstr>
      <vt:lpstr>Docker образы </vt:lpstr>
      <vt:lpstr>Docker образы </vt:lpstr>
      <vt:lpstr>Docker образы </vt:lpstr>
      <vt:lpstr>Docker образы </vt:lpstr>
      <vt:lpstr>Docker образы </vt:lpstr>
      <vt:lpstr>Docker образы </vt:lpstr>
      <vt:lpstr>Docker образы </vt:lpstr>
      <vt:lpstr>Docker. Принцип работы </vt:lpstr>
      <vt:lpstr>Docker. Создание образа </vt:lpstr>
      <vt:lpstr>Docker. Создание образа </vt:lpstr>
      <vt:lpstr>Docker. Создание образа 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3</dc:title>
  <dc:creator>Учетная запись Майкрософт</dc:creator>
  <cp:lastModifiedBy>Учетная запись Майкрософт</cp:lastModifiedBy>
  <cp:revision>44</cp:revision>
  <dcterms:created xsi:type="dcterms:W3CDTF">2021-10-02T18:09:09Z</dcterms:created>
  <dcterms:modified xsi:type="dcterms:W3CDTF">2021-10-13T13:17:29Z</dcterms:modified>
</cp:coreProperties>
</file>