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9" r:id="rId17"/>
    <p:sldId id="290" r:id="rId18"/>
    <p:sldId id="288" r:id="rId19"/>
    <p:sldId id="295" r:id="rId20"/>
    <p:sldId id="294" r:id="rId21"/>
    <p:sldId id="293" r:id="rId22"/>
    <p:sldId id="292" r:id="rId23"/>
    <p:sldId id="291" r:id="rId24"/>
    <p:sldId id="296" r:id="rId25"/>
    <p:sldId id="297" r:id="rId26"/>
    <p:sldId id="298" r:id="rId27"/>
    <p:sldId id="299" r:id="rId28"/>
    <p:sldId id="300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640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7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67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64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17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918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478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52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41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81608-9FBB-4EAD-AA62-CE6BE93D238D}" type="datetimeFigureOut">
              <a:rPr lang="ru-RU" smtClean="0"/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38872-CBD5-47C0-BBC6-B349354688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28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goinbigdata.com/docker-run-vs-cmd-vs-entrypoi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hub.docker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en-US" dirty="0"/>
              <a:t>7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Docke</a:t>
            </a:r>
            <a:r>
              <a:rPr lang="en-US" dirty="0" err="1" smtClean="0"/>
              <a:t>r</a:t>
            </a:r>
            <a:r>
              <a:rPr lang="en-US" dirty="0" smtClean="0"/>
              <a:t> Registry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689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предоставляет инструмент командной строки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(в настоящее время экспериментальный) и API, позволяющий взаимодействовать с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. Просмотрите документацию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API, чтобы изучить поддерживаемые конечные точки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Приведем пример, или пошаговые </a:t>
            </a:r>
            <a:r>
              <a:rPr lang="ru-RU" sz="2400" dirty="0"/>
              <a:t>инструкции о том, как легко начать работу с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 smtClean="0"/>
              <a:t>Hub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/>
              <a:t>Шаг 1. Зарегистрируйте учетную запись </a:t>
            </a:r>
            <a:r>
              <a:rPr lang="ru-RU" sz="2400" b="1" dirty="0" err="1"/>
              <a:t>Docker</a:t>
            </a:r>
            <a:endParaRPr lang="ru-RU" sz="2400" b="1" dirty="0"/>
          </a:p>
          <a:p>
            <a:pPr marL="0" indent="0">
              <a:buNone/>
            </a:pPr>
            <a:r>
              <a:rPr lang="ru-RU" sz="2400" dirty="0"/>
              <a:t>Начнем с создания </a:t>
            </a:r>
            <a:r>
              <a:rPr lang="ru-RU" sz="2400" dirty="0" err="1"/>
              <a:t>Docker</a:t>
            </a:r>
            <a:r>
              <a:rPr lang="ru-RU" sz="2400" dirty="0"/>
              <a:t> ID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ID предоставляет вам доступ к </a:t>
            </a:r>
            <a:r>
              <a:rPr lang="ru-RU" sz="2400" dirty="0" err="1"/>
              <a:t>репозиториям</a:t>
            </a:r>
            <a:r>
              <a:rPr lang="ru-RU" sz="2400" dirty="0"/>
              <a:t>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и позволяет вам исследовать образы, доступные в сообществе и проверенных издателях. Вам также понадобится </a:t>
            </a:r>
            <a:r>
              <a:rPr lang="ru-RU" sz="2400" dirty="0" err="1"/>
              <a:t>Docker</a:t>
            </a:r>
            <a:r>
              <a:rPr lang="ru-RU" sz="2400" dirty="0"/>
              <a:t> ID, чтобы публиковать </a:t>
            </a:r>
            <a:r>
              <a:rPr lang="ru-RU" sz="2400" dirty="0" smtClean="0"/>
              <a:t>образы </a:t>
            </a:r>
            <a:r>
              <a:rPr lang="ru-RU" sz="2400" dirty="0"/>
              <a:t>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3080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Шаг 2. Создайте свой первый </a:t>
            </a:r>
            <a:r>
              <a:rPr lang="ru-RU" sz="2400" b="1" dirty="0" err="1"/>
              <a:t>репозиторий</a:t>
            </a:r>
            <a:endParaRPr lang="ru-RU" sz="2400" b="1" dirty="0"/>
          </a:p>
          <a:p>
            <a:pPr marL="0" indent="0">
              <a:buNone/>
            </a:pPr>
            <a:r>
              <a:rPr lang="ru-RU" sz="2400" dirty="0"/>
              <a:t>Чтобы создать </a:t>
            </a:r>
            <a:r>
              <a:rPr lang="ru-RU" sz="2400" dirty="0" err="1"/>
              <a:t>репозиторий</a:t>
            </a:r>
            <a:r>
              <a:rPr lang="ru-RU" sz="2400" dirty="0"/>
              <a:t>:</a:t>
            </a:r>
          </a:p>
          <a:p>
            <a:pPr marL="0" indent="0">
              <a:buNone/>
            </a:pPr>
            <a:endParaRPr lang="ru-RU" sz="2400" dirty="0"/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Войдите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Щелкните </a:t>
            </a:r>
            <a:r>
              <a:rPr lang="ru-RU" sz="2400" b="1" dirty="0"/>
              <a:t>Создать </a:t>
            </a:r>
            <a:r>
              <a:rPr lang="ru-RU" sz="2400" b="1" dirty="0" err="1"/>
              <a:t>репозиторий</a:t>
            </a:r>
            <a:r>
              <a:rPr lang="ru-RU" sz="2400" dirty="0"/>
              <a:t> на странице приветствия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Назовите его &lt;</a:t>
            </a:r>
            <a:r>
              <a:rPr lang="ru-RU" sz="2400" dirty="0" err="1"/>
              <a:t>your-username</a:t>
            </a:r>
            <a:r>
              <a:rPr lang="ru-RU" sz="2400" dirty="0"/>
              <a:t>&gt; / </a:t>
            </a:r>
            <a:r>
              <a:rPr lang="ru-RU" sz="2400" dirty="0" err="1"/>
              <a:t>my-private-repo</a:t>
            </a:r>
            <a:r>
              <a:rPr lang="ru-RU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/>
              <a:t>Установите для видимости значение "Частный".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74401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reate Reposito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41" y="98854"/>
            <a:ext cx="11741513" cy="6507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854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 descr="Repository Cre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8" y="97953"/>
            <a:ext cx="11599818" cy="66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5240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Шаг 3. Загрузите и установите </a:t>
            </a:r>
            <a:r>
              <a:rPr lang="en-US" sz="2400" b="1" dirty="0" err="1"/>
              <a:t>Docker</a:t>
            </a:r>
            <a:r>
              <a:rPr lang="en-US" sz="2400" b="1" dirty="0"/>
              <a:t> Desktop</a:t>
            </a:r>
          </a:p>
          <a:p>
            <a:pPr marL="0" indent="0">
              <a:buNone/>
            </a:pPr>
            <a:r>
              <a:rPr lang="ru-RU" sz="2400" dirty="0"/>
              <a:t>Нам нужно будет загрузить </a:t>
            </a:r>
            <a:r>
              <a:rPr lang="en-US" sz="2400" dirty="0" err="1"/>
              <a:t>Docker</a:t>
            </a:r>
            <a:r>
              <a:rPr lang="en-US" sz="2400" dirty="0"/>
              <a:t> Desktop, </a:t>
            </a:r>
            <a:r>
              <a:rPr lang="ru-RU" sz="2400" dirty="0"/>
              <a:t>чтобы создать и отправить образ контейнера в </a:t>
            </a:r>
            <a:r>
              <a:rPr lang="en-US" sz="2400" dirty="0" err="1"/>
              <a:t>Docker</a:t>
            </a:r>
            <a:r>
              <a:rPr lang="en-US" sz="2400" dirty="0"/>
              <a:t> Hub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Загрузите </a:t>
            </a:r>
            <a:r>
              <a:rPr lang="ru-RU" sz="2400" dirty="0"/>
              <a:t>и установите </a:t>
            </a:r>
            <a:r>
              <a:rPr lang="en-US" sz="2400" dirty="0" err="1"/>
              <a:t>Docker</a:t>
            </a:r>
            <a:r>
              <a:rPr lang="en-US" sz="2400" dirty="0"/>
              <a:t> Desktop. </a:t>
            </a:r>
            <a:r>
              <a:rPr lang="ru-RU" sz="2400" b="1" dirty="0"/>
              <a:t>Если в </a:t>
            </a:r>
            <a:r>
              <a:rPr lang="en-US" sz="2400" b="1" dirty="0"/>
              <a:t>Linux, </a:t>
            </a:r>
            <a:r>
              <a:rPr lang="ru-RU" sz="2400" b="1" dirty="0"/>
              <a:t>скачайте </a:t>
            </a:r>
            <a:r>
              <a:rPr lang="en-US" sz="2400" b="1" dirty="0" err="1"/>
              <a:t>Docker</a:t>
            </a:r>
            <a:r>
              <a:rPr lang="en-US" sz="2400" b="1" dirty="0"/>
              <a:t> Engine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ru-RU" sz="2400" dirty="0" smtClean="0"/>
              <a:t>Войдите </a:t>
            </a:r>
            <a:r>
              <a:rPr lang="ru-RU" sz="2400" dirty="0"/>
              <a:t>в приложение </a:t>
            </a:r>
            <a:r>
              <a:rPr lang="en-US" sz="2400" dirty="0" err="1"/>
              <a:t>Docker</a:t>
            </a:r>
            <a:r>
              <a:rPr lang="en-US" sz="2400" dirty="0"/>
              <a:t> Desktop, </a:t>
            </a:r>
            <a:r>
              <a:rPr lang="ru-RU" sz="2400" dirty="0"/>
              <a:t>используя идентификатор </a:t>
            </a:r>
            <a:r>
              <a:rPr lang="en-US" sz="2400" dirty="0" err="1"/>
              <a:t>Docker</a:t>
            </a:r>
            <a:r>
              <a:rPr lang="en-US" sz="2400" dirty="0"/>
              <a:t>, </a:t>
            </a:r>
            <a:r>
              <a:rPr lang="ru-RU" sz="2400" dirty="0"/>
              <a:t>созданный на </a:t>
            </a:r>
            <a:r>
              <a:rPr lang="ru-RU" sz="2400" b="1" dirty="0"/>
              <a:t>шаге 1</a:t>
            </a:r>
            <a:r>
              <a:rPr lang="ru-RU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0302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/>
              <a:t>Шаг 4. Создайте и отправьте образ контейнера в 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Hub</a:t>
            </a:r>
            <a:r>
              <a:rPr lang="ru-RU" sz="2400" b="1" dirty="0"/>
              <a:t> со своего компьютера.</a:t>
            </a:r>
          </a:p>
          <a:p>
            <a:pPr marL="0" indent="0">
              <a:buNone/>
            </a:pPr>
            <a:r>
              <a:rPr lang="ru-RU" sz="2400" dirty="0"/>
              <a:t>Начните с создания </a:t>
            </a:r>
            <a:r>
              <a:rPr lang="ru-RU" sz="2400" b="1" dirty="0" err="1"/>
              <a:t>Dockerfile</a:t>
            </a:r>
            <a:r>
              <a:rPr lang="ru-RU" sz="2400" dirty="0"/>
              <a:t>, чтобы указать ваше приложение, как показано ниже</a:t>
            </a:r>
            <a:r>
              <a:rPr lang="ru-RU" sz="2400" dirty="0" smtClean="0"/>
              <a:t>:</a:t>
            </a:r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/>
              <a:t>Запустите </a:t>
            </a:r>
            <a:r>
              <a:rPr lang="en-US" sz="2400" b="1" dirty="0" err="1" smtClean="0"/>
              <a:t>docker</a:t>
            </a:r>
            <a:r>
              <a:rPr lang="en-US" sz="2400" b="1" dirty="0" smtClean="0"/>
              <a:t> </a:t>
            </a:r>
            <a:r>
              <a:rPr lang="en-US" sz="2400" b="1" dirty="0"/>
              <a:t>build -t &lt;</a:t>
            </a:r>
            <a:r>
              <a:rPr lang="en-US" sz="2400" b="1" dirty="0" err="1"/>
              <a:t>your_username</a:t>
            </a:r>
            <a:r>
              <a:rPr lang="en-US" sz="2400" b="1" dirty="0"/>
              <a:t>&gt; / </a:t>
            </a:r>
            <a:r>
              <a:rPr lang="en-US" sz="2400" b="1" dirty="0" smtClean="0"/>
              <a:t>my-private-repo</a:t>
            </a:r>
            <a:r>
              <a:rPr lang="ru-RU" sz="2400" b="1" dirty="0" smtClean="0"/>
              <a:t> </a:t>
            </a:r>
            <a:r>
              <a:rPr lang="en-US" sz="2400" b="1" dirty="0" smtClean="0"/>
              <a:t>.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dirty="0" smtClean="0"/>
              <a:t>для </a:t>
            </a:r>
            <a:r>
              <a:rPr lang="ru-RU" sz="2400" dirty="0"/>
              <a:t>создания образа </a:t>
            </a:r>
            <a:r>
              <a:rPr lang="en-US" sz="2400" dirty="0" err="1"/>
              <a:t>Docker</a:t>
            </a:r>
            <a:r>
              <a:rPr lang="en-US" sz="2400" dirty="0" smtClean="0"/>
              <a:t>.</a:t>
            </a:r>
            <a:endParaRPr lang="ru-RU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47502" y="2707324"/>
            <a:ext cx="8305555" cy="679653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228B22"/>
                </a:solidFill>
                <a:effectLst/>
                <a:latin typeface="Menlo"/>
              </a:rPr>
              <a:t>#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228B22"/>
                </a:solidFill>
                <a:effectLst/>
                <a:latin typeface="Menlo"/>
              </a:rPr>
              <a:t>syntax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228B22"/>
                </a:solidFill>
                <a:effectLst/>
                <a:latin typeface="Menlo"/>
              </a:rPr>
              <a:t>=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228B22"/>
                </a:solidFill>
                <a:effectLst/>
                <a:latin typeface="Menlo"/>
              </a:rPr>
              <a:t>docker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228B22"/>
                </a:solidFill>
                <a:effectLst/>
                <a:latin typeface="Menlo"/>
              </a:rPr>
              <a:t>/dockerfile:1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dirty="0">
              <a:solidFill>
                <a:srgbClr val="C1F1F0"/>
              </a:solidFill>
              <a:latin typeface="Menl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DA5ADA"/>
                </a:solidFill>
                <a:effectLst/>
                <a:latin typeface="Menlo"/>
              </a:rPr>
              <a:t>FROM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busybox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DA5ADA"/>
                </a:solidFill>
                <a:effectLst/>
                <a:latin typeface="Menlo"/>
              </a:rPr>
              <a:t>CMD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echo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"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Hello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world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!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This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is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my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first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Docker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image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."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16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052" y="1065074"/>
            <a:ext cx="9934575" cy="516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6154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74357" y="1235846"/>
            <a:ext cx="110469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Запустите </a:t>
            </a:r>
            <a:r>
              <a:rPr lang="en-US" sz="2400" dirty="0" err="1"/>
              <a:t>docker</a:t>
            </a:r>
            <a:r>
              <a:rPr lang="en-US" sz="2400" dirty="0"/>
              <a:t> run &lt;</a:t>
            </a:r>
            <a:r>
              <a:rPr lang="en-US" sz="2400" dirty="0" err="1"/>
              <a:t>your_username</a:t>
            </a:r>
            <a:r>
              <a:rPr lang="en-US" sz="2400" dirty="0"/>
              <a:t>&gt; / my-private-repo, </a:t>
            </a:r>
            <a:r>
              <a:rPr lang="ru-RU" sz="2400" dirty="0"/>
              <a:t>чтобы протестировать образ </a:t>
            </a:r>
            <a:r>
              <a:rPr lang="en-US" sz="2400" dirty="0" err="1"/>
              <a:t>Docker</a:t>
            </a:r>
            <a:r>
              <a:rPr lang="en-US" sz="2400" dirty="0"/>
              <a:t> </a:t>
            </a:r>
            <a:r>
              <a:rPr lang="ru-RU" sz="2400" dirty="0"/>
              <a:t>локально.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89863"/>
            <a:ext cx="9557928" cy="119474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38200" y="3707624"/>
            <a:ext cx="10439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Запустите </a:t>
            </a:r>
            <a:r>
              <a:rPr lang="en-US" sz="2400" b="1" dirty="0" err="1"/>
              <a:t>docker</a:t>
            </a:r>
            <a:r>
              <a:rPr lang="en-US" sz="2400" b="1" dirty="0"/>
              <a:t> push &lt;</a:t>
            </a:r>
            <a:r>
              <a:rPr lang="en-US" sz="2400" b="1" dirty="0" err="1"/>
              <a:t>your_username</a:t>
            </a:r>
            <a:r>
              <a:rPr lang="en-US" sz="2400" b="1" dirty="0"/>
              <a:t>&gt; / my-private-repo</a:t>
            </a:r>
            <a:r>
              <a:rPr lang="en-US" sz="2400" dirty="0"/>
              <a:t>, </a:t>
            </a:r>
            <a:r>
              <a:rPr lang="ru-RU" sz="2400" dirty="0"/>
              <a:t>чтобы отправить образ </a:t>
            </a:r>
            <a:r>
              <a:rPr lang="en-US" sz="2400" dirty="0" err="1"/>
              <a:t>Docker</a:t>
            </a:r>
            <a:r>
              <a:rPr lang="en-US" sz="2400" dirty="0"/>
              <a:t> </a:t>
            </a:r>
            <a:r>
              <a:rPr lang="ru-RU" sz="2400" dirty="0"/>
              <a:t>в </a:t>
            </a:r>
            <a:r>
              <a:rPr lang="en-US" sz="2400" dirty="0" err="1"/>
              <a:t>Docker</a:t>
            </a:r>
            <a:r>
              <a:rPr lang="en-US" sz="2400" dirty="0"/>
              <a:t> Hub. </a:t>
            </a:r>
            <a:r>
              <a:rPr lang="ru-RU" sz="2400" dirty="0"/>
              <a:t>Вы должны увидеть результат, похожий на:</a:t>
            </a:r>
            <a:endParaRPr lang="en-US" sz="2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761641"/>
            <a:ext cx="9761750" cy="126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434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ENV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8866" y="1631612"/>
            <a:ext cx="9991987" cy="64633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ENV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&lt;key&gt;=&lt;value&gt;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ENV &lt;key&gt; &lt;value&gt; //</a:t>
            </a:r>
            <a:r>
              <a:rPr lang="ru-RU" dirty="0" smtClean="0">
                <a:solidFill>
                  <a:schemeClr val="bg1"/>
                </a:solidFill>
              </a:rPr>
              <a:t>альтернативный синтаксис, может быть удалено в </a:t>
            </a:r>
            <a:r>
              <a:rPr lang="en-US" dirty="0" smtClean="0">
                <a:solidFill>
                  <a:schemeClr val="bg1"/>
                </a:solidFill>
              </a:rPr>
              <a:t>future release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8199" y="2270970"/>
            <a:ext cx="1009265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Инструкция ENV устанавливает для переменной среды &lt;</a:t>
            </a:r>
            <a:r>
              <a:rPr lang="ru-RU" sz="2400" dirty="0" err="1"/>
              <a:t>key</a:t>
            </a:r>
            <a:r>
              <a:rPr lang="ru-RU" sz="2400" dirty="0"/>
              <a:t>&gt; значение &lt;</a:t>
            </a:r>
            <a:r>
              <a:rPr lang="ru-RU" sz="2400" dirty="0" err="1"/>
              <a:t>value</a:t>
            </a:r>
            <a:r>
              <a:rPr lang="ru-RU" sz="2400" dirty="0"/>
              <a:t>&gt;. Это значение будет в среде для всех последующих инструкций на этапе сборки и также может быть заменено встроенным во многих. Значение будет интерпретировано для других переменных среды, поэтому символы кавычек будут удалены, если они не экранированы. </a:t>
            </a:r>
            <a:endParaRPr lang="en-US" sz="2400" dirty="0" smtClean="0"/>
          </a:p>
        </p:txBody>
      </p:sp>
      <p:sp>
        <p:nvSpPr>
          <p:cNvPr id="10" name="Прямоугольник 9"/>
          <p:cNvSpPr/>
          <p:nvPr/>
        </p:nvSpPr>
        <p:spPr>
          <a:xfrm>
            <a:off x="938866" y="4209962"/>
            <a:ext cx="9991987" cy="175432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ENV MY_NAME="</a:t>
            </a:r>
            <a:r>
              <a:rPr lang="ru-RU" dirty="0" err="1">
                <a:solidFill>
                  <a:schemeClr val="bg1"/>
                </a:solidFill>
              </a:rPr>
              <a:t>John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Doe</a:t>
            </a:r>
            <a:r>
              <a:rPr lang="ru-RU" dirty="0">
                <a:solidFill>
                  <a:schemeClr val="bg1"/>
                </a:solidFill>
              </a:rPr>
              <a:t>"</a:t>
            </a:r>
          </a:p>
          <a:p>
            <a:r>
              <a:rPr lang="ru-RU" dirty="0">
                <a:solidFill>
                  <a:schemeClr val="bg1"/>
                </a:solidFill>
              </a:rPr>
              <a:t>ENV MY_DOG=</a:t>
            </a:r>
            <a:r>
              <a:rPr lang="ru-RU" dirty="0" err="1">
                <a:solidFill>
                  <a:schemeClr val="bg1"/>
                </a:solidFill>
              </a:rPr>
              <a:t>Rex</a:t>
            </a:r>
            <a:r>
              <a:rPr lang="ru-RU" dirty="0">
                <a:solidFill>
                  <a:schemeClr val="bg1"/>
                </a:solidFill>
              </a:rPr>
              <a:t>\ </a:t>
            </a:r>
            <a:r>
              <a:rPr lang="ru-RU" dirty="0" err="1">
                <a:solidFill>
                  <a:schemeClr val="bg1"/>
                </a:solidFill>
              </a:rPr>
              <a:t>The</a:t>
            </a:r>
            <a:r>
              <a:rPr lang="ru-RU" dirty="0">
                <a:solidFill>
                  <a:schemeClr val="bg1"/>
                </a:solidFill>
              </a:rPr>
              <a:t>\ </a:t>
            </a:r>
            <a:r>
              <a:rPr lang="ru-RU" dirty="0" err="1">
                <a:solidFill>
                  <a:schemeClr val="bg1"/>
                </a:solidFill>
              </a:rPr>
              <a:t>Dog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ENV </a:t>
            </a:r>
            <a:r>
              <a:rPr lang="ru-RU" dirty="0" smtClean="0">
                <a:solidFill>
                  <a:schemeClr val="bg1"/>
                </a:solidFill>
              </a:rPr>
              <a:t>MY_CAT=</a:t>
            </a:r>
            <a:r>
              <a:rPr lang="ru-RU" dirty="0" err="1" smtClean="0">
                <a:solidFill>
                  <a:schemeClr val="bg1"/>
                </a:solidFill>
              </a:rPr>
              <a:t>fluffy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ENV MY_NAME="John Doe" MY_DOG=Rex\ The\ Dog \</a:t>
            </a:r>
          </a:p>
          <a:p>
            <a:r>
              <a:rPr lang="en-US" dirty="0">
                <a:solidFill>
                  <a:schemeClr val="bg1"/>
                </a:solidFill>
              </a:rPr>
              <a:t>    MY_CAT=fluffy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336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ENV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38200" y="1656469"/>
            <a:ext cx="100926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Переменные среды, установленные с помощью ENV, сохранятся при запуске контейнера из полученного образа. Вы можете просмотреть значения с помощью </a:t>
            </a:r>
            <a:r>
              <a:rPr lang="ru-RU" sz="2400" b="1" dirty="0" err="1"/>
              <a:t>docker</a:t>
            </a:r>
            <a:r>
              <a:rPr lang="ru-RU" sz="2400" b="1" dirty="0"/>
              <a:t> </a:t>
            </a:r>
            <a:r>
              <a:rPr lang="ru-RU" sz="2400" b="1" dirty="0" err="1"/>
              <a:t>inspect</a:t>
            </a:r>
            <a:r>
              <a:rPr lang="ru-RU" sz="2400" b="1" dirty="0"/>
              <a:t> </a:t>
            </a:r>
            <a:r>
              <a:rPr lang="ru-RU" sz="2400" dirty="0"/>
              <a:t>и изменить их с помощью </a:t>
            </a:r>
            <a:endParaRPr lang="en-US" sz="2400" dirty="0" smtClean="0"/>
          </a:p>
          <a:p>
            <a:r>
              <a:rPr lang="ru-RU" sz="2400" b="1" dirty="0" err="1" smtClean="0"/>
              <a:t>docker</a:t>
            </a:r>
            <a:r>
              <a:rPr lang="ru-RU" sz="2400" b="1" dirty="0" smtClean="0"/>
              <a:t> </a:t>
            </a:r>
            <a:r>
              <a:rPr lang="ru-RU" sz="2400" b="1" dirty="0" err="1"/>
              <a:t>run</a:t>
            </a:r>
            <a:r>
              <a:rPr lang="ru-RU" sz="2400" b="1" dirty="0"/>
              <a:t> --</a:t>
            </a:r>
            <a:r>
              <a:rPr lang="ru-RU" sz="2400" b="1" dirty="0" err="1"/>
              <a:t>env</a:t>
            </a:r>
            <a:r>
              <a:rPr lang="ru-RU" sz="2400" b="1" dirty="0"/>
              <a:t> &lt;</a:t>
            </a:r>
            <a:r>
              <a:rPr lang="ru-RU" sz="2400" b="1" dirty="0" err="1"/>
              <a:t>key</a:t>
            </a:r>
            <a:r>
              <a:rPr lang="ru-RU" sz="2400" b="1" dirty="0"/>
              <a:t>&gt; = &lt;</a:t>
            </a:r>
            <a:r>
              <a:rPr lang="ru-RU" sz="2400" b="1" dirty="0" err="1"/>
              <a:t>value</a:t>
            </a:r>
            <a:r>
              <a:rPr lang="ru-RU" sz="2400" b="1" dirty="0" smtClean="0"/>
              <a:t>&gt;</a:t>
            </a:r>
            <a:r>
              <a:rPr lang="en-US" sz="2400" b="1" dirty="0" smtClean="0"/>
              <a:t> </a:t>
            </a:r>
            <a:r>
              <a:rPr lang="ru-RU" sz="2400" dirty="0" smtClean="0"/>
              <a:t>при запуске нового контейнера.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1510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err="1"/>
              <a:t>Docker</a:t>
            </a:r>
            <a:r>
              <a:rPr lang="ru-RU" sz="2400" dirty="0"/>
              <a:t> — это платформа для разработки и запуска контейнеров. Докер позволяет создавать контейнеры, автоматизирует их запуск и управляет жизненным циклом. Докер состоит из нескольких компонентов</a:t>
            </a:r>
            <a:r>
              <a:rPr lang="ru-RU" sz="2400" dirty="0" smtClean="0"/>
              <a:t>: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host</a:t>
            </a:r>
            <a:r>
              <a:rPr lang="en-US" sz="2400" dirty="0" smtClean="0"/>
              <a:t>. </a:t>
            </a:r>
            <a:r>
              <a:rPr lang="ru-RU" sz="2400" dirty="0" smtClean="0"/>
              <a:t>Это </a:t>
            </a:r>
            <a:r>
              <a:rPr lang="ru-RU" sz="2400" dirty="0"/>
              <a:t>компьютер, на котором работает докер. Это может быть обычный персональный компьютер, железный сервер или виртуальная машина в </a:t>
            </a:r>
            <a:r>
              <a:rPr lang="ru-RU" sz="2400" dirty="0" smtClean="0"/>
              <a:t>облаке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daemon</a:t>
            </a:r>
            <a:r>
              <a:rPr lang="en-US" sz="2400" dirty="0" smtClean="0"/>
              <a:t>. </a:t>
            </a:r>
            <a:r>
              <a:rPr lang="ru-RU" sz="2400" dirty="0"/>
              <a:t>Это фоновый процесс, который работает постоянно и ожидает команды. Все операции по управлению контейнерами отправляются именно в демон, например: запустить или остановить контейнер, скачать образ. И уже на основе этих команд демон выполняет необходимые действия с контейнерами и образами. Поэтому докер-демон знает все о контейнерах, запущенных на одном хосте: сколько всего контейнеров, какие из них работают, где хранятся образы и так </a:t>
            </a:r>
            <a:r>
              <a:rPr lang="ru-RU" sz="2400" dirty="0" smtClean="0"/>
              <a:t>далее</a:t>
            </a:r>
            <a:r>
              <a:rPr lang="en-US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28368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WORKDIR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8867" y="1644855"/>
            <a:ext cx="9991987" cy="3693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WORKDIR /</a:t>
            </a:r>
            <a:r>
              <a:rPr lang="ru-RU" dirty="0" err="1">
                <a:solidFill>
                  <a:schemeClr val="bg1"/>
                </a:solidFill>
              </a:rPr>
              <a:t>path</a:t>
            </a:r>
            <a:r>
              <a:rPr lang="ru-RU" dirty="0">
                <a:solidFill>
                  <a:schemeClr val="bg1"/>
                </a:solidFill>
              </a:rPr>
              <a:t>/</a:t>
            </a:r>
            <a:r>
              <a:rPr lang="ru-RU" dirty="0" err="1">
                <a:solidFill>
                  <a:schemeClr val="bg1"/>
                </a:solidFill>
              </a:rPr>
              <a:t>to</a:t>
            </a:r>
            <a:r>
              <a:rPr lang="ru-RU" dirty="0">
                <a:solidFill>
                  <a:schemeClr val="bg1"/>
                </a:solidFill>
              </a:rPr>
              <a:t>/</a:t>
            </a:r>
            <a:r>
              <a:rPr lang="ru-RU" dirty="0" err="1">
                <a:solidFill>
                  <a:schemeClr val="bg1"/>
                </a:solidFill>
              </a:rPr>
              <a:t>workdir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8199" y="2270970"/>
            <a:ext cx="1009265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Инструкция WORKDIR устанавливает рабочий каталог для любых инструкций RUN, CMD, ENTRYPOINT, COPY и ADD, которые следуют за ней в </a:t>
            </a:r>
            <a:r>
              <a:rPr lang="ru-RU" sz="2400" dirty="0" err="1"/>
              <a:t>Dockerfile</a:t>
            </a:r>
            <a:r>
              <a:rPr lang="ru-RU" sz="2400" dirty="0"/>
              <a:t>. </a:t>
            </a:r>
            <a:endParaRPr lang="en-US" sz="2400" dirty="0" smtClean="0"/>
          </a:p>
          <a:p>
            <a:r>
              <a:rPr lang="ru-RU" sz="2400" dirty="0" smtClean="0"/>
              <a:t>Если </a:t>
            </a:r>
            <a:r>
              <a:rPr lang="ru-RU" sz="2400" dirty="0"/>
              <a:t>WORKDIR не существует, он будет создан, даже если он не будет использоваться в последующих инструкциях </a:t>
            </a:r>
            <a:r>
              <a:rPr lang="ru-RU" sz="2400" dirty="0" err="1"/>
              <a:t>Dockerfile</a:t>
            </a:r>
            <a:r>
              <a:rPr lang="ru-RU" sz="2400" dirty="0"/>
              <a:t>.</a:t>
            </a:r>
          </a:p>
          <a:p>
            <a:endParaRPr lang="ru-RU" sz="2400" dirty="0"/>
          </a:p>
          <a:p>
            <a:r>
              <a:rPr lang="ru-RU" sz="2400" dirty="0"/>
              <a:t>Инструкцию WORKDIR можно использовать в </a:t>
            </a:r>
            <a:r>
              <a:rPr lang="ru-RU" sz="2400" dirty="0" err="1"/>
              <a:t>Dockerfile</a:t>
            </a:r>
            <a:r>
              <a:rPr lang="ru-RU" sz="2400" dirty="0"/>
              <a:t> несколько раз. Если указан относительный путь, он будет относительно пути предыдущей инструкции WORKDIR. </a:t>
            </a:r>
          </a:p>
        </p:txBody>
      </p:sp>
    </p:spTree>
    <p:extLst>
      <p:ext uri="{BB962C8B-B14F-4D97-AF65-F5344CB8AC3E}">
        <p14:creationId xmlns:p14="http://schemas.microsoft.com/office/powerpoint/2010/main" val="1213138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3263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WORKDIR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8867" y="1644855"/>
            <a:ext cx="9991988" cy="120032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WORKDIR </a:t>
            </a:r>
            <a:r>
              <a:rPr lang="ru-RU" dirty="0" smtClean="0">
                <a:solidFill>
                  <a:schemeClr val="bg1"/>
                </a:solidFill>
              </a:rPr>
              <a:t>/</a:t>
            </a:r>
            <a:r>
              <a:rPr lang="en-US" dirty="0" smtClean="0">
                <a:solidFill>
                  <a:schemeClr val="bg1"/>
                </a:solidFill>
              </a:rPr>
              <a:t>a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WORKDIR b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WORKDIR c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RUN </a:t>
            </a:r>
            <a:r>
              <a:rPr lang="en-US" dirty="0" err="1" smtClean="0">
                <a:solidFill>
                  <a:schemeClr val="bg1"/>
                </a:solidFill>
              </a:rPr>
              <a:t>pwd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8200" y="3059535"/>
            <a:ext cx="100926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Инструкция WORKDIR может разрешить переменные среды, ранее установленные с помощью ENV. Вы можете использовать только переменные среды, явно заданные в </a:t>
            </a:r>
            <a:r>
              <a:rPr lang="ru-RU" sz="2400" dirty="0" err="1"/>
              <a:t>Dockerfile</a:t>
            </a:r>
            <a:r>
              <a:rPr lang="ru-RU" sz="2400" dirty="0"/>
              <a:t>. </a:t>
            </a:r>
            <a:endParaRPr lang="en-US" sz="2400" dirty="0" smtClean="0"/>
          </a:p>
          <a:p>
            <a:r>
              <a:rPr lang="ru-RU" sz="2400" dirty="0" smtClean="0"/>
              <a:t>Например</a:t>
            </a:r>
            <a:r>
              <a:rPr lang="ru-RU" sz="2400" dirty="0"/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38866" y="4667999"/>
            <a:ext cx="9991989" cy="92333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ENV DIRPATH=/</a:t>
            </a:r>
            <a:r>
              <a:rPr lang="ru-RU" dirty="0" err="1">
                <a:solidFill>
                  <a:schemeClr val="bg1"/>
                </a:solidFill>
              </a:rPr>
              <a:t>path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ru-RU" dirty="0">
                <a:solidFill>
                  <a:schemeClr val="bg1"/>
                </a:solidFill>
              </a:rPr>
              <a:t>WORKDIR $DIRPATH/$DIRNAME</a:t>
            </a:r>
          </a:p>
          <a:p>
            <a:r>
              <a:rPr lang="ru-RU" dirty="0">
                <a:solidFill>
                  <a:schemeClr val="bg1"/>
                </a:solidFill>
              </a:rPr>
              <a:t>RUN </a:t>
            </a:r>
            <a:r>
              <a:rPr lang="ru-RU" dirty="0" err="1">
                <a:solidFill>
                  <a:schemeClr val="bg1"/>
                </a:solidFill>
              </a:rPr>
              <a:t>pwd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211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COPY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922940" y="1511531"/>
            <a:ext cx="10705050" cy="494987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COPY [--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chown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=&lt;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user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&gt;:&lt;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group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&gt;] 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src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&gt;... 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dest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COPY [--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chown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=&lt;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user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&gt;:&lt;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group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&gt;] ["&lt;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src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&gt;",... "&lt;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</a:rPr>
              <a:t>dest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&gt;"]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2940" y="2086483"/>
            <a:ext cx="10705051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Функция --</a:t>
            </a:r>
            <a:r>
              <a:rPr lang="ru-RU" sz="2000" dirty="0" err="1"/>
              <a:t>chown</a:t>
            </a:r>
            <a:r>
              <a:rPr lang="ru-RU" sz="2000" dirty="0"/>
              <a:t> поддерживается только в файлах </a:t>
            </a:r>
            <a:r>
              <a:rPr lang="ru-RU" sz="2000" dirty="0" err="1"/>
              <a:t>Dockerfiles</a:t>
            </a:r>
            <a:r>
              <a:rPr lang="ru-RU" sz="2000" dirty="0"/>
              <a:t>, используемых для создания контейнеров </a:t>
            </a:r>
            <a:r>
              <a:rPr lang="ru-RU" sz="2000" dirty="0" err="1"/>
              <a:t>Linux</a:t>
            </a:r>
            <a:r>
              <a:rPr lang="ru-RU" sz="2000" dirty="0"/>
              <a:t>, и не будет работать в контейнерах </a:t>
            </a:r>
            <a:r>
              <a:rPr lang="ru-RU" sz="2000" dirty="0" err="1"/>
              <a:t>Windows</a:t>
            </a:r>
            <a:r>
              <a:rPr lang="ru-RU" sz="2000" dirty="0"/>
              <a:t>. Поскольку концепции владения пользователями и группами не переносятся между </a:t>
            </a:r>
            <a:r>
              <a:rPr lang="ru-RU" sz="2000" dirty="0" err="1"/>
              <a:t>Linux</a:t>
            </a:r>
            <a:r>
              <a:rPr lang="ru-RU" sz="2000" dirty="0"/>
              <a:t> и </a:t>
            </a:r>
            <a:r>
              <a:rPr lang="ru-RU" sz="2000" dirty="0" err="1"/>
              <a:t>Windows</a:t>
            </a:r>
            <a:r>
              <a:rPr lang="ru-RU" sz="2000" dirty="0"/>
              <a:t>, использование / </a:t>
            </a:r>
            <a:r>
              <a:rPr lang="ru-RU" sz="2000" dirty="0" err="1"/>
              <a:t>etc</a:t>
            </a:r>
            <a:r>
              <a:rPr lang="ru-RU" sz="2000" dirty="0"/>
              <a:t> / </a:t>
            </a:r>
            <a:r>
              <a:rPr lang="ru-RU" sz="2000" dirty="0" err="1"/>
              <a:t>passwd</a:t>
            </a:r>
            <a:r>
              <a:rPr lang="ru-RU" sz="2000" dirty="0"/>
              <a:t> и / </a:t>
            </a:r>
            <a:r>
              <a:rPr lang="ru-RU" sz="2000" dirty="0" err="1"/>
              <a:t>etc</a:t>
            </a:r>
            <a:r>
              <a:rPr lang="ru-RU" sz="2000" dirty="0"/>
              <a:t> / </a:t>
            </a:r>
            <a:r>
              <a:rPr lang="ru-RU" sz="2000" dirty="0" err="1"/>
              <a:t>group</a:t>
            </a:r>
            <a:r>
              <a:rPr lang="ru-RU" sz="2000" dirty="0"/>
              <a:t> для преобразования имен пользователей и групп в идентификаторы ограничивает возможность использования этой функции только для контейнеров на базе ОС </a:t>
            </a:r>
            <a:r>
              <a:rPr lang="ru-RU" sz="2000" dirty="0" err="1"/>
              <a:t>Linux</a:t>
            </a:r>
            <a:r>
              <a:rPr lang="ru-RU" sz="2000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22940" y="4362555"/>
            <a:ext cx="1070505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Инструкция COPY копирует новые файлы или каталоги из </a:t>
            </a:r>
            <a:r>
              <a:rPr lang="ru-RU" sz="2000" b="1" dirty="0"/>
              <a:t>&lt;</a:t>
            </a:r>
            <a:r>
              <a:rPr lang="ru-RU" sz="2000" b="1" dirty="0" err="1"/>
              <a:t>src</a:t>
            </a:r>
            <a:r>
              <a:rPr lang="ru-RU" sz="2000" b="1" dirty="0"/>
              <a:t>&gt; </a:t>
            </a:r>
            <a:r>
              <a:rPr lang="ru-RU" sz="2000" dirty="0"/>
              <a:t>и добавляет их в файловую систему контейнера по пути </a:t>
            </a:r>
            <a:r>
              <a:rPr lang="ru-RU" sz="2000" b="1" dirty="0"/>
              <a:t>&lt;</a:t>
            </a:r>
            <a:r>
              <a:rPr lang="ru-RU" sz="2000" b="1" dirty="0" err="1"/>
              <a:t>dest</a:t>
            </a:r>
            <a:r>
              <a:rPr lang="ru-RU" sz="2000" b="1" dirty="0"/>
              <a:t>&gt;.</a:t>
            </a:r>
          </a:p>
          <a:p>
            <a:endParaRPr lang="ru-RU" sz="2000" dirty="0"/>
          </a:p>
          <a:p>
            <a:r>
              <a:rPr lang="ru-RU" sz="2000" dirty="0"/>
              <a:t>Можно указать несколько ресурсов &lt;</a:t>
            </a:r>
            <a:r>
              <a:rPr lang="ru-RU" sz="2000" dirty="0" err="1"/>
              <a:t>src</a:t>
            </a:r>
            <a:r>
              <a:rPr lang="ru-RU" sz="2000" dirty="0"/>
              <a:t>&gt;, но пути к файлам и каталогам будут интерпретироваться как относящиеся к источнику контекста сборки.</a:t>
            </a:r>
          </a:p>
        </p:txBody>
      </p:sp>
    </p:spTree>
    <p:extLst>
      <p:ext uri="{BB962C8B-B14F-4D97-AF65-F5344CB8AC3E}">
        <p14:creationId xmlns:p14="http://schemas.microsoft.com/office/powerpoint/2010/main" val="3117421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COPY</a:t>
            </a:r>
          </a:p>
          <a:p>
            <a:pPr marL="0" indent="0">
              <a:buNone/>
            </a:pPr>
            <a:r>
              <a:rPr lang="ru-RU" sz="2400" dirty="0"/>
              <a:t>&lt;</a:t>
            </a:r>
            <a:r>
              <a:rPr lang="ru-RU" sz="2400" dirty="0" err="1"/>
              <a:t>dest</a:t>
            </a:r>
            <a:r>
              <a:rPr lang="ru-RU" sz="2400" dirty="0"/>
              <a:t>&gt; - это абсолютный путь или путь относительно WORKDIR, в который источник будет скопирован внутри целевого контейнера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В приведенном ниже примере используется относительный путь и добавляется «test.txt» в &lt;WORKDIR&gt; / </a:t>
            </a:r>
            <a:r>
              <a:rPr lang="ru-RU" sz="2400" dirty="0" err="1"/>
              <a:t>relativeDir</a:t>
            </a:r>
            <a:r>
              <a:rPr lang="ru-RU" sz="2400" dirty="0"/>
              <a:t> </a:t>
            </a:r>
            <a:r>
              <a:rPr lang="ru-RU" sz="2400" dirty="0" smtClean="0"/>
              <a:t>/: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COPY   test.txt   </a:t>
            </a:r>
            <a:r>
              <a:rPr lang="en-US" sz="2400" b="1" dirty="0" err="1" smtClean="0"/>
              <a:t>relativeDir</a:t>
            </a:r>
            <a:r>
              <a:rPr lang="en-US" sz="2400" b="1" dirty="0"/>
              <a:t>/</a:t>
            </a:r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u-RU" sz="2400" dirty="0"/>
              <a:t>Принимая во внимание, что в этом примере используется абсолютный путь и добавляется «test.txt» в / </a:t>
            </a:r>
            <a:r>
              <a:rPr lang="ru-RU" sz="2400" dirty="0" err="1"/>
              <a:t>absoluteDir</a:t>
            </a:r>
            <a:r>
              <a:rPr lang="ru-RU" sz="2400" dirty="0"/>
              <a:t> </a:t>
            </a:r>
            <a:r>
              <a:rPr lang="ru-RU" sz="2400" dirty="0" smtClean="0"/>
              <a:t>/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COPY </a:t>
            </a:r>
            <a:r>
              <a:rPr lang="en-US" sz="2400" b="1" dirty="0" smtClean="0"/>
              <a:t> test.txt   /</a:t>
            </a:r>
            <a:r>
              <a:rPr lang="en-US" sz="2400" b="1" dirty="0" err="1"/>
              <a:t>absoluteDir</a:t>
            </a:r>
            <a:r>
              <a:rPr lang="en-US" sz="2400" b="1" dirty="0"/>
              <a:t>/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224246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ADD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8868" y="1513046"/>
            <a:ext cx="10705051" cy="494987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/>
                </a:solidFill>
              </a:rPr>
              <a:t>ADD [--</a:t>
            </a:r>
            <a:r>
              <a:rPr lang="ru-RU" sz="1400" dirty="0" err="1">
                <a:solidFill>
                  <a:schemeClr val="bg1"/>
                </a:solidFill>
              </a:rPr>
              <a:t>chown</a:t>
            </a:r>
            <a:r>
              <a:rPr lang="ru-RU" sz="1400" dirty="0">
                <a:solidFill>
                  <a:schemeClr val="bg1"/>
                </a:solidFill>
              </a:rPr>
              <a:t>=&lt;</a:t>
            </a:r>
            <a:r>
              <a:rPr lang="ru-RU" sz="1400" dirty="0" err="1">
                <a:solidFill>
                  <a:schemeClr val="bg1"/>
                </a:solidFill>
              </a:rPr>
              <a:t>user</a:t>
            </a:r>
            <a:r>
              <a:rPr lang="ru-RU" sz="1400" dirty="0">
                <a:solidFill>
                  <a:schemeClr val="bg1"/>
                </a:solidFill>
              </a:rPr>
              <a:t>&gt;:&lt;</a:t>
            </a:r>
            <a:r>
              <a:rPr lang="ru-RU" sz="1400" dirty="0" err="1">
                <a:solidFill>
                  <a:schemeClr val="bg1"/>
                </a:solidFill>
              </a:rPr>
              <a:t>group</a:t>
            </a:r>
            <a:r>
              <a:rPr lang="ru-RU" sz="1400" dirty="0">
                <a:solidFill>
                  <a:schemeClr val="bg1"/>
                </a:solidFill>
              </a:rPr>
              <a:t>&gt;] &lt;</a:t>
            </a:r>
            <a:r>
              <a:rPr lang="ru-RU" sz="1400" dirty="0" err="1">
                <a:solidFill>
                  <a:schemeClr val="bg1"/>
                </a:solidFill>
              </a:rPr>
              <a:t>src</a:t>
            </a:r>
            <a:r>
              <a:rPr lang="ru-RU" sz="1400" dirty="0">
                <a:solidFill>
                  <a:schemeClr val="bg1"/>
                </a:solidFill>
              </a:rPr>
              <a:t>&gt;... &lt;</a:t>
            </a:r>
            <a:r>
              <a:rPr lang="ru-RU" sz="1400" dirty="0" err="1">
                <a:solidFill>
                  <a:schemeClr val="bg1"/>
                </a:solidFill>
              </a:rPr>
              <a:t>dest</a:t>
            </a:r>
            <a:r>
              <a:rPr lang="ru-RU" sz="1400" dirty="0">
                <a:solidFill>
                  <a:schemeClr val="bg1"/>
                </a:solidFill>
              </a:rPr>
              <a:t>&gt; </a:t>
            </a:r>
            <a:endParaRPr lang="en-US" sz="1400" dirty="0">
              <a:solidFill>
                <a:schemeClr val="bg1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schemeClr val="bg1"/>
                </a:solidFill>
              </a:rPr>
              <a:t>ADD [--</a:t>
            </a:r>
            <a:r>
              <a:rPr lang="ru-RU" sz="1400" dirty="0" err="1">
                <a:solidFill>
                  <a:schemeClr val="bg1"/>
                </a:solidFill>
              </a:rPr>
              <a:t>chown</a:t>
            </a:r>
            <a:r>
              <a:rPr lang="ru-RU" sz="1400" dirty="0">
                <a:solidFill>
                  <a:schemeClr val="bg1"/>
                </a:solidFill>
              </a:rPr>
              <a:t>=&lt;</a:t>
            </a:r>
            <a:r>
              <a:rPr lang="ru-RU" sz="1400" dirty="0" err="1">
                <a:solidFill>
                  <a:schemeClr val="bg1"/>
                </a:solidFill>
              </a:rPr>
              <a:t>user</a:t>
            </a:r>
            <a:r>
              <a:rPr lang="ru-RU" sz="1400" dirty="0">
                <a:solidFill>
                  <a:schemeClr val="bg1"/>
                </a:solidFill>
              </a:rPr>
              <a:t>&gt;:&lt;</a:t>
            </a:r>
            <a:r>
              <a:rPr lang="ru-RU" sz="1400" dirty="0" err="1">
                <a:solidFill>
                  <a:schemeClr val="bg1"/>
                </a:solidFill>
              </a:rPr>
              <a:t>group</a:t>
            </a:r>
            <a:r>
              <a:rPr lang="ru-RU" sz="1400" dirty="0">
                <a:solidFill>
                  <a:schemeClr val="bg1"/>
                </a:solidFill>
              </a:rPr>
              <a:t>&gt;] ["&lt;</a:t>
            </a:r>
            <a:r>
              <a:rPr lang="ru-RU" sz="1400" dirty="0" err="1">
                <a:solidFill>
                  <a:schemeClr val="bg1"/>
                </a:solidFill>
              </a:rPr>
              <a:t>src</a:t>
            </a:r>
            <a:r>
              <a:rPr lang="ru-RU" sz="1400" dirty="0">
                <a:solidFill>
                  <a:schemeClr val="bg1"/>
                </a:solidFill>
              </a:rPr>
              <a:t>&gt;",... "&lt;</a:t>
            </a:r>
            <a:r>
              <a:rPr lang="ru-RU" sz="1400" dirty="0" err="1">
                <a:solidFill>
                  <a:schemeClr val="bg1"/>
                </a:solidFill>
              </a:rPr>
              <a:t>dest</a:t>
            </a:r>
            <a:r>
              <a:rPr lang="ru-RU" sz="1400" dirty="0">
                <a:solidFill>
                  <a:schemeClr val="bg1"/>
                </a:solidFill>
              </a:rPr>
              <a:t>&gt;"]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38868" y="2325380"/>
            <a:ext cx="10705051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/>
              <a:t>Функция --</a:t>
            </a:r>
            <a:r>
              <a:rPr lang="ru-RU" sz="2000" dirty="0" err="1"/>
              <a:t>chown</a:t>
            </a:r>
            <a:r>
              <a:rPr lang="ru-RU" sz="2000" dirty="0"/>
              <a:t> поддерживается только в файлах </a:t>
            </a:r>
            <a:r>
              <a:rPr lang="ru-RU" sz="2000" dirty="0" err="1"/>
              <a:t>Dockerfiles</a:t>
            </a:r>
            <a:r>
              <a:rPr lang="ru-RU" sz="2000" dirty="0"/>
              <a:t>, используемых для создания контейнеров </a:t>
            </a:r>
            <a:r>
              <a:rPr lang="ru-RU" sz="2000" dirty="0" err="1"/>
              <a:t>Linux</a:t>
            </a:r>
            <a:r>
              <a:rPr lang="ru-RU" sz="2000" dirty="0"/>
              <a:t>, и не будет работать в контейнерах </a:t>
            </a:r>
            <a:r>
              <a:rPr lang="ru-RU" sz="2000" dirty="0" err="1"/>
              <a:t>Windows</a:t>
            </a:r>
            <a:r>
              <a:rPr lang="ru-RU" sz="2000" dirty="0"/>
              <a:t>. Поскольку концепции владения пользователями и группами не переносятся между </a:t>
            </a:r>
            <a:r>
              <a:rPr lang="ru-RU" sz="2000" dirty="0" err="1"/>
              <a:t>Linux</a:t>
            </a:r>
            <a:r>
              <a:rPr lang="ru-RU" sz="2000" dirty="0"/>
              <a:t> и </a:t>
            </a:r>
            <a:r>
              <a:rPr lang="ru-RU" sz="2000" dirty="0" err="1"/>
              <a:t>Windows</a:t>
            </a:r>
            <a:r>
              <a:rPr lang="ru-RU" sz="2000" dirty="0"/>
              <a:t>, использование / </a:t>
            </a:r>
            <a:r>
              <a:rPr lang="ru-RU" sz="2000" dirty="0" err="1"/>
              <a:t>etc</a:t>
            </a:r>
            <a:r>
              <a:rPr lang="ru-RU" sz="2000" dirty="0"/>
              <a:t> / </a:t>
            </a:r>
            <a:r>
              <a:rPr lang="ru-RU" sz="2000" dirty="0" err="1"/>
              <a:t>passwd</a:t>
            </a:r>
            <a:r>
              <a:rPr lang="ru-RU" sz="2000" dirty="0"/>
              <a:t> и / </a:t>
            </a:r>
            <a:r>
              <a:rPr lang="ru-RU" sz="2000" dirty="0" err="1"/>
              <a:t>etc</a:t>
            </a:r>
            <a:r>
              <a:rPr lang="ru-RU" sz="2000" dirty="0"/>
              <a:t> / </a:t>
            </a:r>
            <a:r>
              <a:rPr lang="ru-RU" sz="2000" dirty="0" err="1"/>
              <a:t>group</a:t>
            </a:r>
            <a:r>
              <a:rPr lang="ru-RU" sz="2000" dirty="0"/>
              <a:t> для преобразования имен пользователей и групп в идентификаторы ограничивает возможность использования этой функции только для контейнеров на базе ОС </a:t>
            </a:r>
            <a:r>
              <a:rPr lang="ru-RU" sz="2000" dirty="0" err="1"/>
              <a:t>Linux</a:t>
            </a:r>
            <a:r>
              <a:rPr lang="ru-RU" sz="2000" dirty="0"/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38867" y="4581719"/>
            <a:ext cx="1070505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Инструкция ADD копирует новые файлы, каталоги или URL-адреса удаленных файлов из &lt;</a:t>
            </a:r>
            <a:r>
              <a:rPr lang="ru-RU" sz="2000" dirty="0" err="1"/>
              <a:t>src</a:t>
            </a:r>
            <a:r>
              <a:rPr lang="ru-RU" sz="2000" dirty="0"/>
              <a:t>&gt; и добавляет их в файловую систему </a:t>
            </a:r>
            <a:r>
              <a:rPr lang="ru-RU" sz="2000" dirty="0" smtClean="0"/>
              <a:t>образа </a:t>
            </a:r>
            <a:r>
              <a:rPr lang="ru-RU" sz="2000" dirty="0"/>
              <a:t>по пути &lt;</a:t>
            </a:r>
            <a:r>
              <a:rPr lang="ru-RU" sz="2000" dirty="0" err="1"/>
              <a:t>dest</a:t>
            </a:r>
            <a:r>
              <a:rPr lang="ru-RU" sz="2000" dirty="0"/>
              <a:t>&gt;.</a:t>
            </a:r>
          </a:p>
          <a:p>
            <a:endParaRPr lang="ru-RU" sz="2000" dirty="0"/>
          </a:p>
          <a:p>
            <a:r>
              <a:rPr lang="ru-RU" sz="2000" dirty="0"/>
              <a:t>Можно указать несколько ресурсов &lt;</a:t>
            </a:r>
            <a:r>
              <a:rPr lang="ru-RU" sz="2000" dirty="0" err="1"/>
              <a:t>src</a:t>
            </a:r>
            <a:r>
              <a:rPr lang="ru-RU" sz="2000" dirty="0"/>
              <a:t>&gt;, но если они являются файлами или каталогами, их пути интерпретируются относительно источника контекста сборки.</a:t>
            </a:r>
          </a:p>
        </p:txBody>
      </p:sp>
    </p:spTree>
    <p:extLst>
      <p:ext uri="{BB962C8B-B14F-4D97-AF65-F5344CB8AC3E}">
        <p14:creationId xmlns:p14="http://schemas.microsoft.com/office/powerpoint/2010/main" val="802947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RUN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1442285"/>
            <a:ext cx="108057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RUN имеет 2 формы:</a:t>
            </a:r>
          </a:p>
          <a:p>
            <a:endParaRPr lang="ru-RU" dirty="0"/>
          </a:p>
          <a:p>
            <a:r>
              <a:rPr lang="ru-RU" b="1" dirty="0"/>
              <a:t>RUN &lt;команда&gt; </a:t>
            </a:r>
            <a:r>
              <a:rPr lang="ru-RU" dirty="0" smtClean="0"/>
              <a:t>(</a:t>
            </a:r>
            <a:r>
              <a:rPr lang="en-US" dirty="0" smtClean="0"/>
              <a:t>shell form</a:t>
            </a:r>
            <a:r>
              <a:rPr lang="ru-RU" dirty="0" smtClean="0"/>
              <a:t>, </a:t>
            </a:r>
            <a:r>
              <a:rPr lang="ru-RU" dirty="0"/>
              <a:t>команда запускается в оболочке, которая по умолчанию - / </a:t>
            </a:r>
            <a:r>
              <a:rPr lang="ru-RU" dirty="0" err="1"/>
              <a:t>bin</a:t>
            </a:r>
            <a:r>
              <a:rPr lang="ru-RU" dirty="0"/>
              <a:t> / </a:t>
            </a:r>
            <a:r>
              <a:rPr lang="ru-RU" dirty="0" err="1"/>
              <a:t>sh</a:t>
            </a:r>
            <a:r>
              <a:rPr lang="ru-RU" dirty="0"/>
              <a:t> -c в </a:t>
            </a:r>
            <a:r>
              <a:rPr lang="ru-RU" dirty="0" err="1"/>
              <a:t>Linux</a:t>
            </a:r>
            <a:r>
              <a:rPr lang="ru-RU" dirty="0"/>
              <a:t> или </a:t>
            </a:r>
            <a:r>
              <a:rPr lang="ru-RU" dirty="0" err="1"/>
              <a:t>cmd</a:t>
            </a:r>
            <a:r>
              <a:rPr lang="ru-RU" dirty="0"/>
              <a:t> / S / C в </a:t>
            </a:r>
            <a:r>
              <a:rPr lang="ru-RU" dirty="0" err="1"/>
              <a:t>Windows</a:t>
            </a:r>
            <a:r>
              <a:rPr lang="ru-RU" dirty="0"/>
              <a:t>)</a:t>
            </a:r>
          </a:p>
          <a:p>
            <a:r>
              <a:rPr lang="ru-RU" b="1" dirty="0"/>
              <a:t>RUN ["исполняемый файл", "param1", "param2"] </a:t>
            </a:r>
            <a:r>
              <a:rPr lang="ru-RU" dirty="0" smtClean="0"/>
              <a:t>(</a:t>
            </a:r>
            <a:r>
              <a:rPr lang="en-US" dirty="0" smtClean="0"/>
              <a:t>exec form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/>
              <a:t>Инструкция RUN выполнит любые команды в новом слое поверх текущего </a:t>
            </a:r>
            <a:r>
              <a:rPr lang="ru-RU" dirty="0" smtClean="0"/>
              <a:t>образа </a:t>
            </a:r>
            <a:r>
              <a:rPr lang="ru-RU" dirty="0"/>
              <a:t>и зафиксирует результаты. Полученный зафиксированный образ будет использован для следующего шага в </a:t>
            </a:r>
            <a:r>
              <a:rPr lang="ru-RU" dirty="0" err="1"/>
              <a:t>Dockerfile</a:t>
            </a:r>
            <a:r>
              <a:rPr lang="ru-RU" dirty="0"/>
              <a:t>.</a:t>
            </a:r>
          </a:p>
          <a:p>
            <a:r>
              <a:rPr lang="ru-RU" dirty="0" smtClean="0"/>
              <a:t>Распределение </a:t>
            </a:r>
            <a:r>
              <a:rPr lang="ru-RU" dirty="0"/>
              <a:t>инструкций RUN по слоям и генерация </a:t>
            </a:r>
            <a:r>
              <a:rPr lang="ru-RU" dirty="0" err="1"/>
              <a:t>коммитов</a:t>
            </a:r>
            <a:r>
              <a:rPr lang="ru-RU" dirty="0"/>
              <a:t> соответствуют основным концепциям </a:t>
            </a:r>
            <a:r>
              <a:rPr lang="ru-RU" dirty="0" err="1"/>
              <a:t>Docker</a:t>
            </a:r>
            <a:r>
              <a:rPr lang="ru-RU" dirty="0"/>
              <a:t>, где </a:t>
            </a:r>
            <a:r>
              <a:rPr lang="ru-RU" dirty="0" err="1"/>
              <a:t>коммиты</a:t>
            </a:r>
            <a:r>
              <a:rPr lang="ru-RU" dirty="0"/>
              <a:t> дешевы, а контейнеры могут быть созданы из любой точки истории образа, как и в системе управления версиями.</a:t>
            </a:r>
          </a:p>
          <a:p>
            <a:endParaRPr lang="ru-RU" dirty="0"/>
          </a:p>
          <a:p>
            <a:r>
              <a:rPr lang="ru-RU" dirty="0"/>
              <a:t>Форма </a:t>
            </a:r>
            <a:r>
              <a:rPr lang="ru-RU" dirty="0" err="1"/>
              <a:t>exec</a:t>
            </a:r>
            <a:r>
              <a:rPr lang="ru-RU" dirty="0"/>
              <a:t> позволяет избежать перестановки строк оболочки и выполнять команды RUN с использованием базового образа, не содержащего указанный исполняемый файл оболочки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В </a:t>
            </a:r>
            <a:r>
              <a:rPr lang="en-US" dirty="0" smtClean="0"/>
              <a:t>shell form </a:t>
            </a:r>
            <a:r>
              <a:rPr lang="ru-RU" dirty="0" smtClean="0"/>
              <a:t>вы </a:t>
            </a:r>
            <a:r>
              <a:rPr lang="ru-RU" dirty="0"/>
              <a:t>можете использовать \ (обратную косую черту), чтобы продолжить одну инструкцию RUN на следующей строке. </a:t>
            </a:r>
          </a:p>
        </p:txBody>
      </p:sp>
    </p:spTree>
    <p:extLst>
      <p:ext uri="{BB962C8B-B14F-4D97-AF65-F5344CB8AC3E}">
        <p14:creationId xmlns:p14="http://schemas.microsoft.com/office/powerpoint/2010/main" val="1381560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2986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RUN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8200" y="1442285"/>
            <a:ext cx="10805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Пример (</a:t>
            </a:r>
            <a:r>
              <a:rPr lang="en-US" dirty="0" err="1" smtClean="0"/>
              <a:t>shel</a:t>
            </a:r>
            <a:r>
              <a:rPr lang="en-US" dirty="0" smtClean="0"/>
              <a:t> form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938868" y="1798342"/>
            <a:ext cx="10017154" cy="679653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DA5ADA"/>
                </a:solidFill>
                <a:effectLst/>
              </a:rPr>
              <a:t>RUN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F1F0"/>
                </a:solidFill>
                <a:effectLst/>
              </a:rPr>
              <a:t>bin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F1F0"/>
                </a:solidFill>
                <a:effectLst/>
              </a:rPr>
              <a:t>bash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E8A0E8"/>
                </a:solidFill>
                <a:effectLst/>
              </a:rPr>
              <a:t>-c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1F1F0"/>
                </a:solidFill>
                <a:effectLst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</a:rPr>
              <a:t>'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</a:rPr>
              <a:t>source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</a:rPr>
              <a:t> $HOME/.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</a:rPr>
              <a:t>bashrc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</a:rPr>
              <a:t>; \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D5555"/>
                </a:solidFill>
                <a:effectLst/>
              </a:rPr>
              <a:t>echo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D5555"/>
                </a:solidFill>
                <a:effectLst/>
              </a:rPr>
              <a:t> $HOME'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200" y="2704111"/>
            <a:ext cx="5451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Вместе они эквивалентны этой единственной строке: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938868" y="3475163"/>
            <a:ext cx="10017154" cy="371876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DA5ADA"/>
                </a:solidFill>
              </a:rPr>
              <a:t>RUN /</a:t>
            </a:r>
            <a:r>
              <a:rPr lang="ru-RU" sz="2000" dirty="0" err="1">
                <a:solidFill>
                  <a:srgbClr val="DA5ADA"/>
                </a:solidFill>
              </a:rPr>
              <a:t>bin</a:t>
            </a:r>
            <a:r>
              <a:rPr lang="ru-RU" sz="2000" dirty="0">
                <a:solidFill>
                  <a:srgbClr val="DA5ADA"/>
                </a:solidFill>
              </a:rPr>
              <a:t>/</a:t>
            </a:r>
            <a:r>
              <a:rPr lang="ru-RU" sz="2000" dirty="0" err="1">
                <a:solidFill>
                  <a:srgbClr val="DA5ADA"/>
                </a:solidFill>
              </a:rPr>
              <a:t>bash</a:t>
            </a:r>
            <a:r>
              <a:rPr lang="ru-RU" sz="2000" dirty="0">
                <a:solidFill>
                  <a:srgbClr val="DA5ADA"/>
                </a:solidFill>
              </a:rPr>
              <a:t> -c '</a:t>
            </a:r>
            <a:r>
              <a:rPr lang="ru-RU" sz="2000" dirty="0" err="1">
                <a:solidFill>
                  <a:srgbClr val="DA5ADA"/>
                </a:solidFill>
              </a:rPr>
              <a:t>source</a:t>
            </a:r>
            <a:r>
              <a:rPr lang="ru-RU" sz="2000" dirty="0">
                <a:solidFill>
                  <a:srgbClr val="DA5ADA"/>
                </a:solidFill>
              </a:rPr>
              <a:t> $HOME/.</a:t>
            </a:r>
            <a:r>
              <a:rPr lang="ru-RU" sz="2000" dirty="0" err="1">
                <a:solidFill>
                  <a:srgbClr val="DA5ADA"/>
                </a:solidFill>
              </a:rPr>
              <a:t>bashrc</a:t>
            </a:r>
            <a:r>
              <a:rPr lang="ru-RU" sz="2000" dirty="0">
                <a:solidFill>
                  <a:srgbClr val="DA5ADA"/>
                </a:solidFill>
              </a:rPr>
              <a:t>; </a:t>
            </a:r>
            <a:r>
              <a:rPr lang="ru-RU" sz="2000" dirty="0" err="1">
                <a:solidFill>
                  <a:srgbClr val="DA5ADA"/>
                </a:solidFill>
              </a:rPr>
              <a:t>echo</a:t>
            </a:r>
            <a:r>
              <a:rPr lang="ru-RU" sz="2000" dirty="0">
                <a:solidFill>
                  <a:srgbClr val="DA5ADA"/>
                </a:solidFill>
              </a:rPr>
              <a:t> $HOME' 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35410950" y="823309250"/>
            <a:ext cx="12192000" cy="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</a:rPr>
              <a:t>Learn more about the "RUN " Dockerfile command.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"/bin/bash"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"-c"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"echo hello"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]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38868" y="4486538"/>
            <a:ext cx="10061406" cy="371876"/>
          </a:xfrm>
          <a:prstGeom prst="rect">
            <a:avLst/>
          </a:prstGeom>
          <a:solidFill>
            <a:srgbClr val="0A121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6348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solidFill>
                  <a:srgbClr val="DA5ADA"/>
                </a:solidFill>
              </a:rPr>
              <a:t>RUN ["/</a:t>
            </a:r>
            <a:r>
              <a:rPr lang="ru-RU" sz="2000" dirty="0" err="1">
                <a:solidFill>
                  <a:srgbClr val="DA5ADA"/>
                </a:solidFill>
              </a:rPr>
              <a:t>bin</a:t>
            </a:r>
            <a:r>
              <a:rPr lang="ru-RU" sz="2000" dirty="0">
                <a:solidFill>
                  <a:srgbClr val="DA5ADA"/>
                </a:solidFill>
              </a:rPr>
              <a:t>/</a:t>
            </a:r>
            <a:r>
              <a:rPr lang="ru-RU" sz="2000" dirty="0" err="1">
                <a:solidFill>
                  <a:srgbClr val="DA5ADA"/>
                </a:solidFill>
              </a:rPr>
              <a:t>bash</a:t>
            </a:r>
            <a:r>
              <a:rPr lang="ru-RU" sz="2000" dirty="0">
                <a:solidFill>
                  <a:srgbClr val="DA5ADA"/>
                </a:solidFill>
              </a:rPr>
              <a:t>", "-c", "</a:t>
            </a:r>
            <a:r>
              <a:rPr lang="ru-RU" sz="2000" dirty="0" err="1">
                <a:solidFill>
                  <a:srgbClr val="DA5ADA"/>
                </a:solidFill>
              </a:rPr>
              <a:t>echo</a:t>
            </a:r>
            <a:r>
              <a:rPr lang="ru-RU" sz="2000" dirty="0">
                <a:solidFill>
                  <a:srgbClr val="DA5ADA"/>
                </a:solidFill>
              </a:rPr>
              <a:t> </a:t>
            </a:r>
            <a:r>
              <a:rPr lang="ru-RU" sz="2000" dirty="0" err="1">
                <a:solidFill>
                  <a:srgbClr val="DA5ADA"/>
                </a:solidFill>
              </a:rPr>
              <a:t>hello</a:t>
            </a:r>
            <a:r>
              <a:rPr lang="ru-RU" sz="2000" dirty="0">
                <a:solidFill>
                  <a:srgbClr val="DA5ADA"/>
                </a:solidFill>
              </a:rPr>
              <a:t>"]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38199" y="4025205"/>
            <a:ext cx="108057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Пример (</a:t>
            </a:r>
            <a:r>
              <a:rPr lang="en-US" dirty="0" smtClean="0"/>
              <a:t>exec form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938868" y="5179377"/>
            <a:ext cx="1001715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E</a:t>
            </a:r>
            <a:r>
              <a:rPr lang="ru-RU" dirty="0" err="1" smtClean="0"/>
              <a:t>xec</a:t>
            </a:r>
            <a:r>
              <a:rPr lang="en-US" dirty="0" smtClean="0"/>
              <a:t> form</a:t>
            </a:r>
            <a:r>
              <a:rPr lang="ru-RU" dirty="0" smtClean="0"/>
              <a:t> </a:t>
            </a:r>
            <a:r>
              <a:rPr lang="ru-RU" dirty="0"/>
              <a:t>анализируется как массив JSON, что означает, что вы должны заключать слова в двойные кавычки </a:t>
            </a:r>
            <a:r>
              <a:rPr lang="ru-RU" dirty="0" smtClean="0"/>
              <a:t>(</a:t>
            </a:r>
            <a:r>
              <a:rPr lang="en-US" dirty="0" smtClean="0"/>
              <a:t>“</a:t>
            </a:r>
            <a:r>
              <a:rPr lang="ru-RU" dirty="0" smtClean="0"/>
              <a:t>), </a:t>
            </a:r>
            <a:r>
              <a:rPr lang="ru-RU" dirty="0"/>
              <a:t>а не в одинарные кавычки </a:t>
            </a:r>
            <a:r>
              <a:rPr lang="ru-RU" dirty="0" smtClean="0"/>
              <a:t>(</a:t>
            </a:r>
            <a:r>
              <a:rPr lang="en-US" dirty="0" smtClean="0"/>
              <a:t>‘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00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29864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CMD</a:t>
            </a: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35410950" y="823309250"/>
            <a:ext cx="12192000" cy="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</a:rPr>
              <a:t>Learn more about the "RUN " Dockerfile command.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"/bin/bash"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"-c"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"echo hello"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]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38868" y="1690688"/>
            <a:ext cx="10414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Инструкция CMD имеет три формы:</a:t>
            </a:r>
          </a:p>
          <a:p>
            <a:endParaRPr lang="ru-RU" dirty="0"/>
          </a:p>
          <a:p>
            <a:r>
              <a:rPr lang="ru-RU" b="1" dirty="0"/>
              <a:t>CMD ["исполняемый файл", "параметр1", "параметр2"]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US" dirty="0" smtClean="0"/>
              <a:t>exec form</a:t>
            </a:r>
            <a:r>
              <a:rPr lang="ru-RU" dirty="0" smtClean="0"/>
              <a:t>, </a:t>
            </a:r>
            <a:r>
              <a:rPr lang="ru-RU" dirty="0"/>
              <a:t>это предпочтительная форма)</a:t>
            </a:r>
          </a:p>
          <a:p>
            <a:r>
              <a:rPr lang="ru-RU" b="1" dirty="0"/>
              <a:t>CMD ["param1", "param2"] </a:t>
            </a:r>
            <a:r>
              <a:rPr lang="ru-RU" dirty="0"/>
              <a:t>(как параметры по умолчанию для ENTRYPOINT)</a:t>
            </a:r>
          </a:p>
          <a:p>
            <a:r>
              <a:rPr lang="ru-RU" b="1" dirty="0" smtClean="0"/>
              <a:t>CMD </a:t>
            </a:r>
            <a:r>
              <a:rPr lang="ru-RU" b="1" dirty="0"/>
              <a:t>param1 param2 </a:t>
            </a:r>
            <a:r>
              <a:rPr lang="ru-RU" dirty="0"/>
              <a:t>(форма </a:t>
            </a:r>
            <a:r>
              <a:rPr lang="ru-RU" dirty="0" smtClean="0"/>
              <a:t>оболочки</a:t>
            </a:r>
            <a:r>
              <a:rPr lang="en-US" dirty="0" smtClean="0"/>
              <a:t>, shell form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b="1" dirty="0"/>
              <a:t>В </a:t>
            </a:r>
            <a:r>
              <a:rPr lang="ru-RU" b="1" dirty="0" err="1"/>
              <a:t>Dockerfile</a:t>
            </a:r>
            <a:r>
              <a:rPr lang="ru-RU" b="1" dirty="0"/>
              <a:t> может быть только одна инструкция CMD</a:t>
            </a:r>
            <a:r>
              <a:rPr lang="ru-RU" dirty="0"/>
              <a:t>. Если вы укажете более одного CMD, то вступит в силу только последний CMD.</a:t>
            </a:r>
          </a:p>
          <a:p>
            <a:endParaRPr lang="ru-RU" dirty="0"/>
          </a:p>
          <a:p>
            <a:r>
              <a:rPr lang="ru-RU" dirty="0"/>
              <a:t>Основная цель CMD - предоставить значения по умолчанию для исполняемого контейнера. Эти значения по умолчанию могут включать исполняемый файл или опускать исполняемый файл, и в этом случае вы также должны указать инструкцию ENTRYPOINT.</a:t>
            </a:r>
          </a:p>
          <a:p>
            <a:endParaRPr lang="ru-RU" dirty="0"/>
          </a:p>
          <a:p>
            <a:r>
              <a:rPr lang="ru-RU" dirty="0"/>
              <a:t>Если CMD используется для предоставления аргументов по умолчанию для инструкции ENTRYPOINT, инструкции CMD и ENTRYPOINT должны быть указаны в формате массива JSON.</a:t>
            </a:r>
          </a:p>
        </p:txBody>
      </p:sp>
    </p:spTree>
    <p:extLst>
      <p:ext uri="{BB962C8B-B14F-4D97-AF65-F5344CB8AC3E}">
        <p14:creationId xmlns:p14="http://schemas.microsoft.com/office/powerpoint/2010/main" val="134792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Инструкции для сборки образа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8868" y="1115736"/>
            <a:ext cx="10515600" cy="156874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Задание. Изучить инструкцию </a:t>
            </a:r>
            <a:r>
              <a:rPr lang="en-US" sz="2400" b="1" dirty="0" smtClean="0"/>
              <a:t>ENTRYPOINT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Для подробности </a:t>
            </a:r>
            <a:r>
              <a:rPr lang="en-US" sz="2400" dirty="0">
                <a:hlinkClick r:id="rId2"/>
              </a:rPr>
              <a:t>https://goinbigdata.com/docker-run-vs-cmd-vs-entrypoint</a:t>
            </a:r>
            <a:r>
              <a:rPr lang="en-US" sz="2400" dirty="0" smtClean="0">
                <a:hlinkClick r:id="rId2"/>
              </a:rPr>
              <a:t>/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535410950" y="823309250"/>
            <a:ext cx="12192000" cy="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Helvetica Neue"/>
              </a:rPr>
              <a:t>Learn more about the "RUN " Dockerfile command.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"/bin/bash"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"-c"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1F1F0"/>
                </a:solidFill>
                <a:effectLst/>
                <a:latin typeface="Menlo"/>
              </a:rPr>
              <a:t>, </a:t>
            </a:r>
            <a:r>
              <a:rPr kumimoji="0" lang="ru-RU" sz="1000" b="0" i="0" u="none" strike="noStrike" cap="none" normalizeH="0" baseline="0" smtClean="0">
                <a:ln>
                  <a:noFill/>
                </a:ln>
                <a:solidFill>
                  <a:srgbClr val="CD5555"/>
                </a:solidFill>
                <a:effectLst/>
                <a:latin typeface="Menlo"/>
              </a:rPr>
              <a:t>"echo hello"</a:t>
            </a: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]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569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client</a:t>
            </a:r>
            <a:r>
              <a:rPr lang="en-US" sz="2400" dirty="0" smtClean="0"/>
              <a:t>. </a:t>
            </a:r>
            <a:r>
              <a:rPr lang="ru-RU" sz="2400" dirty="0"/>
              <a:t>Это клиент, при помощи которого пользователи взаимодействуют с демоном и отправляют ему команды. Это может быть консоль, API или графический </a:t>
            </a:r>
            <a:r>
              <a:rPr lang="ru-RU" sz="2400" dirty="0" smtClean="0"/>
              <a:t>интерфейс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image</a:t>
            </a:r>
            <a:r>
              <a:rPr lang="en-US" sz="2400" dirty="0" smtClean="0"/>
              <a:t>. </a:t>
            </a:r>
            <a:r>
              <a:rPr lang="ru-RU" sz="2400" dirty="0"/>
              <a:t>Это неизменяемый образ, из которого разворачивается контейнер. Его можно рассматривать как набор файлов, необходимых для запуска и работы приложения на другом хосте. Можно привести аналогию из мира установки ПО: образ — это компакт-диск, с которого устанавливается программа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container. </a:t>
            </a:r>
            <a:r>
              <a:rPr lang="ru-RU" sz="2400" dirty="0"/>
              <a:t>Это уже развернутое и запущенное приложение. Продолжая аналогию с установкой ПО, контейнер можно сравнить с уже установленной и работающей программой на ПК.</a:t>
            </a:r>
          </a:p>
        </p:txBody>
      </p:sp>
    </p:spTree>
    <p:extLst>
      <p:ext uri="{BB962C8B-B14F-4D97-AF65-F5344CB8AC3E}">
        <p14:creationId xmlns:p14="http://schemas.microsoft.com/office/powerpoint/2010/main" val="3862354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Компоненты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Docker</a:t>
            </a:r>
            <a:r>
              <a:rPr lang="en-US" sz="2400" b="1" dirty="0" smtClean="0"/>
              <a:t> registry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r>
              <a:rPr lang="ru-RU" sz="2400" dirty="0" smtClean="0"/>
              <a:t>Это </a:t>
            </a:r>
            <a:r>
              <a:rPr lang="ru-RU" sz="2400" dirty="0" err="1"/>
              <a:t>репозиторий</a:t>
            </a:r>
            <a:r>
              <a:rPr lang="ru-RU" sz="2400" dirty="0"/>
              <a:t>, в котором хранятся образы. Когда разработчики создают приложения, они размещают свои образы в этих </a:t>
            </a:r>
            <a:r>
              <a:rPr lang="ru-RU" sz="2400" dirty="0" err="1"/>
              <a:t>репозиториях</a:t>
            </a:r>
            <a:r>
              <a:rPr lang="ru-RU" sz="2400" dirty="0"/>
              <a:t>, откуда их могут скачать другие люди. Есть публичные </a:t>
            </a:r>
            <a:r>
              <a:rPr lang="ru-RU" sz="2400" dirty="0" err="1"/>
              <a:t>репозитории</a:t>
            </a:r>
            <a:r>
              <a:rPr lang="ru-RU" sz="2400" dirty="0"/>
              <a:t>, например </a:t>
            </a:r>
            <a:r>
              <a:rPr lang="ru-RU" sz="2400" dirty="0" err="1">
                <a:hlinkClick r:id="rId2"/>
              </a:rPr>
              <a:t>Docker</a:t>
            </a:r>
            <a:r>
              <a:rPr lang="ru-RU" sz="2400" dirty="0">
                <a:hlinkClick r:id="rId2"/>
              </a:rPr>
              <a:t> </a:t>
            </a:r>
            <a:r>
              <a:rPr lang="ru-RU" sz="2400" dirty="0" err="1">
                <a:hlinkClick r:id="rId2"/>
              </a:rPr>
              <a:t>Hub</a:t>
            </a:r>
            <a:r>
              <a:rPr lang="ru-RU" sz="2400" dirty="0"/>
              <a:t>. А можно создать свой </a:t>
            </a:r>
            <a:r>
              <a:rPr lang="ru-RU" sz="2400" dirty="0" err="1"/>
              <a:t>репозиторий</a:t>
            </a:r>
            <a:r>
              <a:rPr lang="ru-RU" sz="2400" dirty="0"/>
              <a:t>, для использования внутри компании или команды</a:t>
            </a:r>
            <a:r>
              <a:rPr lang="ru-RU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 smtClean="0"/>
              <a:t>Dockerfile</a:t>
            </a:r>
            <a:r>
              <a:rPr lang="en-US" sz="2400" dirty="0" smtClean="0"/>
              <a:t>.</a:t>
            </a:r>
            <a:r>
              <a:rPr lang="ru-RU" sz="2400" dirty="0"/>
              <a:t> Это файл-инструкция для сборки образа.</a:t>
            </a:r>
          </a:p>
        </p:txBody>
      </p:sp>
    </p:spTree>
    <p:extLst>
      <p:ext uri="{BB962C8B-B14F-4D97-AF65-F5344CB8AC3E}">
        <p14:creationId xmlns:p14="http://schemas.microsoft.com/office/powerpoint/2010/main" val="2201733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Хотя </a:t>
            </a:r>
            <a:r>
              <a:rPr lang="ru-RU" sz="2400" dirty="0"/>
              <a:t>образы </a:t>
            </a:r>
            <a:r>
              <a:rPr lang="ru-RU" sz="2400" dirty="0" err="1"/>
              <a:t>Docker</a:t>
            </a:r>
            <a:r>
              <a:rPr lang="ru-RU" sz="2400" dirty="0"/>
              <a:t> легко создавать и разработчикам удобно работать с простыми и портативными образами </a:t>
            </a:r>
            <a:r>
              <a:rPr lang="ru-RU" sz="2400" dirty="0" err="1"/>
              <a:t>Docker</a:t>
            </a:r>
            <a:r>
              <a:rPr lang="ru-RU" sz="2400" dirty="0"/>
              <a:t>, быстро обнаружилось, что управлять тысячами образов </a:t>
            </a:r>
            <a:r>
              <a:rPr lang="ru-RU" sz="2400" dirty="0" err="1"/>
              <a:t>Docker</a:t>
            </a:r>
            <a:r>
              <a:rPr lang="ru-RU" sz="2400" dirty="0"/>
              <a:t> очень сложно.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Решает </a:t>
            </a:r>
            <a:r>
              <a:rPr lang="ru-RU" sz="2400" dirty="0"/>
              <a:t>эту проблему реестр </a:t>
            </a:r>
            <a:r>
              <a:rPr lang="ru-RU" sz="2400" dirty="0" err="1"/>
              <a:t>Docker</a:t>
            </a:r>
            <a:r>
              <a:rPr lang="ru-RU" sz="2400" dirty="0"/>
              <a:t>. Реестр </a:t>
            </a:r>
            <a:r>
              <a:rPr lang="ru-RU" sz="2400" dirty="0" err="1"/>
              <a:t>Docker</a:t>
            </a:r>
            <a:r>
              <a:rPr lang="ru-RU" sz="2400" dirty="0"/>
              <a:t> — это стандартный способ хранения и распространения образов </a:t>
            </a:r>
            <a:r>
              <a:rPr lang="ru-RU" sz="2400" dirty="0" err="1"/>
              <a:t>Docker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>
              <a:buNone/>
            </a:pPr>
            <a:r>
              <a:rPr lang="ru-RU" sz="2400" dirty="0" smtClean="0"/>
              <a:t>Реестр </a:t>
            </a:r>
            <a:r>
              <a:rPr lang="ru-RU" sz="2400" dirty="0"/>
              <a:t>— это </a:t>
            </a:r>
            <a:r>
              <a:rPr lang="ru-RU" sz="2400" dirty="0" err="1"/>
              <a:t>репозиторий</a:t>
            </a:r>
            <a:r>
              <a:rPr lang="ru-RU" sz="2400" dirty="0"/>
              <a:t> с открытым исходным кодом, имеющий либеральную лицензию </a:t>
            </a:r>
            <a:r>
              <a:rPr lang="ru-RU" sz="2400" dirty="0" err="1"/>
              <a:t>Apache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Реестр </a:t>
            </a:r>
            <a:r>
              <a:rPr lang="ru-RU" sz="2400" dirty="0" err="1"/>
              <a:t>Docker</a:t>
            </a:r>
            <a:r>
              <a:rPr lang="ru-RU" sz="2400" dirty="0"/>
              <a:t> также помогает улучшить контроль доступа и безопасность образов </a:t>
            </a:r>
            <a:r>
              <a:rPr lang="ru-RU" sz="2400" dirty="0" err="1"/>
              <a:t>Docker</a:t>
            </a:r>
            <a:r>
              <a:rPr lang="ru-RU" sz="2400" dirty="0"/>
              <a:t>, хранящихся в его </a:t>
            </a:r>
            <a:r>
              <a:rPr lang="ru-RU" sz="2400" dirty="0" err="1"/>
              <a:t>репозитории</a:t>
            </a:r>
            <a:r>
              <a:rPr lang="ru-RU" sz="2400" dirty="0"/>
              <a:t>. Он управляет распространением изображений, а также может интегрироваться с рабочими процессами разработки приложений.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2837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/>
              <a:t>Разработчики могут настроить свой собственный реестр </a:t>
            </a:r>
            <a:r>
              <a:rPr lang="ru-RU" sz="2400" dirty="0" err="1"/>
              <a:t>Docker</a:t>
            </a:r>
            <a:r>
              <a:rPr lang="ru-RU" sz="2400" dirty="0"/>
              <a:t> или использовать размещенный сервис реестра </a:t>
            </a:r>
            <a:r>
              <a:rPr lang="ru-RU" sz="2400" dirty="0" err="1"/>
              <a:t>Docker</a:t>
            </a:r>
            <a:r>
              <a:rPr lang="ru-RU" sz="2400" dirty="0"/>
              <a:t>, например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, </a:t>
            </a:r>
            <a:r>
              <a:rPr lang="ru-RU" sz="2400" dirty="0" err="1"/>
              <a:t>Oracle</a:t>
            </a:r>
            <a:r>
              <a:rPr lang="ru-RU" sz="2400" dirty="0"/>
              <a:t> </a:t>
            </a:r>
            <a:r>
              <a:rPr lang="ru-RU" sz="2400" dirty="0" err="1"/>
              <a:t>Container</a:t>
            </a:r>
            <a:r>
              <a:rPr lang="ru-RU" sz="2400" dirty="0"/>
              <a:t> </a:t>
            </a:r>
            <a:r>
              <a:rPr lang="ru-RU" sz="2400" dirty="0" err="1"/>
              <a:t>Registry</a:t>
            </a:r>
            <a:r>
              <a:rPr lang="ru-RU" sz="2400" dirty="0"/>
              <a:t>, </a:t>
            </a:r>
            <a:r>
              <a:rPr lang="ru-RU" sz="2400" dirty="0" err="1"/>
              <a:t>Azure</a:t>
            </a:r>
            <a:r>
              <a:rPr lang="ru-RU" sz="2400" dirty="0"/>
              <a:t> </a:t>
            </a:r>
            <a:r>
              <a:rPr lang="ru-RU" sz="2400" dirty="0" err="1"/>
              <a:t>Container</a:t>
            </a:r>
            <a:r>
              <a:rPr lang="ru-RU" sz="2400" dirty="0"/>
              <a:t> </a:t>
            </a:r>
            <a:r>
              <a:rPr lang="ru-RU" sz="2400" dirty="0" err="1"/>
              <a:t>Registry</a:t>
            </a:r>
            <a:r>
              <a:rPr lang="ru-RU" sz="2400" dirty="0"/>
              <a:t> и т. д.</a:t>
            </a:r>
          </a:p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— это размещенный реестр </a:t>
            </a:r>
            <a:r>
              <a:rPr lang="ru-RU" sz="2400" dirty="0" err="1"/>
              <a:t>Docker</a:t>
            </a:r>
            <a:r>
              <a:rPr lang="ru-RU" sz="2400" dirty="0"/>
              <a:t>, управляемый </a:t>
            </a:r>
            <a:r>
              <a:rPr lang="ru-RU" sz="2400" dirty="0" err="1"/>
              <a:t>Docker</a:t>
            </a:r>
            <a:r>
              <a:rPr lang="ru-RU" sz="2400" dirty="0"/>
              <a:t>.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содержит более 100 000 образов контейнеров от поставщиков программного обеспечения, проектов с открытым исходным кодом и сообщества.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содержит программное обеспечение и приложения из официальных </a:t>
            </a:r>
            <a:r>
              <a:rPr lang="ru-RU" sz="2400" dirty="0" err="1"/>
              <a:t>репозиториев</a:t>
            </a:r>
            <a:r>
              <a:rPr lang="ru-RU" sz="2400" dirty="0"/>
              <a:t>, таких как NGINX, </a:t>
            </a:r>
            <a:r>
              <a:rPr lang="ru-RU" sz="2400" dirty="0" err="1"/>
              <a:t>Logstash</a:t>
            </a:r>
            <a:r>
              <a:rPr lang="ru-RU" sz="2400" dirty="0"/>
              <a:t>, </a:t>
            </a:r>
            <a:r>
              <a:rPr lang="ru-RU" sz="2400" dirty="0" err="1"/>
              <a:t>Apache</a:t>
            </a:r>
            <a:r>
              <a:rPr lang="ru-RU" sz="2400" dirty="0"/>
              <a:t> HTTP, </a:t>
            </a:r>
            <a:r>
              <a:rPr lang="ru-RU" sz="2400" dirty="0" err="1"/>
              <a:t>Grafana</a:t>
            </a:r>
            <a:r>
              <a:rPr lang="ru-RU" sz="2400" dirty="0"/>
              <a:t>, </a:t>
            </a:r>
            <a:r>
              <a:rPr lang="ru-RU" sz="2400" dirty="0" err="1"/>
              <a:t>MySQL</a:t>
            </a:r>
            <a:r>
              <a:rPr lang="ru-RU" sz="2400" dirty="0"/>
              <a:t>, </a:t>
            </a:r>
            <a:r>
              <a:rPr lang="ru-RU" sz="2400" dirty="0" err="1"/>
              <a:t>Ubuntu</a:t>
            </a:r>
            <a:r>
              <a:rPr lang="ru-RU" sz="2400" dirty="0"/>
              <a:t> и </a:t>
            </a:r>
            <a:r>
              <a:rPr lang="ru-RU" sz="2400" dirty="0" err="1"/>
              <a:t>Oracle</a:t>
            </a:r>
            <a:r>
              <a:rPr lang="ru-RU" sz="2400" dirty="0"/>
              <a:t> </a:t>
            </a:r>
            <a:r>
              <a:rPr lang="ru-RU" sz="2400" dirty="0" err="1"/>
              <a:t>Linux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/>
              <a:t>При запуске контейнера </a:t>
            </a:r>
            <a:r>
              <a:rPr lang="ru-RU" sz="2400" dirty="0" err="1"/>
              <a:t>Docker</a:t>
            </a:r>
            <a:r>
              <a:rPr lang="ru-RU" sz="2400" dirty="0"/>
              <a:t> по умолчанию автоматически извлекает соответствующий образ из общедоступного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, если он недоступен локально. Более того, Вы также можете создавать свои собственные образы и отправлять их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в общедоступный или частный </a:t>
            </a:r>
            <a:r>
              <a:rPr lang="ru-RU" sz="2400" dirty="0" err="1"/>
              <a:t>репозиторий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836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Рис. 3. Снимок экрана реестра Docker Regist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340" y="1118522"/>
            <a:ext cx="10005298" cy="5496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9290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- это сервис, предоставляемый </a:t>
            </a:r>
            <a:r>
              <a:rPr lang="ru-RU" sz="2400" dirty="0" err="1"/>
              <a:t>Docker</a:t>
            </a:r>
            <a:r>
              <a:rPr lang="ru-RU" sz="2400" dirty="0"/>
              <a:t> для поиска образов контейнеров и обмена ими с вашей командой. </a:t>
            </a:r>
            <a:endParaRPr lang="en-US" sz="2400" dirty="0" smtClean="0"/>
          </a:p>
          <a:p>
            <a:pPr marL="0" indent="0">
              <a:buNone/>
            </a:pPr>
            <a:r>
              <a:rPr lang="ru-RU" sz="2400" dirty="0" smtClean="0"/>
              <a:t>Это </a:t>
            </a:r>
            <a:r>
              <a:rPr lang="ru-RU" sz="2400" dirty="0"/>
              <a:t>крупнейшее в мире хранилище образов контейнеров с множеством источников контента, включая разработчиков сообщества контейнеров, проекты с открытым исходным кодом и независимых поставщиков программного обеспечения (ISV), создающих и распространяющих свой код в контейнерах</a:t>
            </a:r>
            <a:r>
              <a:rPr lang="ru-RU" sz="2400" dirty="0" smtClean="0"/>
              <a:t>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Пользователи получают доступ к бесплатным общедоступным </a:t>
            </a:r>
            <a:r>
              <a:rPr lang="ru-RU" sz="2400" dirty="0" err="1"/>
              <a:t>репозиториям</a:t>
            </a:r>
            <a:r>
              <a:rPr lang="ru-RU" sz="2400" dirty="0"/>
              <a:t> для хранения и обмена изображениями или могут выбрать план подписки для частных </a:t>
            </a:r>
            <a:r>
              <a:rPr lang="ru-RU" sz="2400" dirty="0" err="1"/>
              <a:t>репозиториев</a:t>
            </a:r>
            <a:r>
              <a:rPr lang="ru-RU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3413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Реестр </a:t>
            </a:r>
            <a:r>
              <a:rPr lang="en-US" dirty="0" err="1" smtClean="0"/>
              <a:t>Docker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5736"/>
            <a:ext cx="10515600" cy="50612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предоставляет следующие основные функции</a:t>
            </a:r>
            <a:r>
              <a:rPr lang="ru-RU" sz="2400" dirty="0" smtClean="0"/>
              <a:t>:</a:t>
            </a:r>
            <a:endParaRPr lang="ru-RU" sz="2400" dirty="0"/>
          </a:p>
          <a:p>
            <a:r>
              <a:rPr lang="ru-RU" sz="2400" dirty="0" err="1"/>
              <a:t>Репозитории</a:t>
            </a:r>
            <a:r>
              <a:rPr lang="ru-RU" sz="2400" dirty="0"/>
              <a:t>: </a:t>
            </a:r>
            <a:r>
              <a:rPr lang="ru-RU" sz="2400" dirty="0" smtClean="0"/>
              <a:t>размещение </a:t>
            </a:r>
            <a:r>
              <a:rPr lang="ru-RU" sz="2400" dirty="0"/>
              <a:t>и </a:t>
            </a:r>
            <a:r>
              <a:rPr lang="ru-RU" sz="2400" dirty="0" smtClean="0"/>
              <a:t>извлечение образов.</a:t>
            </a:r>
            <a:endParaRPr lang="ru-RU" sz="2400" dirty="0"/>
          </a:p>
          <a:p>
            <a:r>
              <a:rPr lang="ru-RU" sz="2400" dirty="0"/>
              <a:t>Команды и организации: управление доступом к частным </a:t>
            </a:r>
            <a:r>
              <a:rPr lang="ru-RU" sz="2400" dirty="0" err="1"/>
              <a:t>репозиториям</a:t>
            </a:r>
            <a:r>
              <a:rPr lang="ru-RU" sz="2400" dirty="0"/>
              <a:t> образов контейнеров.</a:t>
            </a:r>
          </a:p>
          <a:p>
            <a:r>
              <a:rPr lang="ru-RU" sz="2400" dirty="0"/>
              <a:t>Официальные образы </a:t>
            </a:r>
            <a:r>
              <a:rPr lang="ru-RU" sz="2400" dirty="0" err="1"/>
              <a:t>Docker</a:t>
            </a:r>
            <a:r>
              <a:rPr lang="ru-RU" sz="2400" dirty="0"/>
              <a:t>: извлекайте и используйте высококачественные образы контейнеров, предоставленные </a:t>
            </a:r>
            <a:r>
              <a:rPr lang="ru-RU" sz="2400" dirty="0" err="1"/>
              <a:t>Docker</a:t>
            </a:r>
            <a:r>
              <a:rPr lang="ru-RU" sz="2400" dirty="0"/>
              <a:t>.</a:t>
            </a:r>
          </a:p>
          <a:p>
            <a:r>
              <a:rPr lang="ru-RU" sz="2400" dirty="0"/>
              <a:t>Образы издателей, проверенные </a:t>
            </a:r>
            <a:r>
              <a:rPr lang="ru-RU" sz="2400" dirty="0" err="1"/>
              <a:t>Docker</a:t>
            </a:r>
            <a:r>
              <a:rPr lang="ru-RU" sz="2400" dirty="0"/>
              <a:t>: извлекайте и используйте высококачественные образы контейнеров, предоставленные внешними поставщиками.</a:t>
            </a:r>
          </a:p>
          <a:p>
            <a:r>
              <a:rPr lang="ru-RU" sz="2400" dirty="0"/>
              <a:t>Сборки: автоматически создавайте образы контейнеров из </a:t>
            </a:r>
            <a:r>
              <a:rPr lang="ru-RU" sz="2400" dirty="0" err="1"/>
              <a:t>GitHub</a:t>
            </a:r>
            <a:r>
              <a:rPr lang="ru-RU" sz="2400" dirty="0"/>
              <a:t> и </a:t>
            </a:r>
            <a:r>
              <a:rPr lang="ru-RU" sz="2400" dirty="0" err="1"/>
              <a:t>Bitbucket</a:t>
            </a:r>
            <a:r>
              <a:rPr lang="ru-RU" sz="2400" dirty="0"/>
              <a:t> и отправляйте их в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.</a:t>
            </a:r>
          </a:p>
          <a:p>
            <a:r>
              <a:rPr lang="ru-RU" sz="2400" dirty="0"/>
              <a:t>Веб-перехватчики: запускают действия после успешной отправки в </a:t>
            </a:r>
            <a:r>
              <a:rPr lang="ru-RU" sz="2400" dirty="0" err="1"/>
              <a:t>репозиторий</a:t>
            </a:r>
            <a:r>
              <a:rPr lang="ru-RU" sz="2400" dirty="0"/>
              <a:t> для интеграции </a:t>
            </a:r>
            <a:r>
              <a:rPr lang="ru-RU" sz="2400" dirty="0" err="1"/>
              <a:t>Docker</a:t>
            </a:r>
            <a:r>
              <a:rPr lang="ru-RU" sz="2400" dirty="0"/>
              <a:t> </a:t>
            </a:r>
            <a:r>
              <a:rPr lang="ru-RU" sz="2400" dirty="0" err="1"/>
              <a:t>Hub</a:t>
            </a:r>
            <a:r>
              <a:rPr lang="ru-RU" sz="2400" dirty="0"/>
              <a:t> с другими службами.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83130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2120</Words>
  <Application>Microsoft Office PowerPoint</Application>
  <PresentationFormat>Широкоэкранный</PresentationFormat>
  <Paragraphs>180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Helvetica Neue</vt:lpstr>
      <vt:lpstr>Menlo</vt:lpstr>
      <vt:lpstr>Тема Office</vt:lpstr>
      <vt:lpstr>Лекция 7</vt:lpstr>
      <vt:lpstr>Компоненты Docker </vt:lpstr>
      <vt:lpstr>Компоненты Docker </vt:lpstr>
      <vt:lpstr>Компоненты Docker </vt:lpstr>
      <vt:lpstr>Реестр Docker </vt:lpstr>
      <vt:lpstr>Реестр Docker </vt:lpstr>
      <vt:lpstr>Реестр Docker </vt:lpstr>
      <vt:lpstr>Реестр Docker </vt:lpstr>
      <vt:lpstr>Реестр Docker </vt:lpstr>
      <vt:lpstr>Реестр Docker </vt:lpstr>
      <vt:lpstr>Реестр Docker </vt:lpstr>
      <vt:lpstr>Презентация PowerPoint</vt:lpstr>
      <vt:lpstr>Реестр Docker </vt:lpstr>
      <vt:lpstr>Реестр Docker </vt:lpstr>
      <vt:lpstr>Реестр Docker </vt:lpstr>
      <vt:lpstr>Реестр Docker </vt:lpstr>
      <vt:lpstr>Реестр Docker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  <vt:lpstr>Инструкции для сборки образа 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Учетная запись Майкрософт</dc:creator>
  <cp:lastModifiedBy>Учетная запись Майкрософт</cp:lastModifiedBy>
  <cp:revision>58</cp:revision>
  <dcterms:created xsi:type="dcterms:W3CDTF">2021-10-02T18:09:09Z</dcterms:created>
  <dcterms:modified xsi:type="dcterms:W3CDTF">2021-10-27T09:31:38Z</dcterms:modified>
</cp:coreProperties>
</file>