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304" r:id="rId4"/>
    <p:sldId id="301" r:id="rId5"/>
    <p:sldId id="302" r:id="rId6"/>
    <p:sldId id="303" r:id="rId7"/>
    <p:sldId id="305" r:id="rId8"/>
    <p:sldId id="308" r:id="rId9"/>
    <p:sldId id="307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nuancesprog.ru/p/973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ru-KZ" dirty="0"/>
              <a:t>8</a:t>
            </a:r>
            <a:r>
              <a:rPr lang="en-US" dirty="0"/>
              <a:t>-9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Docker</a:t>
            </a:r>
            <a:r>
              <a:rPr lang="en-US" dirty="0"/>
              <a:t> Network</a:t>
            </a:r>
          </a:p>
          <a:p>
            <a:r>
              <a:rPr lang="en-US" dirty="0" err="1"/>
              <a:t>Docker</a:t>
            </a:r>
            <a:r>
              <a:rPr lang="en-US" dirty="0"/>
              <a:t> Volume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Сеть в </a:t>
            </a:r>
            <a:r>
              <a:rPr lang="en-US" dirty="0" err="1"/>
              <a:t>Docker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disconnect</a:t>
            </a:r>
            <a:r>
              <a:rPr lang="en-US" sz="2400" dirty="0"/>
              <a:t> - </a:t>
            </a:r>
            <a:r>
              <a:rPr lang="ru-RU" sz="2400" dirty="0"/>
              <a:t>отключает контейнер от сети. Контейнер должен быть запущен, чтобы отключить его от сети.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inspect</a:t>
            </a:r>
            <a:r>
              <a:rPr lang="en-US" sz="2400" dirty="0"/>
              <a:t> - </a:t>
            </a:r>
            <a:r>
              <a:rPr lang="ru-RU" sz="2400" dirty="0"/>
              <a:t>возвращает информацию об одной или нескольких сетях. По умолчанию эта команда отображает все результаты в объекте JSON.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err="1"/>
              <a:t>ls</a:t>
            </a:r>
            <a:r>
              <a:rPr lang="en-US" sz="2400" dirty="0"/>
              <a:t>- </a:t>
            </a:r>
            <a:r>
              <a:rPr lang="ru-RU" sz="2400" dirty="0"/>
              <a:t>список всех сетей, о которых знает </a:t>
            </a:r>
            <a:r>
              <a:rPr lang="en-US" sz="2400" dirty="0"/>
              <a:t>Daemon</a:t>
            </a:r>
            <a:r>
              <a:rPr lang="ru-RU" sz="2400" dirty="0"/>
              <a:t> </a:t>
            </a:r>
            <a:r>
              <a:rPr lang="ru-RU" sz="2400" dirty="0" err="1"/>
              <a:t>Engine</a:t>
            </a:r>
            <a:r>
              <a:rPr lang="ru-RU" sz="2400" dirty="0"/>
              <a:t>. Сюда входят сети, охватывающие несколько хостов в кластере.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2638" y="1930120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dis</a:t>
            </a:r>
            <a:r>
              <a:rPr lang="ru-RU" dirty="0" err="1">
                <a:solidFill>
                  <a:schemeClr val="bg1"/>
                </a:solidFill>
              </a:rPr>
              <a:t>connect</a:t>
            </a:r>
            <a:r>
              <a:rPr lang="ru-RU" dirty="0">
                <a:solidFill>
                  <a:schemeClr val="bg1"/>
                </a:solidFill>
              </a:rPr>
              <a:t> [OPTIONS] NETWORK CONTAINER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922638" y="2387560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dis</a:t>
            </a:r>
            <a:r>
              <a:rPr lang="ru-RU" dirty="0" err="1">
                <a:solidFill>
                  <a:schemeClr val="bg1"/>
                </a:solidFill>
              </a:rPr>
              <a:t>connect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my-network-name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my-</a:t>
            </a:r>
            <a:r>
              <a:rPr lang="ru-RU" dirty="0" err="1">
                <a:solidFill>
                  <a:schemeClr val="bg1"/>
                </a:solidFill>
              </a:rPr>
              <a:t>container</a:t>
            </a:r>
            <a:r>
              <a:rPr lang="en-US" dirty="0">
                <a:solidFill>
                  <a:schemeClr val="bg1"/>
                </a:solidFill>
              </a:rPr>
              <a:t>-id-or-name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922638" y="3592726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inspect [OPTIONS] NETWORK [NETWORK…]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638" y="4797892"/>
            <a:ext cx="7166919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385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Сеть в </a:t>
            </a:r>
            <a:r>
              <a:rPr lang="en-US" dirty="0" err="1"/>
              <a:t>Docker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prune</a:t>
            </a:r>
            <a:r>
              <a:rPr lang="en-US" sz="2000" dirty="0"/>
              <a:t> - </a:t>
            </a:r>
            <a:r>
              <a:rPr lang="ru-RU" sz="2000" dirty="0"/>
              <a:t>удаляет все неиспользуемые сети. Неиспользуемые сети - это те, на которые не ссылаются никакие контейнеры.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en-US" sz="2000" b="1" dirty="0" err="1"/>
              <a:t>rm</a:t>
            </a:r>
            <a:r>
              <a:rPr lang="en-US" sz="2000" dirty="0"/>
              <a:t> - </a:t>
            </a:r>
            <a:r>
              <a:rPr lang="ru-RU" sz="2000" dirty="0"/>
              <a:t>удаляет одну или несколько сетей по имени или идентификатору. Чтобы удалить сеть, вы должны сначала отключить все подключенные к ней контейнеры.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ru-RU" sz="2000" dirty="0"/>
              <a:t>Чтобы удалить сеть с именем «</a:t>
            </a:r>
            <a:r>
              <a:rPr lang="ru-RU" sz="2000" dirty="0" err="1"/>
              <a:t>my-network</a:t>
            </a:r>
            <a:r>
              <a:rPr lang="ru-RU" sz="2000" dirty="0"/>
              <a:t>»:</a:t>
            </a:r>
            <a:endParaRPr lang="en-US" sz="2000" dirty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Чтобы удалить несколько сетей с помощью одной команды </a:t>
            </a:r>
            <a:r>
              <a:rPr lang="ru-RU" sz="2000" dirty="0" err="1"/>
              <a:t>docker</a:t>
            </a:r>
            <a:r>
              <a:rPr lang="ru-RU" sz="2000" dirty="0"/>
              <a:t> </a:t>
            </a:r>
            <a:r>
              <a:rPr lang="ru-RU" sz="2000" dirty="0" err="1"/>
              <a:t>network</a:t>
            </a:r>
            <a:r>
              <a:rPr lang="ru-RU" sz="2000" dirty="0"/>
              <a:t> </a:t>
            </a:r>
            <a:r>
              <a:rPr lang="ru-RU" sz="2000" dirty="0" err="1"/>
              <a:t>rm</a:t>
            </a:r>
            <a:r>
              <a:rPr lang="ru-RU" sz="2000" dirty="0"/>
              <a:t>, укажите несколько сетевых имен или идентификаторов. В следующем примере удаляется сеть с идентификатором 3695c422697f и сеть с именем </a:t>
            </a:r>
            <a:r>
              <a:rPr lang="ru-RU" sz="2000" dirty="0" err="1"/>
              <a:t>my-network</a:t>
            </a:r>
            <a:r>
              <a:rPr lang="ru-RU" sz="2000" dirty="0"/>
              <a:t>: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2638" y="1771128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prune </a:t>
            </a:r>
            <a:r>
              <a:rPr lang="ru-RU" dirty="0">
                <a:solidFill>
                  <a:schemeClr val="bg1"/>
                </a:solidFill>
              </a:rPr>
              <a:t>[OPTIONS]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922638" y="2862838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rm</a:t>
            </a:r>
            <a:r>
              <a:rPr lang="en-US" dirty="0">
                <a:solidFill>
                  <a:schemeClr val="bg1"/>
                </a:solidFill>
              </a:rPr>
              <a:t> NETWORK </a:t>
            </a:r>
            <a:r>
              <a:rPr lang="ru-RU" dirty="0">
                <a:solidFill>
                  <a:schemeClr val="bg1"/>
                </a:solidFill>
              </a:rPr>
              <a:t>[</a:t>
            </a:r>
            <a:r>
              <a:rPr lang="en-US" dirty="0">
                <a:solidFill>
                  <a:schemeClr val="bg1"/>
                </a:solidFill>
              </a:rPr>
              <a:t>NETWORK…</a:t>
            </a:r>
            <a:r>
              <a:rPr lang="ru-RU" dirty="0">
                <a:solidFill>
                  <a:schemeClr val="bg1"/>
                </a:solidFill>
              </a:rPr>
              <a:t>]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922638" y="3613449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rm</a:t>
            </a:r>
            <a:r>
              <a:rPr lang="en-US" dirty="0">
                <a:solidFill>
                  <a:schemeClr val="bg1"/>
                </a:solidFill>
              </a:rPr>
              <a:t> my-network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922638" y="5050951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3695c422697f</a:t>
            </a:r>
            <a:r>
              <a:rPr lang="en-US" dirty="0">
                <a:solidFill>
                  <a:schemeClr val="bg1"/>
                </a:solidFill>
              </a:rPr>
              <a:t> my-network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97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volumes(</a:t>
            </a:r>
            <a:r>
              <a:rPr lang="ru-RU" dirty="0"/>
              <a:t>Тома </a:t>
            </a:r>
            <a:r>
              <a:rPr lang="en-US" dirty="0" err="1"/>
              <a:t>Docker</a:t>
            </a:r>
            <a:r>
              <a:rPr lang="en-US" dirty="0"/>
              <a:t>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Как известно, </a:t>
            </a:r>
            <a:r>
              <a:rPr lang="ru-RU" sz="2000" dirty="0" err="1"/>
              <a:t>docker</a:t>
            </a:r>
            <a:r>
              <a:rPr lang="ru-RU" sz="2000" dirty="0"/>
              <a:t> контейнеры не предполагают какого-либо постоянного хранения данных, однако зачастую бывают такие ситуации, когда это необходимо. Для решения этих задач и предназначены </a:t>
            </a:r>
            <a:r>
              <a:rPr lang="ru-RU" sz="2000" dirty="0" err="1"/>
              <a:t>docker</a:t>
            </a:r>
            <a:r>
              <a:rPr lang="ru-RU" sz="2000" dirty="0"/>
              <a:t> </a:t>
            </a:r>
            <a:r>
              <a:rPr lang="ru-RU" sz="2000" dirty="0" err="1"/>
              <a:t>volume</a:t>
            </a:r>
            <a:r>
              <a:rPr lang="ru-RU" sz="2000" dirty="0"/>
              <a:t>.</a:t>
            </a:r>
            <a:endParaRPr lang="en-US" sz="2000" dirty="0"/>
          </a:p>
          <a:p>
            <a:pPr marL="0" indent="0">
              <a:buNone/>
            </a:pPr>
            <a:r>
              <a:rPr lang="ru-RU" sz="2000" dirty="0" err="1"/>
              <a:t>Volumes</a:t>
            </a:r>
            <a:r>
              <a:rPr lang="ru-RU" sz="2000" dirty="0"/>
              <a:t> — являются механизмом для сохранения данных, создаваемых и используемых </a:t>
            </a:r>
            <a:r>
              <a:rPr lang="ru-RU" sz="2000" dirty="0" err="1"/>
              <a:t>Docker</a:t>
            </a:r>
            <a:r>
              <a:rPr lang="ru-RU" sz="2000" dirty="0"/>
              <a:t> контейнерами (с </a:t>
            </a:r>
            <a:r>
              <a:rPr lang="ru-RU" sz="2000" dirty="0" err="1"/>
              <a:t>хостевой</a:t>
            </a:r>
            <a:r>
              <a:rPr lang="ru-RU" sz="2000" dirty="0"/>
              <a:t> машины на контейнер). Если немного упростить, то </a:t>
            </a:r>
            <a:r>
              <a:rPr lang="ru-RU" sz="2000" dirty="0" err="1"/>
              <a:t>Docker</a:t>
            </a:r>
            <a:r>
              <a:rPr lang="ru-RU" sz="2000" dirty="0"/>
              <a:t> </a:t>
            </a:r>
            <a:r>
              <a:rPr lang="ru-RU" sz="2000" dirty="0" err="1"/>
              <a:t>volume</a:t>
            </a:r>
            <a:r>
              <a:rPr lang="ru-RU" sz="2000" dirty="0"/>
              <a:t> — это просто папка хоста, </a:t>
            </a:r>
            <a:r>
              <a:rPr lang="ru-RU" sz="2000" dirty="0" err="1"/>
              <a:t>примонтированная</a:t>
            </a:r>
            <a:r>
              <a:rPr lang="ru-RU" sz="2000" dirty="0"/>
              <a:t> к файловой системе контейнера. Так как технически она больше не принадлежит контейнеру, то последний можно смело удалять, пересоздавать заново, снова прикручивать к нему </a:t>
            </a:r>
            <a:r>
              <a:rPr lang="ru-RU" sz="2000" dirty="0" err="1"/>
              <a:t>хостовые</a:t>
            </a:r>
            <a:r>
              <a:rPr lang="ru-RU" sz="2000" dirty="0"/>
              <a:t> папки, и ничего с данными внутри не случится. </a:t>
            </a:r>
            <a:endParaRPr lang="en-US" sz="2000" dirty="0"/>
          </a:p>
          <a:p>
            <a:pPr marL="0" indent="0">
              <a:buNone/>
            </a:pPr>
            <a:r>
              <a:rPr lang="ru-RU" sz="2000" dirty="0"/>
              <a:t>Тома </a:t>
            </a:r>
            <a:r>
              <a:rPr lang="ru-RU" sz="2000" dirty="0" err="1"/>
              <a:t>Docker</a:t>
            </a:r>
            <a:r>
              <a:rPr lang="ru-RU" sz="2000" dirty="0"/>
              <a:t> - это способ создания постоянного хранилища для контейнеров </a:t>
            </a:r>
            <a:r>
              <a:rPr lang="ru-RU" sz="2000" dirty="0" err="1"/>
              <a:t>Docker</a:t>
            </a:r>
            <a:r>
              <a:rPr lang="ru-RU" sz="2000" dirty="0"/>
              <a:t>. Тома </a:t>
            </a:r>
            <a:r>
              <a:rPr lang="ru-RU" sz="2000" dirty="0" err="1"/>
              <a:t>Docker</a:t>
            </a:r>
            <a:r>
              <a:rPr lang="ru-RU" sz="2000" dirty="0"/>
              <a:t> не привязаны к времени жизни контейнера, поэтому сделанные в них записи не исчезнут, как это произойдет с контейнером. Они также могут быть повторно подключены к одному или к нескольким контейнерам, чтобы можно было обмениваться данными и подключать новые контейнеры к существующему хранилищу. Тома </a:t>
            </a:r>
            <a:r>
              <a:rPr lang="ru-RU" sz="2000" dirty="0" err="1"/>
              <a:t>Docker</a:t>
            </a:r>
            <a:r>
              <a:rPr lang="ru-RU" sz="2000" dirty="0"/>
              <a:t> работают путем создания каталога на главной машине и последующего монтирования этого каталога в контейнер (или в несколько контейнеров). Этот каталог существует вне многослойного образа, который обычно содержит контейнер </a:t>
            </a:r>
            <a:r>
              <a:rPr lang="ru-RU" sz="2000" dirty="0" err="1"/>
              <a:t>Docker</a:t>
            </a:r>
            <a:r>
              <a:rPr lang="en-US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13281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volumes(</a:t>
            </a:r>
            <a:r>
              <a:rPr lang="ru-RU" dirty="0"/>
              <a:t>Тома </a:t>
            </a:r>
            <a:r>
              <a:rPr lang="en-US" dirty="0" err="1"/>
              <a:t>Docker</a:t>
            </a:r>
            <a:r>
              <a:rPr lang="en-US" dirty="0"/>
              <a:t>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 volume create </a:t>
            </a:r>
            <a:r>
              <a:rPr lang="en-US" sz="2000" dirty="0"/>
              <a:t>- </a:t>
            </a:r>
            <a:r>
              <a:rPr lang="ru-RU" sz="2000" dirty="0"/>
              <a:t>создает новый том, в котором контейнеры могут использовать и хранить данные. Если имя не указано, </a:t>
            </a:r>
            <a:r>
              <a:rPr lang="ru-RU" sz="2000" dirty="0" err="1"/>
              <a:t>Docker</a:t>
            </a:r>
            <a:r>
              <a:rPr lang="ru-RU" sz="2000" dirty="0"/>
              <a:t> генерирует случайное имя.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937054" y="1800223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volume create [OPTIONS] [VOLUME]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054" y="2250857"/>
            <a:ext cx="9236430" cy="369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711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volumes(</a:t>
            </a:r>
            <a:r>
              <a:rPr lang="ru-RU" dirty="0"/>
              <a:t>Тома </a:t>
            </a:r>
            <a:r>
              <a:rPr lang="en-US" dirty="0" err="1"/>
              <a:t>Docker</a:t>
            </a:r>
            <a:r>
              <a:rPr lang="en-US" dirty="0"/>
              <a:t>)</a:t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262" y="1187020"/>
            <a:ext cx="8827556" cy="92186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262" y="2316417"/>
            <a:ext cx="8840760" cy="124232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944262" y="3619150"/>
            <a:ext cx="8840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Монтирование создается внутри каталога контейнера /</a:t>
            </a:r>
            <a:r>
              <a:rPr lang="en-US" dirty="0" err="1"/>
              <a:t>privatefolder</a:t>
            </a:r>
            <a:r>
              <a:rPr lang="ru-RU" dirty="0"/>
              <a:t>. </a:t>
            </a:r>
            <a:r>
              <a:rPr lang="ru-RU" dirty="0" err="1"/>
              <a:t>Docker</a:t>
            </a:r>
            <a:r>
              <a:rPr lang="ru-RU" dirty="0"/>
              <a:t> не поддерживает относительные пути для точек монтирования внутри контейнера.</a:t>
            </a:r>
          </a:p>
          <a:p>
            <a:endParaRPr lang="ru-RU" dirty="0"/>
          </a:p>
          <a:p>
            <a:r>
              <a:rPr lang="ru-RU" dirty="0"/>
              <a:t>Несколько контейнеров могут использовать один и тот же </a:t>
            </a:r>
            <a:r>
              <a:rPr lang="en-US" dirty="0"/>
              <a:t>volume</a:t>
            </a:r>
            <a:r>
              <a:rPr lang="ru-RU" dirty="0"/>
              <a:t> за один и тот же период времени. Это полезно, если двум контейнерам нужен доступ к общим данным. Например, если один контейнер пишет, а другой читает данные.</a:t>
            </a:r>
          </a:p>
        </p:txBody>
      </p:sp>
    </p:spTree>
    <p:extLst>
      <p:ext uri="{BB962C8B-B14F-4D97-AF65-F5344CB8AC3E}">
        <p14:creationId xmlns:p14="http://schemas.microsoft.com/office/powerpoint/2010/main" val="3899629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volumes(</a:t>
            </a:r>
            <a:r>
              <a:rPr lang="ru-RU" dirty="0"/>
              <a:t>Тома </a:t>
            </a:r>
            <a:r>
              <a:rPr lang="en-US" dirty="0" err="1"/>
              <a:t>Docker</a:t>
            </a:r>
            <a:r>
              <a:rPr lang="en-US" dirty="0"/>
              <a:t>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 volume inspect </a:t>
            </a:r>
            <a:r>
              <a:rPr lang="en-US" sz="2000" dirty="0"/>
              <a:t>- </a:t>
            </a:r>
            <a:r>
              <a:rPr lang="ru-RU" sz="2000" dirty="0"/>
              <a:t>возвращает информацию о томе. По умолчанию эта команда отображает все результаты в массиве JSON. Вы можете указать альтернативный формат для выполнения заданного шаблона для каждого результата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928817" y="2039120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volume inspect [OPTIONS] VOLUME [VOLUME…]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17" y="2499153"/>
            <a:ext cx="9236430" cy="3634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917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volumes(</a:t>
            </a:r>
            <a:r>
              <a:rPr lang="ru-RU" dirty="0"/>
              <a:t>Тома </a:t>
            </a:r>
            <a:r>
              <a:rPr lang="en-US" dirty="0" err="1"/>
              <a:t>Docker</a:t>
            </a:r>
            <a:r>
              <a:rPr lang="en-US" dirty="0"/>
              <a:t>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 volume </a:t>
            </a:r>
            <a:r>
              <a:rPr lang="en-US" sz="2000" b="1" dirty="0" err="1"/>
              <a:t>ls</a:t>
            </a:r>
            <a:r>
              <a:rPr lang="en-US" sz="2000" b="1" dirty="0"/>
              <a:t> </a:t>
            </a:r>
            <a:r>
              <a:rPr lang="en-US" sz="2000" dirty="0"/>
              <a:t>-</a:t>
            </a:r>
            <a:r>
              <a:rPr lang="ru-RU" sz="2000" dirty="0"/>
              <a:t> перечисляет все тома, известные </a:t>
            </a:r>
            <a:r>
              <a:rPr lang="ru-RU" sz="2000" dirty="0" err="1"/>
              <a:t>Docker</a:t>
            </a:r>
            <a:r>
              <a:rPr lang="ru-RU" sz="2000" dirty="0"/>
              <a:t>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 volume prune </a:t>
            </a:r>
            <a:r>
              <a:rPr lang="en-US" sz="2000" dirty="0"/>
              <a:t>-</a:t>
            </a:r>
            <a:r>
              <a:rPr lang="ru-RU" sz="2000" dirty="0"/>
              <a:t> удаляет все неиспользуемые локальные тома. Неиспользуемые локальные тома - это те, на которые не ссылаются никакие контейнеры.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 volume </a:t>
            </a:r>
            <a:r>
              <a:rPr lang="en-US" sz="2000" b="1" dirty="0" err="1"/>
              <a:t>rm</a:t>
            </a:r>
            <a:r>
              <a:rPr lang="en-US" sz="2000" b="1" dirty="0"/>
              <a:t> </a:t>
            </a:r>
            <a:r>
              <a:rPr lang="en-US" sz="2000" dirty="0"/>
              <a:t>-</a:t>
            </a:r>
            <a:r>
              <a:rPr lang="ru-RU" sz="2000" dirty="0"/>
              <a:t> удаляет один или несколько томов. Вы не можете удалить том, который используется контейнером.</a:t>
            </a:r>
            <a:endParaRPr lang="en-US" sz="2000" dirty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928817" y="1583272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volume </a:t>
            </a:r>
            <a:r>
              <a:rPr lang="en-US" dirty="0" err="1">
                <a:solidFill>
                  <a:schemeClr val="bg1"/>
                </a:solidFill>
              </a:rPr>
              <a:t>ls</a:t>
            </a:r>
            <a:r>
              <a:rPr lang="en-US" dirty="0">
                <a:solidFill>
                  <a:schemeClr val="bg1"/>
                </a:solidFill>
              </a:rPr>
              <a:t> [OPTIONS]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17" y="1927305"/>
            <a:ext cx="9221574" cy="1202814"/>
          </a:xfrm>
          <a:prstGeom prst="rect">
            <a:avLst/>
          </a:prstGeom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913961" y="3763276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volume prune [OPTIONS]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13961" y="4854986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volume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myvol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486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Docker</a:t>
            </a:r>
            <a:r>
              <a:rPr lang="en-US" dirty="0"/>
              <a:t> volumes(</a:t>
            </a:r>
            <a:r>
              <a:rPr lang="ru-RU" dirty="0"/>
              <a:t>Тома </a:t>
            </a:r>
            <a:r>
              <a:rPr lang="en-US" dirty="0" err="1"/>
              <a:t>Docker</a:t>
            </a:r>
            <a:r>
              <a:rPr lang="en-US" dirty="0"/>
              <a:t>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/>
              <a:t>docker</a:t>
            </a:r>
            <a:r>
              <a:rPr lang="en-US" sz="2000" b="1" dirty="0"/>
              <a:t> system </a:t>
            </a:r>
            <a:r>
              <a:rPr lang="en-US" sz="2000" b="1" dirty="0" err="1"/>
              <a:t>df</a:t>
            </a:r>
            <a:r>
              <a:rPr lang="en-US" sz="2000" b="1" dirty="0"/>
              <a:t> </a:t>
            </a:r>
            <a:r>
              <a:rPr lang="en-US" sz="2000" dirty="0"/>
              <a:t>-</a:t>
            </a:r>
            <a:r>
              <a:rPr lang="ru-RU" sz="2000" dirty="0"/>
              <a:t> команда отображает информацию об объеме дискового пространства, используемого демоном </a:t>
            </a:r>
            <a:r>
              <a:rPr lang="ru-RU" sz="2000" dirty="0" err="1"/>
              <a:t>docker</a:t>
            </a:r>
            <a:r>
              <a:rPr lang="ru-RU" sz="2000" dirty="0"/>
              <a:t>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ru-RU" sz="2000" b="1" dirty="0">
                <a:hlinkClick r:id="rId2"/>
              </a:rPr>
              <a:t>Советы по </a:t>
            </a:r>
            <a:r>
              <a:rPr lang="ru-RU" sz="2000" b="1" dirty="0" err="1">
                <a:hlinkClick r:id="rId2"/>
              </a:rPr>
              <a:t>Docker</a:t>
            </a:r>
            <a:r>
              <a:rPr lang="ru-RU" sz="2000" b="1" dirty="0">
                <a:hlinkClick r:id="rId2"/>
              </a:rPr>
              <a:t>: очистка локального компьютера</a:t>
            </a:r>
            <a:endParaRPr lang="ru-RU" sz="2000" b="1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937056" y="1846882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system </a:t>
            </a:r>
            <a:r>
              <a:rPr lang="en-US" dirty="0" err="1">
                <a:solidFill>
                  <a:schemeClr val="bg1"/>
                </a:solidFill>
              </a:rPr>
              <a:t>df</a:t>
            </a:r>
            <a:r>
              <a:rPr lang="en-US" dirty="0">
                <a:solidFill>
                  <a:schemeClr val="bg1"/>
                </a:solidFill>
              </a:rPr>
              <a:t> [OPTIONS]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056" y="2249573"/>
            <a:ext cx="9237280" cy="1902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030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Сеть в </a:t>
            </a:r>
            <a:r>
              <a:rPr lang="en-US" dirty="0" err="1"/>
              <a:t>Docker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Сетевые драйверы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Сеть </a:t>
            </a:r>
            <a:r>
              <a:rPr lang="ru-RU" sz="2400" dirty="0" err="1"/>
              <a:t>Docker</a:t>
            </a:r>
            <a:r>
              <a:rPr lang="ru-RU" sz="2400" dirty="0"/>
              <a:t> – это канал, через который общаются все изолированные контейнеры.</a:t>
            </a:r>
          </a:p>
          <a:p>
            <a:pPr marL="0" indent="0">
              <a:buNone/>
            </a:pPr>
            <a:r>
              <a:rPr lang="ru-RU" sz="2400" dirty="0"/>
              <a:t>Сеть </a:t>
            </a:r>
            <a:r>
              <a:rPr lang="ru-RU" sz="2400" dirty="0" err="1"/>
              <a:t>Docker</a:t>
            </a:r>
            <a:r>
              <a:rPr lang="ru-RU" sz="2400" dirty="0"/>
              <a:t> в основном используется для установления связи между контейнерами </a:t>
            </a:r>
            <a:r>
              <a:rPr lang="ru-RU" sz="2400" dirty="0" err="1"/>
              <a:t>Docker</a:t>
            </a:r>
            <a:r>
              <a:rPr lang="ru-RU" sz="2400" dirty="0"/>
              <a:t> и внешним миром через хост-машину, или вы можете сказать, что это коммуникационный канал, через который все изолированные контейнеры взаимодействуют друг с другом в различных ситуациях для выполнения необходимых действий.</a:t>
            </a:r>
          </a:p>
          <a:p>
            <a:pPr marL="0" indent="0">
              <a:buNone/>
            </a:pPr>
            <a:r>
              <a:rPr lang="ru-RU" sz="2400" dirty="0"/>
              <a:t>Для управления сетевыми операциями, такими как создание новой сети, подключение контейнера к сети, отключение контейнера от сети, перечисление доступных сетей, удаление сетей и т. д., мы используем следующую команду: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62467" y="5635651"/>
            <a:ext cx="9213379" cy="50262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253920" numCol="1" anchor="ctr" anchorCtr="0" compatLnSpc="1">
            <a:prstTxWarp prst="textNoShape">
              <a:avLst/>
            </a:prstTxWarp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</a:rPr>
              <a:t>docker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</a:rPr>
              <a:t>network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2836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Сеть в </a:t>
            </a:r>
            <a:r>
              <a:rPr lang="en-US" dirty="0" err="1"/>
              <a:t>Docker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Сетевые драйверы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Сетевая подсистема </a:t>
            </a:r>
            <a:r>
              <a:rPr lang="ru-RU" sz="2400" b="1" dirty="0" err="1"/>
              <a:t>Docker</a:t>
            </a:r>
            <a:r>
              <a:rPr lang="ru-RU" sz="2400" b="1" dirty="0"/>
              <a:t> </a:t>
            </a:r>
            <a:r>
              <a:rPr lang="ru-RU" sz="2400" dirty="0"/>
              <a:t>является подключаемой с использованием драйверов.</a:t>
            </a:r>
            <a:br>
              <a:rPr lang="ru-RU" sz="2400" dirty="0"/>
            </a:br>
            <a:r>
              <a:rPr lang="ru-RU" sz="2400" dirty="0"/>
              <a:t>Несколько драйверов существуют по умолчанию и предоставляют основные сетевые функции:</a:t>
            </a:r>
          </a:p>
          <a:p>
            <a:pPr marL="0" indent="0">
              <a:buNone/>
            </a:pPr>
            <a:r>
              <a:rPr lang="ru-RU" sz="2400" b="1" dirty="0" err="1"/>
              <a:t>bridge</a:t>
            </a:r>
            <a:r>
              <a:rPr lang="ru-RU" sz="2400" dirty="0"/>
              <a:t>: сетевой драйвер по умолчанию.</a:t>
            </a:r>
            <a:br>
              <a:rPr lang="ru-RU" sz="2400" dirty="0"/>
            </a:br>
            <a:r>
              <a:rPr lang="ru-RU" sz="2400" dirty="0"/>
              <a:t>Если вы не указываете драйвер, это тип сети, которую вы создаете.</a:t>
            </a:r>
            <a:br>
              <a:rPr lang="ru-RU" sz="2400" dirty="0"/>
            </a:br>
            <a:r>
              <a:rPr lang="ru-RU" sz="2400" dirty="0"/>
              <a:t>Мостовые сети обычно используются, когда ваши приложения работают в автономных контейнерах, которые должны взаимодействовать.</a:t>
            </a:r>
          </a:p>
          <a:p>
            <a:pPr marL="0" indent="0">
              <a:buNone/>
            </a:pPr>
            <a:r>
              <a:rPr lang="ru-RU" sz="2400" b="1" dirty="0" err="1"/>
              <a:t>host</a:t>
            </a:r>
            <a:r>
              <a:rPr lang="ru-RU" sz="2400" dirty="0"/>
              <a:t>: для автономных контейнеров, удаляет сетевую изоляцию между контейнером и </a:t>
            </a:r>
            <a:r>
              <a:rPr lang="ru-RU" sz="2400" dirty="0" err="1"/>
              <a:t>Docker</a:t>
            </a:r>
            <a:r>
              <a:rPr lang="ru-RU" sz="2400" dirty="0"/>
              <a:t>-хостом.</a:t>
            </a:r>
            <a:br>
              <a:rPr lang="ru-RU" sz="2400" dirty="0"/>
            </a:br>
            <a:r>
              <a:rPr lang="ru-RU" sz="2400" dirty="0"/>
              <a:t>Хост доступен только для служб </a:t>
            </a:r>
            <a:r>
              <a:rPr lang="ru-RU" sz="2400" dirty="0" err="1"/>
              <a:t>swarm</a:t>
            </a:r>
            <a:r>
              <a:rPr lang="ru-RU" sz="2400" dirty="0"/>
              <a:t> в </a:t>
            </a:r>
            <a:r>
              <a:rPr lang="ru-RU" sz="2400" dirty="0" err="1"/>
              <a:t>Docker</a:t>
            </a:r>
            <a:r>
              <a:rPr lang="ru-RU" sz="2400" dirty="0"/>
              <a:t> версии 17.06 и выше.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6536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Сеть в </a:t>
            </a:r>
            <a:r>
              <a:rPr lang="en-US" dirty="0" err="1"/>
              <a:t>Docker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Сетевые драйверы</a:t>
            </a:r>
            <a:endParaRPr lang="ru-RU" sz="2400" dirty="0"/>
          </a:p>
          <a:p>
            <a:pPr marL="0" indent="0">
              <a:buNone/>
            </a:pPr>
            <a:r>
              <a:rPr lang="ru-RU" sz="2400" b="1" dirty="0" err="1"/>
              <a:t>overlay</a:t>
            </a:r>
            <a:r>
              <a:rPr lang="ru-RU" sz="2400" dirty="0"/>
              <a:t>: </a:t>
            </a:r>
            <a:r>
              <a:rPr lang="ru-RU" sz="2400" dirty="0" err="1"/>
              <a:t>overlay</a:t>
            </a:r>
            <a:r>
              <a:rPr lang="ru-RU" sz="2400" dirty="0"/>
              <a:t> сети соединяют несколько демонов </a:t>
            </a:r>
            <a:r>
              <a:rPr lang="ru-RU" sz="2400" dirty="0" err="1"/>
              <a:t>Docker</a:t>
            </a:r>
            <a:r>
              <a:rPr lang="ru-RU" sz="2400" dirty="0"/>
              <a:t> вместе и позволяют сервисам </a:t>
            </a:r>
            <a:r>
              <a:rPr lang="ru-RU" sz="2400" dirty="0" err="1"/>
              <a:t>Swarm</a:t>
            </a:r>
            <a:r>
              <a:rPr lang="ru-RU" sz="2400" dirty="0"/>
              <a:t> связываться друг с другом.</a:t>
            </a:r>
            <a:br>
              <a:rPr lang="ru-RU" sz="2400" dirty="0"/>
            </a:br>
            <a:r>
              <a:rPr lang="ru-RU" sz="2400" dirty="0"/>
              <a:t>Вы также можете использовать </a:t>
            </a:r>
            <a:r>
              <a:rPr lang="ru-RU" sz="2400" dirty="0" err="1"/>
              <a:t>overlay</a:t>
            </a:r>
            <a:r>
              <a:rPr lang="ru-RU" sz="2400" dirty="0"/>
              <a:t> сети для облегчения связи между сервисом </a:t>
            </a:r>
            <a:r>
              <a:rPr lang="ru-RU" sz="2400" dirty="0" err="1"/>
              <a:t>Swarm</a:t>
            </a:r>
            <a:r>
              <a:rPr lang="ru-RU" sz="2400" dirty="0"/>
              <a:t> и автономным контейнером.</a:t>
            </a:r>
            <a:br>
              <a:rPr lang="ru-RU" sz="2400" dirty="0"/>
            </a:br>
            <a:r>
              <a:rPr lang="ru-RU" sz="2400" dirty="0"/>
              <a:t>Или между двумя автономными контейнерами на разных демонах </a:t>
            </a:r>
            <a:r>
              <a:rPr lang="ru-RU" sz="2400" dirty="0" err="1"/>
              <a:t>Docker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/>
              <a:t>Эта стратегия устраняет необходимость выполнять маршрутизацию на уровне ОС между этими контейнерами.</a:t>
            </a:r>
          </a:p>
          <a:p>
            <a:pPr marL="0" indent="0">
              <a:buNone/>
            </a:pPr>
            <a:r>
              <a:rPr lang="ru-RU" sz="2400" b="1" dirty="0" err="1"/>
              <a:t>macvlan</a:t>
            </a:r>
            <a:r>
              <a:rPr lang="ru-RU" sz="2400" dirty="0"/>
              <a:t>: сети </a:t>
            </a:r>
            <a:r>
              <a:rPr lang="ru-RU" sz="2400" dirty="0" err="1"/>
              <a:t>Macvlan</a:t>
            </a:r>
            <a:r>
              <a:rPr lang="ru-RU" sz="2400" dirty="0"/>
              <a:t> позволяют назначать MAC-адрес контейнеру, делая его физическим устройством в вашей сети.</a:t>
            </a:r>
            <a:br>
              <a:rPr lang="ru-RU" sz="2400" dirty="0"/>
            </a:br>
            <a:r>
              <a:rPr lang="ru-RU" sz="2400" dirty="0"/>
              <a:t>Демон </a:t>
            </a:r>
            <a:r>
              <a:rPr lang="ru-RU" sz="2400" dirty="0" err="1"/>
              <a:t>Docker</a:t>
            </a:r>
            <a:r>
              <a:rPr lang="ru-RU" sz="2400" dirty="0"/>
              <a:t> направляет трафик в контейнеры по их MAC-адресам.</a:t>
            </a:r>
            <a:br>
              <a:rPr lang="ru-RU" sz="2400" dirty="0"/>
            </a:br>
            <a:r>
              <a:rPr lang="ru-RU" sz="2400" dirty="0"/>
              <a:t>Использование драйвера </a:t>
            </a:r>
            <a:r>
              <a:rPr lang="ru-RU" sz="2400" dirty="0" err="1"/>
              <a:t>macvlan</a:t>
            </a:r>
            <a:r>
              <a:rPr lang="ru-RU" sz="2400" dirty="0"/>
              <a:t> иногда является лучшим выбором при работе с устаревшими приложениями.</a:t>
            </a:r>
            <a:br>
              <a:rPr lang="ru-RU" sz="2400" dirty="0"/>
            </a:br>
            <a:r>
              <a:rPr lang="ru-RU" sz="2400" dirty="0"/>
              <a:t>Приложениям, которые ожидают прямого подключения к физической сети, а не маршрутизации через сетевой стек хоста </a:t>
            </a:r>
            <a:r>
              <a:rPr lang="ru-RU" sz="2400" dirty="0" err="1"/>
              <a:t>Docker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0727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Сеть в </a:t>
            </a:r>
            <a:r>
              <a:rPr lang="en-US" dirty="0" err="1"/>
              <a:t>Docker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Сетевые драйверы</a:t>
            </a:r>
            <a:endParaRPr lang="en-US" sz="2400" b="1" dirty="0"/>
          </a:p>
          <a:p>
            <a:pPr marL="0" indent="0">
              <a:buNone/>
            </a:pPr>
            <a:r>
              <a:rPr lang="ru-RU" sz="2400" b="1" dirty="0" err="1"/>
              <a:t>none</a:t>
            </a:r>
            <a:r>
              <a:rPr lang="ru-RU" sz="2400" dirty="0"/>
              <a:t>: для этого контейнера отключит все сети.</a:t>
            </a:r>
            <a:br>
              <a:rPr lang="ru-RU" sz="2400" dirty="0"/>
            </a:br>
            <a:r>
              <a:rPr lang="ru-RU" sz="2400" dirty="0"/>
              <a:t>Обычно используется в сочетании с пользовательским сетевым драйвером. Ни один не доступен для </a:t>
            </a:r>
            <a:r>
              <a:rPr lang="ru-RU" sz="2400" dirty="0" err="1"/>
              <a:t>swarm</a:t>
            </a:r>
            <a:r>
              <a:rPr lang="ru-RU" sz="2400" dirty="0"/>
              <a:t> услуг.</a:t>
            </a:r>
          </a:p>
          <a:p>
            <a:pPr marL="0" indent="0">
              <a:buNone/>
            </a:pPr>
            <a:r>
              <a:rPr lang="ru-RU" sz="2400" b="1" dirty="0"/>
              <a:t>Сетевые плагины</a:t>
            </a:r>
            <a:r>
              <a:rPr lang="ru-RU" sz="2400" dirty="0"/>
              <a:t>: вы можете устанавливать и использовать сторонние сетевые плагины с </a:t>
            </a:r>
            <a:r>
              <a:rPr lang="ru-RU" sz="2400" dirty="0" err="1"/>
              <a:t>Docker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/>
              <a:t>Эти плагины доступны в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или у сторонних поставщиков.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84507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Сеть в </a:t>
            </a:r>
            <a:r>
              <a:rPr lang="en-US" dirty="0" err="1"/>
              <a:t>Docker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Назначения сетей</a:t>
            </a:r>
            <a:endParaRPr lang="en-US" sz="2400" b="1" dirty="0"/>
          </a:p>
          <a:p>
            <a:r>
              <a:rPr lang="ru-RU" sz="2000" dirty="0"/>
              <a:t>Определяемые пользователем мостовые сети лучше всего подходят, когда вам нужно, чтобы несколько контейнеров взаимодействовали на одном хосте </a:t>
            </a:r>
            <a:r>
              <a:rPr lang="ru-RU" sz="2000" dirty="0" err="1"/>
              <a:t>Docker</a:t>
            </a:r>
            <a:r>
              <a:rPr lang="ru-RU" sz="2000" dirty="0"/>
              <a:t>.</a:t>
            </a:r>
          </a:p>
          <a:p>
            <a:r>
              <a:rPr lang="ru-RU" sz="2000" dirty="0"/>
              <a:t>Хост-сети лучше всего подходят, когда сетевой стек не должен быть изолирован от хоста </a:t>
            </a:r>
            <a:r>
              <a:rPr lang="ru-RU" sz="2000" dirty="0" err="1"/>
              <a:t>Docker</a:t>
            </a:r>
            <a:r>
              <a:rPr lang="ru-RU" sz="2000" dirty="0"/>
              <a:t>, но вы хотите, чтобы другие аспекты контейнера были изолированы.</a:t>
            </a:r>
          </a:p>
          <a:p>
            <a:r>
              <a:rPr lang="ru-RU" sz="2000" dirty="0"/>
              <a:t>Оверлейные сети лучше всего подходят, когда вам нужны контейнеры, работающие на разных хостах </a:t>
            </a:r>
            <a:r>
              <a:rPr lang="ru-RU" sz="2000" dirty="0" err="1"/>
              <a:t>Docker</a:t>
            </a:r>
            <a:r>
              <a:rPr lang="ru-RU" sz="2000" dirty="0"/>
              <a:t> для связи, или когда несколько приложений работают вместе, используя службы роя.</a:t>
            </a:r>
          </a:p>
          <a:p>
            <a:r>
              <a:rPr lang="ru-RU" sz="2000" dirty="0"/>
              <a:t>Сети </a:t>
            </a:r>
            <a:r>
              <a:rPr lang="ru-RU" sz="2000" dirty="0" err="1"/>
              <a:t>Macvlan</a:t>
            </a:r>
            <a:r>
              <a:rPr lang="ru-RU" sz="2000" dirty="0"/>
              <a:t> лучше всего подходят, когда вы переходите с настройки виртуальной машины или хотите, чтобы ваши контейнеры выглядели как физические хосты в вашей сети, каждый из которых имеет уникальный MAC-адрес.</a:t>
            </a:r>
          </a:p>
          <a:p>
            <a:r>
              <a:rPr lang="ru-RU" sz="2000" dirty="0"/>
              <a:t>Сторонние сетевые плагины позволяют интегрировать </a:t>
            </a:r>
            <a:r>
              <a:rPr lang="ru-RU" sz="2000" dirty="0" err="1"/>
              <a:t>Docker</a:t>
            </a:r>
            <a:r>
              <a:rPr lang="ru-RU" sz="2000" dirty="0"/>
              <a:t> со специализированными сетевыми стеками.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33158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Сеть в </a:t>
            </a:r>
            <a:r>
              <a:rPr lang="en-US" dirty="0" err="1"/>
              <a:t>Docker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Чтобы использовать команды для управления сетями </a:t>
            </a:r>
            <a:r>
              <a:rPr lang="en-US" sz="2400" dirty="0" err="1"/>
              <a:t>docker</a:t>
            </a:r>
            <a:r>
              <a:rPr lang="en-US" sz="2400" dirty="0"/>
              <a:t> client </a:t>
            </a:r>
            <a:r>
              <a:rPr lang="ru-RU" sz="2400" dirty="0"/>
              <a:t>и </a:t>
            </a:r>
            <a:r>
              <a:rPr lang="en-US" sz="2400" dirty="0" err="1"/>
              <a:t>docker</a:t>
            </a:r>
            <a:r>
              <a:rPr lang="en-US" sz="2400" dirty="0"/>
              <a:t> daemon(</a:t>
            </a:r>
            <a:r>
              <a:rPr lang="en-US" sz="2400" dirty="0" err="1"/>
              <a:t>docker</a:t>
            </a:r>
            <a:r>
              <a:rPr lang="en-US" sz="2400" dirty="0"/>
              <a:t> server)</a:t>
            </a:r>
            <a:r>
              <a:rPr lang="ru-RU" sz="2400" dirty="0"/>
              <a:t> API должны быть не ниже 1.21. Используйте команду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version</a:t>
            </a:r>
            <a:r>
              <a:rPr lang="ru-RU" sz="2400" dirty="0"/>
              <a:t> на клиенте, чтобы проверить версии API клиента и демона.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create</a:t>
            </a:r>
            <a:r>
              <a:rPr lang="en-US" sz="2400" dirty="0"/>
              <a:t> - </a:t>
            </a:r>
            <a:r>
              <a:rPr lang="ru-RU" sz="2400" dirty="0"/>
              <a:t>создает новую сеть. Опция </a:t>
            </a:r>
            <a:r>
              <a:rPr lang="en-US" sz="2400" dirty="0"/>
              <a:t>driver</a:t>
            </a:r>
            <a:r>
              <a:rPr lang="ru-RU" sz="2400" dirty="0"/>
              <a:t> принимает </a:t>
            </a:r>
            <a:r>
              <a:rPr lang="en-US" sz="2400" dirty="0"/>
              <a:t>bridge(</a:t>
            </a:r>
            <a:r>
              <a:rPr lang="ru-RU" sz="2400" dirty="0"/>
              <a:t>мост</a:t>
            </a:r>
            <a:r>
              <a:rPr lang="en-US" sz="2400" dirty="0"/>
              <a:t>)</a:t>
            </a:r>
            <a:r>
              <a:rPr lang="ru-RU" sz="2400" dirty="0"/>
              <a:t> или </a:t>
            </a:r>
            <a:r>
              <a:rPr lang="en-US" sz="2400" dirty="0"/>
              <a:t>overlay (</a:t>
            </a:r>
            <a:r>
              <a:rPr lang="ru-RU" sz="2400" dirty="0"/>
              <a:t>оверлей</a:t>
            </a:r>
            <a:r>
              <a:rPr lang="en-US" sz="2400" dirty="0"/>
              <a:t>)</a:t>
            </a:r>
            <a:r>
              <a:rPr lang="ru-RU" sz="2400" dirty="0"/>
              <a:t>, которые являются встроенными сетевыми драйверами. Если вы установили сторонний или собственный сетевой драйвер, вы также можете указать его здесь. Если вы не укажете параметр --</a:t>
            </a:r>
            <a:r>
              <a:rPr lang="ru-RU" sz="2400" dirty="0" err="1"/>
              <a:t>driver</a:t>
            </a:r>
            <a:r>
              <a:rPr lang="ru-RU" sz="2400" dirty="0"/>
              <a:t>, команда автоматически создаст для вас мостовую сеть. Когда вы устанавливаете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Engine</a:t>
            </a:r>
            <a:r>
              <a:rPr lang="ru-RU" sz="2400" dirty="0"/>
              <a:t>, он автоматически создает мостовую сеть. Эта сеть соответствует мосту docker0, на котором традиционно полагается </a:t>
            </a:r>
            <a:r>
              <a:rPr lang="ru-RU" sz="2400" dirty="0" err="1"/>
              <a:t>Engine</a:t>
            </a:r>
            <a:r>
              <a:rPr lang="ru-RU" sz="2400" dirty="0"/>
              <a:t>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22638" y="2499351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 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</a:rPr>
              <a:t>docker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</a:rPr>
              <a:t>network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create [OPTIONS]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my-network-name</a:t>
            </a:r>
            <a:endParaRPr kumimoji="0" lang="ru-RU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93346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Сеть в </a:t>
            </a:r>
            <a:r>
              <a:rPr lang="en-US" dirty="0" err="1"/>
              <a:t>Docker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64583" y="1085222"/>
            <a:ext cx="9236430" cy="58732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 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</a:rPr>
              <a:t>docker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</a:rPr>
              <a:t>network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create -d bridge my-network-name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bg1"/>
                </a:solidFill>
              </a:rPr>
              <a:t>   </a:t>
            </a:r>
            <a:r>
              <a:rPr lang="en-US" sz="1600" dirty="0" err="1">
                <a:solidFill>
                  <a:schemeClr val="bg1"/>
                </a:solidFill>
              </a:rPr>
              <a:t>docker</a:t>
            </a:r>
            <a:r>
              <a:rPr lang="en-US" sz="1600" dirty="0">
                <a:solidFill>
                  <a:schemeClr val="bg1"/>
                </a:solidFill>
              </a:rPr>
              <a:t> network create --driver  bridge my-network-name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4583" y="1690688"/>
            <a:ext cx="923643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Когда вы создаете сеть, </a:t>
            </a:r>
            <a:r>
              <a:rPr lang="ru-RU" dirty="0" err="1"/>
              <a:t>Engine</a:t>
            </a:r>
            <a:r>
              <a:rPr lang="ru-RU" dirty="0"/>
              <a:t> по умолчанию создает неперекрывающуюся подсеть для сети. Эта подсеть не является подразделением существующей сети. Это чисто для целей IP-адресации. Вы можете переопределить это значение по умолчанию и указать значения подсети напрямую, используя параметр --</a:t>
            </a:r>
            <a:r>
              <a:rPr lang="ru-RU" dirty="0" err="1"/>
              <a:t>subnet</a:t>
            </a:r>
            <a:r>
              <a:rPr lang="ru-RU" dirty="0"/>
              <a:t>. В мостовой сети вы можете создать только одну подсеть: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64583" y="3186162"/>
            <a:ext cx="9236430" cy="31032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bg1"/>
                </a:solidFill>
              </a:rPr>
              <a:t>  </a:t>
            </a:r>
            <a:r>
              <a:rPr lang="ru-RU" sz="1600" dirty="0" err="1">
                <a:solidFill>
                  <a:schemeClr val="bg1"/>
                </a:solidFill>
              </a:rPr>
              <a:t>docker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network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create</a:t>
            </a:r>
            <a:r>
              <a:rPr lang="ru-RU" sz="1600" dirty="0">
                <a:solidFill>
                  <a:schemeClr val="bg1"/>
                </a:solidFill>
              </a:rPr>
              <a:t> --</a:t>
            </a:r>
            <a:r>
              <a:rPr lang="ru-RU" sz="1600" dirty="0" err="1">
                <a:solidFill>
                  <a:schemeClr val="bg1"/>
                </a:solidFill>
              </a:rPr>
              <a:t>driver</a:t>
            </a:r>
            <a:r>
              <a:rPr lang="ru-RU" sz="1600" dirty="0">
                <a:solidFill>
                  <a:schemeClr val="bg1"/>
                </a:solidFill>
              </a:rPr>
              <a:t>=</a:t>
            </a:r>
            <a:r>
              <a:rPr lang="ru-RU" sz="1600" dirty="0" err="1">
                <a:solidFill>
                  <a:schemeClr val="bg1"/>
                </a:solidFill>
              </a:rPr>
              <a:t>bridge</a:t>
            </a:r>
            <a:r>
              <a:rPr lang="ru-RU" sz="1600" dirty="0">
                <a:solidFill>
                  <a:schemeClr val="bg1"/>
                </a:solidFill>
              </a:rPr>
              <a:t> --</a:t>
            </a:r>
            <a:r>
              <a:rPr lang="ru-RU" sz="1600" dirty="0" err="1">
                <a:solidFill>
                  <a:schemeClr val="bg1"/>
                </a:solidFill>
              </a:rPr>
              <a:t>subnet</a:t>
            </a:r>
            <a:r>
              <a:rPr lang="ru-RU" sz="1600" dirty="0">
                <a:solidFill>
                  <a:schemeClr val="bg1"/>
                </a:solidFill>
              </a:rPr>
              <a:t>=192.168.0.0/16 br0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64583" y="3646349"/>
            <a:ext cx="92364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Кроме того, вы также можете указывать параметры --</a:t>
            </a:r>
            <a:r>
              <a:rPr lang="ru-RU" dirty="0" err="1"/>
              <a:t>gateway</a:t>
            </a:r>
            <a:r>
              <a:rPr lang="ru-RU" dirty="0"/>
              <a:t> --</a:t>
            </a:r>
            <a:r>
              <a:rPr lang="ru-RU" dirty="0" err="1"/>
              <a:t>ip-range</a:t>
            </a:r>
            <a:r>
              <a:rPr lang="en-US" dirty="0"/>
              <a:t>:</a:t>
            </a:r>
            <a:endParaRPr lang="ru-RU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4583" y="4223012"/>
            <a:ext cx="9236430" cy="154142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chemeClr val="bg1"/>
                </a:solidFill>
              </a:rPr>
              <a:t>  </a:t>
            </a:r>
            <a:r>
              <a:rPr lang="ru-RU" sz="1600" dirty="0" err="1">
                <a:solidFill>
                  <a:schemeClr val="bg1"/>
                </a:solidFill>
              </a:rPr>
              <a:t>docker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network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create</a:t>
            </a:r>
            <a:r>
              <a:rPr lang="ru-RU" sz="1600" dirty="0">
                <a:solidFill>
                  <a:schemeClr val="bg1"/>
                </a:solidFill>
              </a:rPr>
              <a:t>  \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chemeClr val="bg1"/>
                </a:solidFill>
              </a:rPr>
              <a:t>   --</a:t>
            </a:r>
            <a:r>
              <a:rPr lang="ru-RU" sz="1600" dirty="0" err="1">
                <a:solidFill>
                  <a:schemeClr val="bg1"/>
                </a:solidFill>
              </a:rPr>
              <a:t>driver</a:t>
            </a:r>
            <a:r>
              <a:rPr lang="ru-RU" sz="1600" dirty="0">
                <a:solidFill>
                  <a:schemeClr val="bg1"/>
                </a:solidFill>
              </a:rPr>
              <a:t>=</a:t>
            </a:r>
            <a:r>
              <a:rPr lang="ru-RU" sz="1600" dirty="0" err="1">
                <a:solidFill>
                  <a:schemeClr val="bg1"/>
                </a:solidFill>
              </a:rPr>
              <a:t>bridge</a:t>
            </a:r>
            <a:r>
              <a:rPr lang="ru-RU" sz="1600" dirty="0">
                <a:solidFill>
                  <a:schemeClr val="bg1"/>
                </a:solidFill>
              </a:rPr>
              <a:t>   \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chemeClr val="bg1"/>
                </a:solidFill>
              </a:rPr>
              <a:t>   --</a:t>
            </a:r>
            <a:r>
              <a:rPr lang="ru-RU" sz="1600" dirty="0" err="1">
                <a:solidFill>
                  <a:schemeClr val="bg1"/>
                </a:solidFill>
              </a:rPr>
              <a:t>subnet</a:t>
            </a:r>
            <a:r>
              <a:rPr lang="ru-RU" sz="1600" dirty="0">
                <a:solidFill>
                  <a:schemeClr val="bg1"/>
                </a:solidFill>
              </a:rPr>
              <a:t>=172.28.0.0/16  \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chemeClr val="bg1"/>
                </a:solidFill>
              </a:rPr>
              <a:t>   --</a:t>
            </a:r>
            <a:r>
              <a:rPr lang="ru-RU" sz="1600" dirty="0" err="1">
                <a:solidFill>
                  <a:schemeClr val="bg1"/>
                </a:solidFill>
              </a:rPr>
              <a:t>ip-range</a:t>
            </a:r>
            <a:r>
              <a:rPr lang="ru-RU" sz="1600" dirty="0">
                <a:solidFill>
                  <a:schemeClr val="bg1"/>
                </a:solidFill>
              </a:rPr>
              <a:t>=172.28.5.0/24  \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chemeClr val="bg1"/>
                </a:solidFill>
              </a:rPr>
              <a:t>   --</a:t>
            </a:r>
            <a:r>
              <a:rPr lang="ru-RU" sz="1600" dirty="0" err="1">
                <a:solidFill>
                  <a:schemeClr val="bg1"/>
                </a:solidFill>
              </a:rPr>
              <a:t>gateway</a:t>
            </a:r>
            <a:r>
              <a:rPr lang="ru-RU" sz="1600" dirty="0">
                <a:solidFill>
                  <a:schemeClr val="bg1"/>
                </a:solidFill>
              </a:rPr>
              <a:t>=172.28.5.254  \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chemeClr val="bg1"/>
                </a:solidFill>
              </a:rPr>
              <a:t>   br0 </a:t>
            </a:r>
          </a:p>
        </p:txBody>
      </p:sp>
    </p:spTree>
    <p:extLst>
      <p:ext uri="{BB962C8B-B14F-4D97-AF65-F5344CB8AC3E}">
        <p14:creationId xmlns:p14="http://schemas.microsoft.com/office/powerpoint/2010/main" val="409521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Сеть в </a:t>
            </a:r>
            <a:r>
              <a:rPr lang="en-US" dirty="0" err="1"/>
              <a:t>Docker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connect</a:t>
            </a:r>
            <a:r>
              <a:rPr lang="en-US" sz="2400" dirty="0"/>
              <a:t> - </a:t>
            </a:r>
            <a:r>
              <a:rPr lang="ru-RU" sz="2400" dirty="0"/>
              <a:t>подключает контейнер к сети. Вы можете подключить контейнер по имени или по ID. После подключения контейнер может связываться с другими контейнерами в той же сети.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u-RU" sz="2400" dirty="0"/>
              <a:t>Вы также можете использовать параметр </a:t>
            </a:r>
          </a:p>
          <a:p>
            <a:pPr marL="0" indent="0">
              <a:buNone/>
            </a:pP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run</a:t>
            </a:r>
            <a:r>
              <a:rPr lang="ru-RU" sz="2400" dirty="0"/>
              <a:t> --</a:t>
            </a:r>
            <a:r>
              <a:rPr lang="ru-RU" sz="2400" dirty="0" err="1"/>
              <a:t>network</a:t>
            </a:r>
            <a:r>
              <a:rPr lang="ru-RU" sz="2400" dirty="0"/>
              <a:t> = &lt;</a:t>
            </a:r>
            <a:r>
              <a:rPr lang="ru-RU" sz="2400" dirty="0" err="1"/>
              <a:t>network-name</a:t>
            </a:r>
            <a:r>
              <a:rPr lang="ru-RU" sz="2400" dirty="0"/>
              <a:t>&gt;, чтобы запустить контейнер и немедленно подключить его к сети: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u-RU" sz="2400" dirty="0"/>
              <a:t>Вы можете указать IP-адрес, который хотите назначить интерфейсу контейнера: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2638" y="2300607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connect</a:t>
            </a:r>
            <a:r>
              <a:rPr lang="ru-RU" dirty="0">
                <a:solidFill>
                  <a:schemeClr val="bg1"/>
                </a:solidFill>
              </a:rPr>
              <a:t> [OPTIONS] NETWORK CONTAINER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922638" y="2728660"/>
            <a:ext cx="9236430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connect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my-network-name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my-</a:t>
            </a:r>
            <a:r>
              <a:rPr lang="ru-RU" dirty="0" err="1">
                <a:solidFill>
                  <a:schemeClr val="bg1"/>
                </a:solidFill>
              </a:rPr>
              <a:t>container</a:t>
            </a:r>
            <a:r>
              <a:rPr lang="en-US" dirty="0">
                <a:solidFill>
                  <a:schemeClr val="bg1"/>
                </a:solidFill>
              </a:rPr>
              <a:t>-id-or-name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922638" y="4452811"/>
            <a:ext cx="9151992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run</a:t>
            </a:r>
            <a:r>
              <a:rPr lang="ru-RU" dirty="0">
                <a:solidFill>
                  <a:schemeClr val="bg1"/>
                </a:solidFill>
              </a:rPr>
              <a:t> -</a:t>
            </a:r>
            <a:r>
              <a:rPr lang="ru-RU" dirty="0" err="1">
                <a:solidFill>
                  <a:schemeClr val="bg1"/>
                </a:solidFill>
              </a:rPr>
              <a:t>itd</a:t>
            </a:r>
            <a:r>
              <a:rPr lang="ru-RU" dirty="0">
                <a:solidFill>
                  <a:schemeClr val="bg1"/>
                </a:solidFill>
              </a:rPr>
              <a:t> --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=</a:t>
            </a:r>
            <a:r>
              <a:rPr lang="en-US" dirty="0">
                <a:solidFill>
                  <a:schemeClr val="bg1"/>
                </a:solidFill>
              </a:rPr>
              <a:t>my-network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busybox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922638" y="5708792"/>
            <a:ext cx="9151992" cy="341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connect</a:t>
            </a:r>
            <a:r>
              <a:rPr lang="ru-RU" dirty="0">
                <a:solidFill>
                  <a:schemeClr val="bg1"/>
                </a:solidFill>
              </a:rPr>
              <a:t> --</a:t>
            </a:r>
            <a:r>
              <a:rPr lang="ru-RU" dirty="0" err="1">
                <a:solidFill>
                  <a:schemeClr val="bg1"/>
                </a:solidFill>
              </a:rPr>
              <a:t>ip</a:t>
            </a:r>
            <a:r>
              <a:rPr lang="ru-RU" dirty="0">
                <a:solidFill>
                  <a:schemeClr val="bg1"/>
                </a:solidFill>
              </a:rPr>
              <a:t> 10.10.36.122 </a:t>
            </a:r>
            <a:r>
              <a:rPr lang="en-US" dirty="0">
                <a:solidFill>
                  <a:schemeClr val="bg1"/>
                </a:solidFill>
              </a:rPr>
              <a:t>my</a:t>
            </a:r>
            <a:r>
              <a:rPr lang="ru-RU" dirty="0">
                <a:solidFill>
                  <a:schemeClr val="bg1"/>
                </a:solidFill>
              </a:rPr>
              <a:t>-</a:t>
            </a:r>
            <a:r>
              <a:rPr lang="ru-RU" dirty="0" err="1">
                <a:solidFill>
                  <a:schemeClr val="bg1"/>
                </a:solidFill>
              </a:rPr>
              <a:t>network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my-</a:t>
            </a:r>
            <a:r>
              <a:rPr lang="ru-RU" dirty="0" err="1">
                <a:solidFill>
                  <a:schemeClr val="bg1"/>
                </a:solidFill>
              </a:rPr>
              <a:t>container</a:t>
            </a:r>
            <a:r>
              <a:rPr lang="en-US" dirty="0">
                <a:solidFill>
                  <a:schemeClr val="bg1"/>
                </a:solidFill>
              </a:rPr>
              <a:t>-id-or-name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668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1165</Words>
  <Application>Microsoft Office PowerPoint</Application>
  <PresentationFormat>Широкоэкранный</PresentationFormat>
  <Paragraphs>118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Лекция 8-9</vt:lpstr>
      <vt:lpstr>Сеть в Docker </vt:lpstr>
      <vt:lpstr>Сеть в Docker </vt:lpstr>
      <vt:lpstr>Сеть в Docker </vt:lpstr>
      <vt:lpstr>Сеть в Docker </vt:lpstr>
      <vt:lpstr>Сеть в Docker </vt:lpstr>
      <vt:lpstr>Сеть в Docker </vt:lpstr>
      <vt:lpstr>Сеть в Docker </vt:lpstr>
      <vt:lpstr>Сеть в Docker </vt:lpstr>
      <vt:lpstr>Сеть в Docker </vt:lpstr>
      <vt:lpstr>Сеть в Docker </vt:lpstr>
      <vt:lpstr>Docker volumes(Тома Docker) </vt:lpstr>
      <vt:lpstr>Docker volumes(Тома Docker) </vt:lpstr>
      <vt:lpstr>Docker volumes(Тома Docker) </vt:lpstr>
      <vt:lpstr>Docker volumes(Тома Docker) </vt:lpstr>
      <vt:lpstr>Docker volumes(Тома Docker) </vt:lpstr>
      <vt:lpstr>Docker volumes(Тома Docker)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Nurbol Mambetov</cp:lastModifiedBy>
  <cp:revision>84</cp:revision>
  <dcterms:created xsi:type="dcterms:W3CDTF">2021-10-02T18:09:09Z</dcterms:created>
  <dcterms:modified xsi:type="dcterms:W3CDTF">2022-10-30T12:17:23Z</dcterms:modified>
</cp:coreProperties>
</file>