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6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640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779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67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643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17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918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478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4526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413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936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81608-9FBB-4EAD-AA62-CE6BE93D238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282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dockstation.io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kitematic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shipyard-project.co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portainer.io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Лекция 1</a:t>
            </a:r>
            <a:r>
              <a:rPr lang="ru-KZ" dirty="0"/>
              <a:t>2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Обзор GUI решений для работы с Docker</a:t>
            </a:r>
          </a:p>
        </p:txBody>
      </p:sp>
    </p:spTree>
    <p:extLst>
      <p:ext uri="{BB962C8B-B14F-4D97-AF65-F5344CB8AC3E}">
        <p14:creationId xmlns:p14="http://schemas.microsoft.com/office/powerpoint/2010/main" val="502689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31805"/>
            <a:ext cx="10515600" cy="842191"/>
          </a:xfrm>
        </p:spPr>
        <p:txBody>
          <a:bodyPr>
            <a:normAutofit/>
          </a:bodyPr>
          <a:lstStyle/>
          <a:p>
            <a:r>
              <a:rPr lang="ru-RU" dirty="0"/>
              <a:t>Обзор </a:t>
            </a:r>
            <a:r>
              <a:rPr lang="en-US" dirty="0" err="1"/>
              <a:t>Portainer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1724" y="843889"/>
            <a:ext cx="10515600" cy="16521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/>
              <a:t>Сервисы (</a:t>
            </a:r>
            <a:r>
              <a:rPr lang="ru-RU" sz="2000" b="1" dirty="0" err="1"/>
              <a:t>Services</a:t>
            </a:r>
            <a:r>
              <a:rPr lang="ru-RU" sz="2000" b="1" dirty="0"/>
              <a:t>)</a:t>
            </a:r>
          </a:p>
          <a:p>
            <a:pPr marL="0" indent="0">
              <a:buNone/>
            </a:pPr>
            <a:r>
              <a:rPr lang="ru-RU" sz="2000" dirty="0"/>
              <a:t>Если ваш Docker </a:t>
            </a:r>
            <a:r>
              <a:rPr lang="ru-RU" sz="2000" dirty="0" err="1"/>
              <a:t>Engine</a:t>
            </a:r>
            <a:r>
              <a:rPr lang="ru-RU" sz="2000" dirty="0"/>
              <a:t> запущен в </a:t>
            </a:r>
            <a:r>
              <a:rPr lang="ru-RU" sz="2000" dirty="0" err="1"/>
              <a:t>Swarm</a:t>
            </a:r>
            <a:r>
              <a:rPr lang="ru-RU" sz="2000" dirty="0"/>
              <a:t> </a:t>
            </a:r>
            <a:r>
              <a:rPr lang="ru-RU" sz="2000" dirty="0" err="1"/>
              <a:t>mode</a:t>
            </a:r>
            <a:r>
              <a:rPr lang="ru-RU" sz="2000" dirty="0"/>
              <a:t>, вам становится доступно меню управления сервисами </a:t>
            </a:r>
            <a:r>
              <a:rPr lang="ru-RU" sz="2000" dirty="0" err="1"/>
              <a:t>Swarm</a:t>
            </a:r>
            <a:r>
              <a:rPr lang="ru-RU" sz="2000" dirty="0"/>
              <a:t> кластера. Процесс создания сервиса продемонстрирован на экране ниже. Прямо из </a:t>
            </a:r>
            <a:r>
              <a:rPr lang="ru-RU" sz="2000" dirty="0" err="1"/>
              <a:t>Web</a:t>
            </a:r>
            <a:r>
              <a:rPr lang="ru-RU" sz="2000" dirty="0"/>
              <a:t>-UI вы можете задать все значимые параметры сервиса:</a:t>
            </a:r>
            <a:r>
              <a:rPr lang="en-US" sz="2000" dirty="0"/>
              <a:t> </a:t>
            </a:r>
          </a:p>
          <a:p>
            <a:r>
              <a:rPr lang="ru-RU" sz="2000" dirty="0"/>
              <a:t>Имя самого сервиса</a:t>
            </a:r>
          </a:p>
          <a:p>
            <a:r>
              <a:rPr lang="ru-RU" sz="2000" dirty="0"/>
              <a:t>Имя образа, из которого будет запущен сервис</a:t>
            </a:r>
          </a:p>
          <a:p>
            <a:r>
              <a:rPr lang="ru-RU" sz="2000" dirty="0"/>
              <a:t>Указать сторонний Docker реестр</a:t>
            </a:r>
          </a:p>
          <a:p>
            <a:r>
              <a:rPr lang="ru-RU" sz="2000" dirty="0"/>
              <a:t>Режим работы планировщика</a:t>
            </a:r>
          </a:p>
          <a:p>
            <a:r>
              <a:rPr lang="ru-RU" sz="2000" dirty="0" err="1"/>
              <a:t>Мапинг</a:t>
            </a:r>
            <a:r>
              <a:rPr lang="ru-RU" sz="2000" dirty="0"/>
              <a:t> портов, дисков, сетей</a:t>
            </a:r>
          </a:p>
          <a:p>
            <a:r>
              <a:rPr lang="ru-RU" sz="2000" dirty="0"/>
              <a:t>А также метки</a:t>
            </a:r>
          </a:p>
        </p:txBody>
      </p:sp>
    </p:spTree>
    <p:extLst>
      <p:ext uri="{BB962C8B-B14F-4D97-AF65-F5344CB8AC3E}">
        <p14:creationId xmlns:p14="http://schemas.microsoft.com/office/powerpoint/2010/main" val="282938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31805"/>
            <a:ext cx="10515600" cy="842191"/>
          </a:xfrm>
        </p:spPr>
        <p:txBody>
          <a:bodyPr>
            <a:normAutofit/>
          </a:bodyPr>
          <a:lstStyle/>
          <a:p>
            <a:r>
              <a:rPr lang="ru-RU" dirty="0"/>
              <a:t>Обзор </a:t>
            </a:r>
            <a:r>
              <a:rPr lang="en-US" dirty="0" err="1"/>
              <a:t>Portainer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1724" y="843889"/>
            <a:ext cx="10515600" cy="54830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/>
              <a:t>Сервисы (</a:t>
            </a:r>
            <a:r>
              <a:rPr lang="ru-RU" sz="2000" b="1" dirty="0" err="1"/>
              <a:t>Services</a:t>
            </a:r>
            <a:r>
              <a:rPr lang="ru-RU" sz="2000" b="1" dirty="0"/>
              <a:t>)</a:t>
            </a:r>
          </a:p>
        </p:txBody>
      </p:sp>
      <p:pic>
        <p:nvPicPr>
          <p:cNvPr id="3074" name="Picture 2" descr="Portainer-Create-Service-1 (1).png (1024×525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059" y="1293341"/>
            <a:ext cx="10202994" cy="5231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85493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31805"/>
            <a:ext cx="10515600" cy="842191"/>
          </a:xfrm>
        </p:spPr>
        <p:txBody>
          <a:bodyPr>
            <a:normAutofit/>
          </a:bodyPr>
          <a:lstStyle/>
          <a:p>
            <a:r>
              <a:rPr lang="ru-RU" dirty="0"/>
              <a:t>Обзор </a:t>
            </a:r>
            <a:r>
              <a:rPr lang="en-US" dirty="0" err="1"/>
              <a:t>Portainer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1724" y="843889"/>
            <a:ext cx="10515600" cy="16521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/>
              <a:t>Контейнеры (</a:t>
            </a:r>
            <a:r>
              <a:rPr lang="ru-RU" sz="2000" b="1" dirty="0" err="1"/>
              <a:t>Containers</a:t>
            </a:r>
            <a:r>
              <a:rPr lang="ru-RU" sz="2000" b="1" dirty="0"/>
              <a:t>)</a:t>
            </a:r>
          </a:p>
          <a:p>
            <a:pPr marL="0" indent="0">
              <a:buNone/>
            </a:pPr>
            <a:r>
              <a:rPr lang="ru-RU" sz="2000" dirty="0"/>
              <a:t>Помимо управления службами </a:t>
            </a:r>
            <a:r>
              <a:rPr lang="ru-RU" sz="2000" dirty="0" err="1"/>
              <a:t>Portainer</a:t>
            </a:r>
            <a:r>
              <a:rPr lang="ru-RU" sz="2000" dirty="0"/>
              <a:t> дает возможность управлять жизненным циклом контейнеров, запущенных на вашем хосте или кластере. Интерфейс создания контейнера ничем не отличается от интерфейса создания сервиса.</a:t>
            </a:r>
          </a:p>
        </p:txBody>
      </p:sp>
      <p:pic>
        <p:nvPicPr>
          <p:cNvPr id="5122" name="Picture 2" descr="Portainer-Containers (1).png (1024×524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694" y="2208707"/>
            <a:ext cx="8881333" cy="4544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02553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31805"/>
            <a:ext cx="10515600" cy="842191"/>
          </a:xfrm>
        </p:spPr>
        <p:txBody>
          <a:bodyPr>
            <a:normAutofit/>
          </a:bodyPr>
          <a:lstStyle/>
          <a:p>
            <a:r>
              <a:rPr lang="ru-RU" dirty="0"/>
              <a:t>Обзор </a:t>
            </a:r>
            <a:r>
              <a:rPr lang="en-US" dirty="0" err="1"/>
              <a:t>Portainer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1724" y="843889"/>
            <a:ext cx="10515600" cy="16521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/>
              <a:t>Контейнеры (</a:t>
            </a:r>
            <a:r>
              <a:rPr lang="ru-RU" sz="2000" b="1" dirty="0" err="1"/>
              <a:t>Containers</a:t>
            </a:r>
            <a:r>
              <a:rPr lang="ru-RU" sz="2000" b="1" dirty="0"/>
              <a:t>)</a:t>
            </a:r>
          </a:p>
          <a:p>
            <a:pPr marL="0" indent="0">
              <a:buNone/>
            </a:pPr>
            <a:r>
              <a:rPr lang="ru-RU" sz="2000" dirty="0"/>
              <a:t>Помимо управления службами </a:t>
            </a:r>
            <a:r>
              <a:rPr lang="ru-RU" sz="2000" dirty="0" err="1"/>
              <a:t>Portainer</a:t>
            </a:r>
            <a:r>
              <a:rPr lang="ru-RU" sz="2000" dirty="0"/>
              <a:t> дает возможность управлять жизненным циклом контейнеров, запущенных на вашем хосте или кластере. Интерфейс создания контейнера ничем не отличается от интерфейса создания сервиса.</a:t>
            </a:r>
          </a:p>
        </p:txBody>
      </p:sp>
      <p:pic>
        <p:nvPicPr>
          <p:cNvPr id="5122" name="Picture 2" descr="Portainer-Containers (1).png (1024×524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694" y="2208707"/>
            <a:ext cx="8881333" cy="4544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866767" y="5018690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dirty="0">
                <a:solidFill>
                  <a:srgbClr val="777777"/>
                </a:solidFill>
                <a:latin typeface="Circe"/>
              </a:rPr>
              <a:t>Если перейти в управление конкретным контейнером, то у вас появится возможность наблюдать за потреблением ресурсов конкретного контейнера, просмотра логов, а также подключению к интерактивной консоли (да, можно зайти внутрь работающего контейнера в терминальную сессию и выполнять нужные вам команды).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7933027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31805"/>
            <a:ext cx="10515600" cy="842191"/>
          </a:xfrm>
        </p:spPr>
        <p:txBody>
          <a:bodyPr>
            <a:normAutofit/>
          </a:bodyPr>
          <a:lstStyle/>
          <a:p>
            <a:r>
              <a:rPr lang="ru-RU" dirty="0"/>
              <a:t>Обзор </a:t>
            </a:r>
            <a:r>
              <a:rPr lang="en-US" dirty="0" err="1"/>
              <a:t>Portainer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1724" y="843889"/>
            <a:ext cx="10515600" cy="16521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/>
              <a:t>Образы (</a:t>
            </a:r>
            <a:r>
              <a:rPr lang="ru-RU" sz="2000" b="1" dirty="0" err="1"/>
              <a:t>Images</a:t>
            </a:r>
            <a:r>
              <a:rPr lang="ru-RU" sz="2000" b="1" dirty="0"/>
              <a:t>)</a:t>
            </a:r>
          </a:p>
          <a:p>
            <a:pPr marL="0" indent="0">
              <a:buNone/>
            </a:pPr>
            <a:r>
              <a:rPr lang="ru-RU" sz="2000" dirty="0"/>
              <a:t>Не знаю как вам, а мне кажется очень удобной возможность выделить мышкой сразу 5-6 не используемых образов, а затем удалить их в один клик.</a:t>
            </a:r>
          </a:p>
        </p:txBody>
      </p:sp>
      <p:pic>
        <p:nvPicPr>
          <p:cNvPr id="6146" name="Picture 2" descr="Portainer-Images (1).png (1024×525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218" y="1857376"/>
            <a:ext cx="9359941" cy="4798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119919" y="5100399"/>
            <a:ext cx="6072081" cy="1757601"/>
          </a:xfrm>
          <a:prstGeom prst="rect">
            <a:avLst/>
          </a:prstGeom>
          <a:solidFill>
            <a:schemeClr val="tx1">
              <a:alpha val="55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Circe"/>
              </a:rPr>
              <a:t>Более того, при клике на каждый конкретный образ можно изменить его тег, получить информацию о размере, дате создания, а также информацию из </a:t>
            </a:r>
            <a:r>
              <a:rPr lang="ru-RU" dirty="0" err="1">
                <a:solidFill>
                  <a:schemeClr val="bg1"/>
                </a:solidFill>
                <a:latin typeface="Circe"/>
              </a:rPr>
              <a:t>Dockerfile</a:t>
            </a:r>
            <a:r>
              <a:rPr lang="ru-RU" dirty="0">
                <a:solidFill>
                  <a:schemeClr val="bg1"/>
                </a:solidFill>
                <a:latin typeface="Circe"/>
              </a:rPr>
              <a:t>, такую как, например: CMD, ENTRYPOINT, EXPOSE, VOLUME и переменные окружения внутри контейнера из ENV.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8617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31805"/>
            <a:ext cx="10515600" cy="842191"/>
          </a:xfrm>
        </p:spPr>
        <p:txBody>
          <a:bodyPr>
            <a:normAutofit/>
          </a:bodyPr>
          <a:lstStyle/>
          <a:p>
            <a:r>
              <a:rPr lang="ru-RU" dirty="0"/>
              <a:t>Обзор </a:t>
            </a:r>
            <a:r>
              <a:rPr lang="en-US" dirty="0" err="1"/>
              <a:t>Portainer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1724" y="843889"/>
            <a:ext cx="10515600" cy="16604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/>
              <a:t>Сети (</a:t>
            </a:r>
            <a:r>
              <a:rPr lang="ru-RU" sz="2000" b="1" dirty="0" err="1"/>
              <a:t>Networks</a:t>
            </a:r>
            <a:r>
              <a:rPr lang="ru-RU" sz="2000" b="1" dirty="0"/>
              <a:t>)</a:t>
            </a:r>
          </a:p>
          <a:p>
            <a:pPr marL="0" indent="0">
              <a:buNone/>
            </a:pPr>
            <a:r>
              <a:rPr lang="ru-RU" sz="2000" dirty="0"/>
              <a:t>Возможностей работы с сетями в </a:t>
            </a:r>
            <a:r>
              <a:rPr lang="ru-RU" sz="2000" dirty="0" err="1"/>
              <a:t>Portainer</a:t>
            </a:r>
            <a:r>
              <a:rPr lang="ru-RU" sz="2000" dirty="0"/>
              <a:t> пока не очень много. В списке с сетями отображается лишь скудная информация о типе сети и ее адресации.</a:t>
            </a:r>
          </a:p>
        </p:txBody>
      </p:sp>
      <p:pic>
        <p:nvPicPr>
          <p:cNvPr id="8194" name="Picture 2" descr="Portainer-Networks (1).png (1024×523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695" y="1965153"/>
            <a:ext cx="9268510" cy="4733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32298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31805"/>
            <a:ext cx="10515600" cy="842191"/>
          </a:xfrm>
        </p:spPr>
        <p:txBody>
          <a:bodyPr>
            <a:normAutofit/>
          </a:bodyPr>
          <a:lstStyle/>
          <a:p>
            <a:r>
              <a:rPr lang="ru-RU" dirty="0"/>
              <a:t>Обзор </a:t>
            </a:r>
            <a:r>
              <a:rPr lang="en-US" dirty="0" err="1"/>
              <a:t>Portainer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1724" y="843889"/>
            <a:ext cx="10515600" cy="16604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/>
              <a:t>Диски (</a:t>
            </a:r>
            <a:r>
              <a:rPr lang="ru-RU" sz="2000" b="1" dirty="0" err="1"/>
              <a:t>Volumes</a:t>
            </a:r>
            <a:r>
              <a:rPr lang="ru-RU" sz="2000" b="1" dirty="0"/>
              <a:t>)</a:t>
            </a:r>
          </a:p>
          <a:p>
            <a:pPr marL="0" indent="0">
              <a:buNone/>
            </a:pPr>
            <a:r>
              <a:rPr lang="ru-RU" sz="2000" dirty="0"/>
              <a:t>В принципе все, что можно получить из docker </a:t>
            </a:r>
            <a:r>
              <a:rPr lang="ru-RU" sz="2000" dirty="0" err="1"/>
              <a:t>volume</a:t>
            </a:r>
            <a:r>
              <a:rPr lang="ru-RU" sz="2000" dirty="0"/>
              <a:t> </a:t>
            </a:r>
            <a:r>
              <a:rPr lang="ru-RU" sz="2000" dirty="0" err="1"/>
              <a:t>inspect</a:t>
            </a:r>
            <a:r>
              <a:rPr lang="ru-RU" sz="2000" dirty="0"/>
              <a:t> удобно и наглядно отображается в едином интерфейсе, дополняя остальную функциональность.</a:t>
            </a:r>
          </a:p>
        </p:txBody>
      </p:sp>
      <p:pic>
        <p:nvPicPr>
          <p:cNvPr id="9220" name="Picture 4" descr="Portainer-Volumes (1).png (1024×349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407" y="2279521"/>
            <a:ext cx="9753600" cy="3324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47891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31805"/>
            <a:ext cx="10515600" cy="842191"/>
          </a:xfrm>
        </p:spPr>
        <p:txBody>
          <a:bodyPr>
            <a:normAutofit/>
          </a:bodyPr>
          <a:lstStyle/>
          <a:p>
            <a:r>
              <a:rPr lang="ru-RU" dirty="0"/>
              <a:t>Обзор </a:t>
            </a:r>
            <a:r>
              <a:rPr lang="en-US" dirty="0" err="1"/>
              <a:t>Portainer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1724" y="843889"/>
            <a:ext cx="10515600" cy="16604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/>
              <a:t>Кластеры (</a:t>
            </a:r>
            <a:r>
              <a:rPr lang="ru-RU" sz="2000" b="1" dirty="0" err="1"/>
              <a:t>Swarm</a:t>
            </a:r>
            <a:r>
              <a:rPr lang="ru-RU" sz="2000" b="1" dirty="0"/>
              <a:t>)</a:t>
            </a:r>
          </a:p>
          <a:p>
            <a:pPr marL="0" indent="0">
              <a:buNone/>
            </a:pPr>
            <a:r>
              <a:rPr lang="ru-RU" sz="2000" dirty="0"/>
              <a:t>Состав кластера, а также количество задействованных узлов и доступных в кластере ресурсов можно узнать в меню </a:t>
            </a:r>
            <a:r>
              <a:rPr lang="ru-RU" sz="2000" dirty="0" err="1"/>
              <a:t>Swarm</a:t>
            </a:r>
            <a:r>
              <a:rPr lang="ru-RU" sz="2000" dirty="0"/>
              <a:t>. При выборе каждого конкретного узла кластера можно очень удобно очистить его от виртуальных машин и остановить на нем </a:t>
            </a:r>
            <a:r>
              <a:rPr lang="ru-RU" sz="2000" dirty="0" err="1"/>
              <a:t>аллокацию</a:t>
            </a:r>
            <a:r>
              <a:rPr lang="ru-RU" sz="2000" dirty="0"/>
              <a:t>.</a:t>
            </a:r>
          </a:p>
        </p:txBody>
      </p:sp>
      <p:pic>
        <p:nvPicPr>
          <p:cNvPr id="10242" name="Picture 2" descr="Portainer-Swarm (1).png (1024×355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504" y="2504303"/>
            <a:ext cx="9753600" cy="338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77626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31805"/>
            <a:ext cx="10515600" cy="842191"/>
          </a:xfrm>
        </p:spPr>
        <p:txBody>
          <a:bodyPr>
            <a:normAutofit/>
          </a:bodyPr>
          <a:lstStyle/>
          <a:p>
            <a:r>
              <a:rPr lang="ru-RU" dirty="0"/>
              <a:t>Обзор </a:t>
            </a:r>
            <a:r>
              <a:rPr lang="en-US" dirty="0" err="1"/>
              <a:t>Portainer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1724" y="843889"/>
            <a:ext cx="10515600" cy="16604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/>
              <a:t>Подключения (</a:t>
            </a:r>
            <a:r>
              <a:rPr lang="ru-RU" sz="2000" b="1" dirty="0" err="1"/>
              <a:t>Endpoints</a:t>
            </a:r>
            <a:r>
              <a:rPr lang="ru-RU" sz="2000" b="1" dirty="0"/>
              <a:t>)</a:t>
            </a:r>
          </a:p>
          <a:p>
            <a:pPr marL="0" indent="0">
              <a:buNone/>
            </a:pPr>
            <a:r>
              <a:rPr lang="ru-RU" sz="2000" dirty="0" err="1"/>
              <a:t>Portainer</a:t>
            </a:r>
            <a:r>
              <a:rPr lang="ru-RU" sz="2000" dirty="0"/>
              <a:t> очень удобно использовать вместе со своей Docker </a:t>
            </a:r>
            <a:r>
              <a:rPr lang="ru-RU" sz="2000" dirty="0" err="1"/>
              <a:t>Machine</a:t>
            </a:r>
            <a:r>
              <a:rPr lang="ru-RU" sz="2000" dirty="0"/>
              <a:t>, чтобы иметь возможность управлять сразу всеми вашими Docker хостами и кластерами, определить очередное подключение не составит труда в соответствующем меню. Опция поддержки TLS также имеется.</a:t>
            </a:r>
          </a:p>
        </p:txBody>
      </p:sp>
      <p:pic>
        <p:nvPicPr>
          <p:cNvPr id="11266" name="Picture 2" descr="Portainer-Endpoints.png (1024×524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103" y="2504304"/>
            <a:ext cx="8396416" cy="4296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49425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31805"/>
            <a:ext cx="10515600" cy="842191"/>
          </a:xfrm>
        </p:spPr>
        <p:txBody>
          <a:bodyPr>
            <a:normAutofit/>
          </a:bodyPr>
          <a:lstStyle/>
          <a:p>
            <a:r>
              <a:rPr lang="ru-RU" dirty="0"/>
              <a:t>Обзор </a:t>
            </a:r>
            <a:r>
              <a:rPr lang="en-US" dirty="0" err="1"/>
              <a:t>Portainer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1724" y="843889"/>
            <a:ext cx="10515600" cy="16604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/>
              <a:t>Запуск</a:t>
            </a:r>
          </a:p>
          <a:p>
            <a:pPr marL="0" indent="0">
              <a:buNone/>
            </a:pPr>
            <a:r>
              <a:rPr lang="ru-RU" sz="2000" dirty="0"/>
              <a:t>В принципе, у </a:t>
            </a:r>
            <a:r>
              <a:rPr lang="ru-RU" sz="2000" dirty="0" err="1"/>
              <a:t>Portainer</a:t>
            </a:r>
            <a:r>
              <a:rPr lang="ru-RU" sz="2000" dirty="0"/>
              <a:t> очень достойная документация, но зачем же в нее ходить, если можно получить команду для запуска прямо не покидая страницу обзора?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ru-RU" sz="2000" dirty="0"/>
              <a:t>Данная команда запустит контейнер, содержащий </a:t>
            </a:r>
            <a:r>
              <a:rPr lang="ru-RU" sz="2000" dirty="0" err="1"/>
              <a:t>Portainer</a:t>
            </a:r>
            <a:r>
              <a:rPr lang="ru-RU" sz="2000" dirty="0"/>
              <a:t> на </a:t>
            </a:r>
            <a:r>
              <a:rPr lang="en-US" sz="2000" dirty="0"/>
              <a:t>9443 (https)</a:t>
            </a:r>
            <a:r>
              <a:rPr lang="ru-RU" sz="2000" dirty="0"/>
              <a:t> порту вашего Docker </a:t>
            </a:r>
            <a:r>
              <a:rPr lang="ru-RU" sz="2000" dirty="0" err="1"/>
              <a:t>Engine</a:t>
            </a:r>
            <a:r>
              <a:rPr lang="ru-RU" sz="2000" dirty="0"/>
              <a:t>. Приятной работы!</a:t>
            </a:r>
          </a:p>
          <a:p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1724" y="2181137"/>
            <a:ext cx="107524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docker volume create </a:t>
            </a:r>
            <a:r>
              <a:rPr lang="en-US" dirty="0" err="1"/>
              <a:t>portainer_data</a:t>
            </a:r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08653A8-EC49-4FFC-B262-00EA6B270195}"/>
              </a:ext>
            </a:extLst>
          </p:cNvPr>
          <p:cNvSpPr/>
          <p:nvPr/>
        </p:nvSpPr>
        <p:spPr>
          <a:xfrm>
            <a:off x="821723" y="2550469"/>
            <a:ext cx="109564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KZ" dirty="0" err="1"/>
              <a:t>docker</a:t>
            </a:r>
            <a:r>
              <a:rPr lang="ru-KZ" dirty="0"/>
              <a:t> </a:t>
            </a:r>
            <a:r>
              <a:rPr lang="ru-KZ" dirty="0" err="1"/>
              <a:t>run</a:t>
            </a:r>
            <a:r>
              <a:rPr lang="ru-KZ" dirty="0"/>
              <a:t> -d -p 8000:8000 -p 9443:9443 --</a:t>
            </a:r>
            <a:r>
              <a:rPr lang="ru-KZ" dirty="0" err="1"/>
              <a:t>name</a:t>
            </a:r>
            <a:r>
              <a:rPr lang="ru-KZ" dirty="0"/>
              <a:t> </a:t>
            </a:r>
            <a:r>
              <a:rPr lang="ru-KZ" dirty="0" err="1"/>
              <a:t>portainer</a:t>
            </a:r>
            <a:r>
              <a:rPr lang="ru-KZ" dirty="0"/>
              <a:t> --</a:t>
            </a:r>
            <a:r>
              <a:rPr lang="ru-KZ" dirty="0" err="1"/>
              <a:t>restart</a:t>
            </a:r>
            <a:r>
              <a:rPr lang="ru-KZ" dirty="0"/>
              <a:t>=</a:t>
            </a:r>
            <a:r>
              <a:rPr lang="ru-KZ" dirty="0" err="1"/>
              <a:t>always</a:t>
            </a:r>
            <a:r>
              <a:rPr lang="ru-KZ" dirty="0"/>
              <a:t> -v /</a:t>
            </a:r>
            <a:r>
              <a:rPr lang="ru-KZ" dirty="0" err="1"/>
              <a:t>var</a:t>
            </a:r>
            <a:r>
              <a:rPr lang="ru-KZ" dirty="0"/>
              <a:t>/</a:t>
            </a:r>
            <a:r>
              <a:rPr lang="ru-KZ" dirty="0" err="1"/>
              <a:t>run</a:t>
            </a:r>
            <a:r>
              <a:rPr lang="ru-KZ" dirty="0"/>
              <a:t>/</a:t>
            </a:r>
            <a:r>
              <a:rPr lang="ru-KZ" dirty="0" err="1"/>
              <a:t>docker.sock</a:t>
            </a:r>
            <a:r>
              <a:rPr lang="ru-KZ" dirty="0"/>
              <a:t>:/</a:t>
            </a:r>
            <a:r>
              <a:rPr lang="ru-KZ" dirty="0" err="1"/>
              <a:t>var</a:t>
            </a:r>
            <a:r>
              <a:rPr lang="ru-KZ" dirty="0"/>
              <a:t>/</a:t>
            </a:r>
            <a:r>
              <a:rPr lang="ru-KZ" dirty="0" err="1"/>
              <a:t>run</a:t>
            </a:r>
            <a:r>
              <a:rPr lang="ru-KZ" dirty="0"/>
              <a:t>/</a:t>
            </a:r>
            <a:r>
              <a:rPr lang="ru-KZ" dirty="0" err="1"/>
              <a:t>docker.sock</a:t>
            </a:r>
            <a:r>
              <a:rPr lang="ru-KZ" dirty="0"/>
              <a:t> -v </a:t>
            </a:r>
            <a:r>
              <a:rPr lang="ru-KZ" dirty="0" err="1"/>
              <a:t>portainer_data</a:t>
            </a:r>
            <a:r>
              <a:rPr lang="ru-KZ" dirty="0"/>
              <a:t>:/</a:t>
            </a:r>
            <a:r>
              <a:rPr lang="ru-KZ" dirty="0" err="1"/>
              <a:t>data</a:t>
            </a:r>
            <a:r>
              <a:rPr lang="ru-KZ" dirty="0"/>
              <a:t> </a:t>
            </a:r>
            <a:r>
              <a:rPr lang="ru-KZ" dirty="0" err="1"/>
              <a:t>portainer</a:t>
            </a:r>
            <a:r>
              <a:rPr lang="ru-KZ" dirty="0"/>
              <a:t>/</a:t>
            </a:r>
            <a:r>
              <a:rPr lang="ru-KZ" dirty="0" err="1"/>
              <a:t>portainer-ce:latest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270247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67417"/>
            <a:ext cx="10515600" cy="1325563"/>
          </a:xfrm>
        </p:spPr>
        <p:txBody>
          <a:bodyPr>
            <a:normAutofit/>
          </a:bodyPr>
          <a:lstStyle/>
          <a:p>
            <a:r>
              <a:rPr lang="ru-RU" dirty="0"/>
              <a:t>Обзор GUI решений для работы с Docker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4059" y="1618244"/>
            <a:ext cx="10515600" cy="42635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Инструментов для работы с Docker существует огромное множество, </a:t>
            </a:r>
            <a:r>
              <a:rPr lang="ru-RU" sz="2400" dirty="0" err="1"/>
              <a:t>аналоночно</a:t>
            </a:r>
            <a:r>
              <a:rPr lang="ru-RU" sz="2400" dirty="0"/>
              <a:t> как и статей с подборками решений. Однако на просторах бескрайнего интернета мало доводилось встречаться с краткими обзорными статьями, исходя из которых можно было бы понять какой инструмент нужен под конкретную задачу. Ниже приведены наиболее часто используемые и популярные инструменты: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/>
              <a:t>DockStation</a:t>
            </a: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 err="1"/>
              <a:t>Portainer</a:t>
            </a: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 err="1"/>
              <a:t>Kitematic</a:t>
            </a: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Shipyard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88440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67417"/>
            <a:ext cx="10515600" cy="1325563"/>
          </a:xfrm>
        </p:spPr>
        <p:txBody>
          <a:bodyPr>
            <a:normAutofit/>
          </a:bodyPr>
          <a:lstStyle/>
          <a:p>
            <a:r>
              <a:rPr lang="ru-RU" dirty="0"/>
              <a:t>Обзор GUI решений для работы с Docker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4059" y="1618244"/>
            <a:ext cx="10515600" cy="470017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err="1"/>
              <a:t>DockStation</a:t>
            </a:r>
            <a:r>
              <a:rPr lang="ru-RU" sz="2400" dirty="0"/>
              <a:t> — мощный функциональный комбайн для работы с Docker. Главным преимуществом является ориентация на проектную разработку под Docker и работа с Docker </a:t>
            </a:r>
            <a:r>
              <a:rPr lang="ru-RU" sz="2400" dirty="0" err="1"/>
              <a:t>Compose</a:t>
            </a:r>
            <a:r>
              <a:rPr lang="ru-RU" sz="2400" dirty="0"/>
              <a:t>.</a:t>
            </a:r>
          </a:p>
          <a:p>
            <a:pPr marL="0" indent="0">
              <a:buNone/>
            </a:pPr>
            <a:r>
              <a:rPr lang="ru-RU" sz="2400" b="1" dirty="0"/>
              <a:t>Сайт:</a:t>
            </a:r>
            <a:r>
              <a:rPr lang="ru-RU" sz="2400" dirty="0"/>
              <a:t> </a:t>
            </a:r>
            <a:r>
              <a:rPr lang="en-US" sz="2400" dirty="0">
                <a:hlinkClick r:id="rId2"/>
              </a:rPr>
              <a:t>dockstation.io</a:t>
            </a:r>
            <a:endParaRPr lang="ru-RU" sz="2400" dirty="0"/>
          </a:p>
          <a:p>
            <a:pPr marL="0" indent="0">
              <a:buNone/>
            </a:pPr>
            <a:r>
              <a:rPr lang="ru-RU" sz="2400" b="1" dirty="0"/>
              <a:t>Преимущества</a:t>
            </a:r>
            <a:r>
              <a:rPr lang="ru-RU" sz="2400" dirty="0"/>
              <a:t>: Работа с Docker </a:t>
            </a:r>
            <a:r>
              <a:rPr lang="ru-RU" sz="2400" dirty="0" err="1"/>
              <a:t>Compose</a:t>
            </a:r>
            <a:r>
              <a:rPr lang="ru-RU" sz="2400" dirty="0"/>
              <a:t>. </a:t>
            </a:r>
            <a:r>
              <a:rPr lang="ru-RU" sz="2400" dirty="0" err="1"/>
              <a:t>Нативная</a:t>
            </a:r>
            <a:r>
              <a:rPr lang="ru-RU" sz="2400" dirty="0"/>
              <a:t> поддержка </a:t>
            </a:r>
            <a:r>
              <a:rPr lang="ru-RU" sz="2400" dirty="0" err="1"/>
              <a:t>Compose</a:t>
            </a:r>
            <a:r>
              <a:rPr lang="ru-RU" sz="2400" dirty="0"/>
              <a:t> конфигураций, в следствие чего получается полноценная поддержка всех возможностей Docker функционала. Очень богатый функционал в виде возможностей работы над Docker проектами в целом, работа с удаленными </a:t>
            </a:r>
            <a:r>
              <a:rPr lang="ru-RU" sz="2400" dirty="0" err="1"/>
              <a:t>нодами</a:t>
            </a:r>
            <a:r>
              <a:rPr lang="ru-RU" sz="2400" dirty="0"/>
              <a:t>, мониторинг ресурсов и многое, многое другое. Очень быстрая и дружелюбная поддержка.</a:t>
            </a:r>
          </a:p>
          <a:p>
            <a:pPr marL="0" indent="0">
              <a:buNone/>
            </a:pPr>
            <a:r>
              <a:rPr lang="ru-RU" sz="2400" b="1" dirty="0"/>
              <a:t>Недостатки:</a:t>
            </a:r>
            <a:r>
              <a:rPr lang="ru-RU" sz="2400" dirty="0"/>
              <a:t> Закрытый исходный код.</a:t>
            </a:r>
          </a:p>
        </p:txBody>
      </p:sp>
    </p:spTree>
    <p:extLst>
      <p:ext uri="{BB962C8B-B14F-4D97-AF65-F5344CB8AC3E}">
        <p14:creationId xmlns:p14="http://schemas.microsoft.com/office/powerpoint/2010/main" val="3885304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67417"/>
            <a:ext cx="10515600" cy="1325563"/>
          </a:xfrm>
        </p:spPr>
        <p:txBody>
          <a:bodyPr>
            <a:normAutofit/>
          </a:bodyPr>
          <a:lstStyle/>
          <a:p>
            <a:r>
              <a:rPr lang="ru-RU" dirty="0"/>
              <a:t>Обзор GUI решений для работы с Docker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4059" y="1618244"/>
            <a:ext cx="10515600" cy="470017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err="1"/>
              <a:t>Kitematic</a:t>
            </a:r>
            <a:r>
              <a:rPr lang="ru-RU" sz="2400" dirty="0"/>
              <a:t> — официальное приложение от Docker. </a:t>
            </a:r>
            <a:r>
              <a:rPr lang="ru-RU" sz="2400" dirty="0" err="1"/>
              <a:t>Kitematic</a:t>
            </a:r>
            <a:r>
              <a:rPr lang="ru-RU" sz="2400" dirty="0"/>
              <a:t> это </a:t>
            </a:r>
            <a:r>
              <a:rPr lang="ru-RU" sz="2400" dirty="0" err="1"/>
              <a:t>OpenSource</a:t>
            </a:r>
            <a:r>
              <a:rPr lang="ru-RU" sz="2400" dirty="0"/>
              <a:t> решение которое было выкуплено компанией Docker в 2015-м году. Основное назначение и применение — управление и конфигурирование отдельных контейнеров. </a:t>
            </a:r>
            <a:br>
              <a:rPr lang="ru-RU" sz="2400" dirty="0"/>
            </a:br>
            <a:br>
              <a:rPr lang="ru-RU" sz="2400" dirty="0"/>
            </a:br>
            <a:r>
              <a:rPr lang="ru-RU" sz="2400" b="1" dirty="0"/>
              <a:t>Сайт:</a:t>
            </a:r>
            <a:r>
              <a:rPr lang="ru-RU" sz="2400" dirty="0"/>
              <a:t> </a:t>
            </a:r>
            <a:r>
              <a:rPr lang="ru-RU" sz="2400" dirty="0">
                <a:hlinkClick r:id="rId2"/>
              </a:rPr>
              <a:t>kitematic.com</a:t>
            </a:r>
            <a:br>
              <a:rPr lang="ru-RU" sz="2400" dirty="0"/>
            </a:br>
            <a:br>
              <a:rPr lang="ru-RU" sz="2400" dirty="0"/>
            </a:br>
            <a:r>
              <a:rPr lang="ru-RU" sz="2400" b="1" dirty="0"/>
              <a:t>Преимущества:</a:t>
            </a:r>
            <a:r>
              <a:rPr lang="ru-RU" sz="2400" dirty="0"/>
              <a:t> </a:t>
            </a:r>
            <a:r>
              <a:rPr lang="ru-RU" sz="2400" dirty="0" err="1"/>
              <a:t>OpenSource</a:t>
            </a:r>
            <a:r>
              <a:rPr lang="ru-RU" sz="2400" dirty="0"/>
              <a:t>. Официальное приложение.</a:t>
            </a:r>
            <a:br>
              <a:rPr lang="ru-RU" sz="2400" dirty="0"/>
            </a:br>
            <a:br>
              <a:rPr lang="ru-RU" sz="2400" dirty="0"/>
            </a:br>
            <a:r>
              <a:rPr lang="ru-RU" sz="2400" b="1" dirty="0"/>
              <a:t>Недостатки:</a:t>
            </a:r>
            <a:r>
              <a:rPr lang="ru-RU" sz="2400" dirty="0"/>
              <a:t> Приложение очень ограниченное в возможностях. Очень слабое покрытие функционала Docker-а. Неудобен если работа происходит более чем с 1-м проектом.</a:t>
            </a:r>
          </a:p>
        </p:txBody>
      </p:sp>
    </p:spTree>
    <p:extLst>
      <p:ext uri="{BB962C8B-B14F-4D97-AF65-F5344CB8AC3E}">
        <p14:creationId xmlns:p14="http://schemas.microsoft.com/office/powerpoint/2010/main" val="3972515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67417"/>
            <a:ext cx="10515600" cy="1325563"/>
          </a:xfrm>
        </p:spPr>
        <p:txBody>
          <a:bodyPr>
            <a:normAutofit/>
          </a:bodyPr>
          <a:lstStyle/>
          <a:p>
            <a:r>
              <a:rPr lang="ru-RU" dirty="0"/>
              <a:t>Обзор GUI решений для работы с Docker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4059" y="1618244"/>
            <a:ext cx="10515600" cy="470017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err="1"/>
              <a:t>Shipyard</a:t>
            </a:r>
            <a:r>
              <a:rPr lang="ru-RU" sz="2400" dirty="0"/>
              <a:t> — решение для работы с контейнерами Docker. Представляет из себя </a:t>
            </a:r>
            <a:r>
              <a:rPr lang="ru-RU" sz="2400" dirty="0" err="1"/>
              <a:t>Web</a:t>
            </a:r>
            <a:r>
              <a:rPr lang="ru-RU" sz="2400" dirty="0"/>
              <a:t> приложение которое позволяет проводить настройку и базовые манипуляции с Docker контейнерами. </a:t>
            </a:r>
            <a:br>
              <a:rPr lang="ru-RU" sz="2400" dirty="0"/>
            </a:br>
            <a:br>
              <a:rPr lang="ru-RU" sz="2400" dirty="0"/>
            </a:br>
            <a:r>
              <a:rPr lang="ru-RU" sz="2400" b="1" dirty="0"/>
              <a:t>Сайт:</a:t>
            </a:r>
            <a:r>
              <a:rPr lang="ru-RU" sz="2400" dirty="0"/>
              <a:t> </a:t>
            </a:r>
            <a:r>
              <a:rPr lang="ru-RU" sz="2400" dirty="0">
                <a:hlinkClick r:id="rId2"/>
              </a:rPr>
              <a:t>shipyard-project.com</a:t>
            </a:r>
            <a:br>
              <a:rPr lang="ru-RU" sz="2400" dirty="0"/>
            </a:br>
            <a:br>
              <a:rPr lang="ru-RU" sz="2400" dirty="0"/>
            </a:br>
            <a:r>
              <a:rPr lang="ru-RU" sz="2400" b="1" dirty="0"/>
              <a:t>Преимущества:</a:t>
            </a:r>
            <a:r>
              <a:rPr lang="ru-RU" sz="2400" dirty="0"/>
              <a:t> </a:t>
            </a:r>
            <a:r>
              <a:rPr lang="ru-RU" sz="2400" dirty="0" err="1"/>
              <a:t>OpenSource</a:t>
            </a:r>
            <a:r>
              <a:rPr lang="ru-RU" sz="2400" dirty="0"/>
              <a:t>. Простой в использовании.</a:t>
            </a:r>
            <a:br>
              <a:rPr lang="ru-RU" sz="2400" dirty="0"/>
            </a:br>
            <a:br>
              <a:rPr lang="ru-RU" sz="2400" dirty="0"/>
            </a:br>
            <a:r>
              <a:rPr lang="ru-RU" sz="2400" b="1" dirty="0"/>
              <a:t>Недостатки:</a:t>
            </a:r>
            <a:r>
              <a:rPr lang="ru-RU" sz="2400" dirty="0"/>
              <a:t> Так же как и </a:t>
            </a:r>
            <a:r>
              <a:rPr lang="ru-RU" sz="2400" dirty="0" err="1"/>
              <a:t>Kitematic</a:t>
            </a:r>
            <a:r>
              <a:rPr lang="ru-RU" sz="2400" dirty="0"/>
              <a:t> имеет ограниченный функционал. Работа в веб версии для многих может быть неудобной. Неудобен если работа происходит более чем с 1-м проектом</a:t>
            </a:r>
          </a:p>
        </p:txBody>
      </p:sp>
    </p:spTree>
    <p:extLst>
      <p:ext uri="{BB962C8B-B14F-4D97-AF65-F5344CB8AC3E}">
        <p14:creationId xmlns:p14="http://schemas.microsoft.com/office/powerpoint/2010/main" val="3005414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67417"/>
            <a:ext cx="10515600" cy="1325563"/>
          </a:xfrm>
        </p:spPr>
        <p:txBody>
          <a:bodyPr>
            <a:normAutofit/>
          </a:bodyPr>
          <a:lstStyle/>
          <a:p>
            <a:r>
              <a:rPr lang="ru-RU" dirty="0"/>
              <a:t>Обзор GUI решений для работы с Docker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4059" y="1264017"/>
            <a:ext cx="10515600" cy="470017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err="1"/>
              <a:t>Portainer</a:t>
            </a:r>
            <a:r>
              <a:rPr lang="ru-RU" sz="2400" dirty="0"/>
              <a:t> — мощное решение для работы и конфигурирования Docker контейнеров. Представляет из себя </a:t>
            </a:r>
            <a:r>
              <a:rPr lang="ru-RU" sz="2400" dirty="0" err="1"/>
              <a:t>Web</a:t>
            </a:r>
            <a:r>
              <a:rPr lang="ru-RU" sz="2400" dirty="0"/>
              <a:t> приложение которое позволяет проводить настройку и манипуляции с контейнерами. В отличие от </a:t>
            </a:r>
            <a:r>
              <a:rPr lang="ru-RU" sz="2400" dirty="0" err="1"/>
              <a:t>Kitematic</a:t>
            </a:r>
            <a:r>
              <a:rPr lang="ru-RU" sz="2400" dirty="0"/>
              <a:t> и </a:t>
            </a:r>
            <a:r>
              <a:rPr lang="ru-RU" sz="2400" dirty="0" err="1"/>
              <a:t>Shipyard</a:t>
            </a:r>
            <a:r>
              <a:rPr lang="ru-RU" sz="2400" dirty="0"/>
              <a:t> имеет очень богатый функционал, который позволяет проводить очень качественную и полноценную настройку.</a:t>
            </a:r>
            <a:br>
              <a:rPr lang="ru-RU" sz="2400" dirty="0"/>
            </a:br>
            <a:br>
              <a:rPr lang="ru-RU" sz="2400" dirty="0"/>
            </a:br>
            <a:r>
              <a:rPr lang="ru-RU" sz="2400" b="1" dirty="0"/>
              <a:t>Сайт:</a:t>
            </a:r>
            <a:r>
              <a:rPr lang="ru-RU" sz="2400" dirty="0"/>
              <a:t> </a:t>
            </a:r>
            <a:r>
              <a:rPr lang="ru-RU" sz="2400" dirty="0">
                <a:hlinkClick r:id="rId2"/>
              </a:rPr>
              <a:t>portainer.io</a:t>
            </a:r>
            <a:br>
              <a:rPr lang="ru-RU" sz="2400" dirty="0"/>
            </a:br>
            <a:br>
              <a:rPr lang="ru-RU" sz="2400" dirty="0"/>
            </a:br>
            <a:r>
              <a:rPr lang="ru-RU" sz="2400" b="1" dirty="0"/>
              <a:t>Преимущества:</a:t>
            </a:r>
            <a:r>
              <a:rPr lang="ru-RU" sz="2400" dirty="0"/>
              <a:t> </a:t>
            </a:r>
            <a:r>
              <a:rPr lang="ru-RU" sz="2400" dirty="0" err="1"/>
              <a:t>OpenSource</a:t>
            </a:r>
            <a:r>
              <a:rPr lang="ru-RU" sz="2400" dirty="0"/>
              <a:t>. Богатый функционал, который позволяет как полноценно настроить проект, так и управлять контейнерами этого проекта. Позволяет подключаться к удаленным </a:t>
            </a:r>
            <a:r>
              <a:rPr lang="ru-RU" sz="2400" dirty="0" err="1"/>
              <a:t>нодам</a:t>
            </a:r>
            <a:r>
              <a:rPr lang="ru-RU" sz="2400" dirty="0"/>
              <a:t> и просматривать статистику контейнеров.</a:t>
            </a:r>
            <a:br>
              <a:rPr lang="ru-RU" sz="2400" dirty="0"/>
            </a:br>
            <a:br>
              <a:rPr lang="ru-RU" sz="2400" dirty="0"/>
            </a:br>
            <a:r>
              <a:rPr lang="ru-RU" sz="2400" b="1" dirty="0"/>
              <a:t>Недостатки:</a:t>
            </a:r>
            <a:r>
              <a:rPr lang="ru-RU" sz="2400" dirty="0"/>
              <a:t> Непродуманный и перегруженный UI. Работа в веб версии для многих может быть неудобной. Неудобен если работа происходит более чем с 1-м проектом</a:t>
            </a:r>
          </a:p>
        </p:txBody>
      </p:sp>
    </p:spTree>
    <p:extLst>
      <p:ext uri="{BB962C8B-B14F-4D97-AF65-F5344CB8AC3E}">
        <p14:creationId xmlns:p14="http://schemas.microsoft.com/office/powerpoint/2010/main" val="1020975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67417"/>
            <a:ext cx="10515600" cy="1325563"/>
          </a:xfrm>
        </p:spPr>
        <p:txBody>
          <a:bodyPr>
            <a:normAutofit/>
          </a:bodyPr>
          <a:lstStyle/>
          <a:p>
            <a:r>
              <a:rPr lang="ru-RU" dirty="0"/>
              <a:t>Обзор GUI решений для работы с Docker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9833516"/>
              </p:ext>
            </p:extLst>
          </p:nvPr>
        </p:nvGraphicFramePr>
        <p:xfrm>
          <a:off x="988543" y="1344699"/>
          <a:ext cx="9127522" cy="5034351"/>
        </p:xfrm>
        <a:graphic>
          <a:graphicData uri="http://schemas.openxmlformats.org/drawingml/2006/table">
            <a:tbl>
              <a:tblPr/>
              <a:tblGrid>
                <a:gridCol w="34592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70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70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70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70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6645">
                <a:tc>
                  <a:txBody>
                    <a:bodyPr/>
                    <a:lstStyle/>
                    <a:p>
                      <a:pPr algn="ctr" fontAlgn="t"/>
                      <a:endParaRPr lang="en-US" sz="14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51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DockStation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51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Kitematic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51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Portainer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51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Shipyard</a:t>
                      </a:r>
                    </a:p>
                  </a:txBody>
                  <a:tcPr marL="38938" marR="38938" marT="19469" marB="19469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51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028">
                <a:tc>
                  <a:txBody>
                    <a:bodyPr/>
                    <a:lstStyle/>
                    <a:p>
                      <a:pPr fontAlgn="t"/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Работа с 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Docker Compose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028">
                <a:tc>
                  <a:txBody>
                    <a:bodyPr/>
                    <a:lstStyle/>
                    <a:p>
                      <a:pPr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Работа с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Docker Machine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7931">
                <a:tc>
                  <a:txBody>
                    <a:bodyPr/>
                    <a:lstStyle/>
                    <a:p>
                      <a:pPr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Конфигурирование отдельных контейнеров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3738">
                <a:tc>
                  <a:txBody>
                    <a:bodyPr/>
                    <a:lstStyle/>
                    <a:p>
                      <a:pPr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Базовые манипуляции с контейнерами (старт, стоп, рестарт, ...)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028">
                <a:tc>
                  <a:txBody>
                    <a:bodyPr/>
                    <a:lstStyle/>
                    <a:p>
                      <a:pPr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Вывод логов контейнеров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7933">
                <a:tc>
                  <a:txBody>
                    <a:bodyPr/>
                    <a:lstStyle/>
                    <a:p>
                      <a:pPr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Поиск по логам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7931">
                <a:tc>
                  <a:txBody>
                    <a:bodyPr/>
                    <a:lstStyle/>
                    <a:p>
                      <a:pPr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Группировка и поиск контейнеров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7931">
                <a:tc>
                  <a:txBody>
                    <a:bodyPr/>
                    <a:lstStyle/>
                    <a:p>
                      <a:pPr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Мониторинг потребления ресурсов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7931">
                <a:tc>
                  <a:txBody>
                    <a:bodyPr/>
                    <a:lstStyle/>
                    <a:p>
                      <a:pPr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Работа с удаленными нодами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5028">
                <a:tc>
                  <a:txBody>
                    <a:bodyPr/>
                    <a:lstStyle/>
                    <a:p>
                      <a:pPr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Шаблоны приложений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67931">
                <a:tc>
                  <a:txBody>
                    <a:bodyPr/>
                    <a:lstStyle/>
                    <a:p>
                      <a:pPr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Работа с кастомными хабами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8673" marR="48673" marT="24336" marB="36505">
                    <a:lnL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5DD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0621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67417"/>
            <a:ext cx="10515600" cy="1325563"/>
          </a:xfrm>
        </p:spPr>
        <p:txBody>
          <a:bodyPr>
            <a:normAutofit/>
          </a:bodyPr>
          <a:lstStyle/>
          <a:p>
            <a:r>
              <a:rPr lang="ru-RU" dirty="0"/>
              <a:t>Обзор GUI решений для работы с Docker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4059" y="1264017"/>
            <a:ext cx="10515600" cy="470017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/>
              <a:t>Каждый инструмент имеет свои плюсы и минусы. Подходить к выбору инструмента необходимо из поставленной задачи. Если у вас всего один проект в работе и на локальной машине, вам не нужен функционал больше чем запустить, остановить, перезагрузить контейнер, посмотреть его </a:t>
            </a:r>
            <a:r>
              <a:rPr lang="ru-RU" sz="2000" dirty="0" err="1"/>
              <a:t>логи</a:t>
            </a:r>
            <a:r>
              <a:rPr lang="ru-RU" sz="2000" dirty="0"/>
              <a:t> или настроить что-то примитивное, то </a:t>
            </a:r>
            <a:r>
              <a:rPr lang="ru-RU" sz="2000" dirty="0" err="1"/>
              <a:t>Kitematic</a:t>
            </a:r>
            <a:r>
              <a:rPr lang="ru-RU" sz="2000" dirty="0"/>
              <a:t> будет являться хорошим решением. Если же стоят такие же условия, но нужно это делать на удаленной машине, то для этого вполне подойдет </a:t>
            </a:r>
            <a:r>
              <a:rPr lang="ru-RU" sz="2000" dirty="0" err="1"/>
              <a:t>Shipyard</a:t>
            </a:r>
            <a:r>
              <a:rPr lang="ru-RU" sz="2000" dirty="0"/>
              <a:t>.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/>
              <a:t>Если же у вас более серьезные проекты, то остановиться можно на 2-х решениях </a:t>
            </a:r>
            <a:r>
              <a:rPr lang="ru-RU" sz="2000" dirty="0" err="1"/>
              <a:t>DockStation</a:t>
            </a:r>
            <a:r>
              <a:rPr lang="ru-RU" sz="2000" dirty="0"/>
              <a:t> и </a:t>
            </a:r>
            <a:r>
              <a:rPr lang="ru-RU" sz="2000" dirty="0" err="1"/>
              <a:t>Portainer</a:t>
            </a:r>
            <a:r>
              <a:rPr lang="ru-RU" sz="2000" dirty="0"/>
              <a:t>. По своим функциональным возможностям эти решения очень мощные. Если вы не любите заморачиваться с развертыванием приложений, если на ваших проектах используется Docker </a:t>
            </a:r>
            <a:r>
              <a:rPr lang="ru-RU" sz="2000" dirty="0" err="1"/>
              <a:t>Compose</a:t>
            </a:r>
            <a:r>
              <a:rPr lang="ru-RU" sz="2000" dirty="0"/>
              <a:t> или собираетесь переходить на Docker </a:t>
            </a:r>
            <a:r>
              <a:rPr lang="ru-RU" sz="2000" dirty="0" err="1"/>
              <a:t>Compose</a:t>
            </a:r>
            <a:r>
              <a:rPr lang="ru-RU" sz="2000" dirty="0"/>
              <a:t>, если вы работаете более чем с 1-м проектом на Docker, если есть необходимость мониторинга состояния и потребления ресурсов как отдельных контейнеров, так и проектов в целом, то однозначно для работы более подходящим решением будет являться </a:t>
            </a:r>
            <a:r>
              <a:rPr lang="ru-RU" sz="2000" dirty="0" err="1"/>
              <a:t>DockStation</a:t>
            </a:r>
            <a:r>
              <a:rPr lang="ru-RU" sz="2000" dirty="0"/>
              <a:t>. На случай если работа ведется над одним проектом и вам необходима веб панель и возможность конфигурирования отдельных контейнеров, то </a:t>
            </a:r>
            <a:r>
              <a:rPr lang="ru-RU" sz="2000" dirty="0" err="1"/>
              <a:t>Portainer</a:t>
            </a:r>
            <a:r>
              <a:rPr lang="ru-RU" sz="2000" dirty="0"/>
              <a:t> будет являться хорошим выбором.</a:t>
            </a:r>
          </a:p>
        </p:txBody>
      </p:sp>
    </p:spTree>
    <p:extLst>
      <p:ext uri="{BB962C8B-B14F-4D97-AF65-F5344CB8AC3E}">
        <p14:creationId xmlns:p14="http://schemas.microsoft.com/office/powerpoint/2010/main" val="23363403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059" y="131805"/>
            <a:ext cx="10515600" cy="842191"/>
          </a:xfrm>
        </p:spPr>
        <p:txBody>
          <a:bodyPr>
            <a:normAutofit/>
          </a:bodyPr>
          <a:lstStyle/>
          <a:p>
            <a:r>
              <a:rPr lang="ru-RU" dirty="0"/>
              <a:t>Обзор </a:t>
            </a:r>
            <a:r>
              <a:rPr lang="en-US" dirty="0" err="1"/>
              <a:t>Portainer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1724" y="843889"/>
            <a:ext cx="10515600" cy="16521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/>
              <a:t>Основная панель</a:t>
            </a:r>
          </a:p>
          <a:p>
            <a:pPr marL="0" indent="0">
              <a:buNone/>
            </a:pPr>
            <a:r>
              <a:rPr lang="ru-RU" sz="2000" dirty="0"/>
              <a:t>Как видно из экрана, </a:t>
            </a:r>
            <a:r>
              <a:rPr lang="ru-RU" sz="2000" dirty="0" err="1"/>
              <a:t>Portainer</a:t>
            </a:r>
            <a:r>
              <a:rPr lang="ru-RU" sz="2000" dirty="0"/>
              <a:t> — это отличное решение, которое позволяет не только очень наглядно предоставлять полную информацию по вашим Docker хостам и кластерам, но и эффективно управлять ими, предоставляя вам множество возможностей, вкратце о которых ниже.</a:t>
            </a:r>
          </a:p>
        </p:txBody>
      </p:sp>
      <p:pic>
        <p:nvPicPr>
          <p:cNvPr id="2050" name="Picture 2" descr="Portainer-UI (1).png (1024×526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627" y="2436096"/>
            <a:ext cx="8311734" cy="4269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09645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2535</TotalTime>
  <Words>610</Words>
  <Application>Microsoft Office PowerPoint</Application>
  <PresentationFormat>Широкоэкранный</PresentationFormat>
  <Paragraphs>130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Circe</vt:lpstr>
      <vt:lpstr>Times New Roman</vt:lpstr>
      <vt:lpstr>Тема Office</vt:lpstr>
      <vt:lpstr>Лекция 12</vt:lpstr>
      <vt:lpstr>Обзор GUI решений для работы с Docker</vt:lpstr>
      <vt:lpstr>Обзор GUI решений для работы с Docker</vt:lpstr>
      <vt:lpstr>Обзор GUI решений для работы с Docker</vt:lpstr>
      <vt:lpstr>Обзор GUI решений для работы с Docker</vt:lpstr>
      <vt:lpstr>Обзор GUI решений для работы с Docker</vt:lpstr>
      <vt:lpstr>Обзор GUI решений для работы с Docker</vt:lpstr>
      <vt:lpstr>Обзор GUI решений для работы с Docker</vt:lpstr>
      <vt:lpstr>Обзор Portainer</vt:lpstr>
      <vt:lpstr>Обзор Portainer</vt:lpstr>
      <vt:lpstr>Обзор Portainer</vt:lpstr>
      <vt:lpstr>Обзор Portainer</vt:lpstr>
      <vt:lpstr>Обзор Portainer</vt:lpstr>
      <vt:lpstr>Обзор Portainer</vt:lpstr>
      <vt:lpstr>Обзор Portainer</vt:lpstr>
      <vt:lpstr>Обзор Portainer</vt:lpstr>
      <vt:lpstr>Обзор Portainer</vt:lpstr>
      <vt:lpstr>Обзор Portainer</vt:lpstr>
      <vt:lpstr>Обзор Portainer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</dc:title>
  <dc:creator>Учетная запись Майкрософт</dc:creator>
  <cp:lastModifiedBy>Nurbol Mambetov</cp:lastModifiedBy>
  <cp:revision>106</cp:revision>
  <dcterms:created xsi:type="dcterms:W3CDTF">2021-10-02T18:09:09Z</dcterms:created>
  <dcterms:modified xsi:type="dcterms:W3CDTF">2022-10-31T07:25:50Z</dcterms:modified>
</cp:coreProperties>
</file>