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87" r:id="rId4"/>
    <p:sldId id="288" r:id="rId5"/>
    <p:sldId id="290" r:id="rId6"/>
    <p:sldId id="291" r:id="rId7"/>
    <p:sldId id="292" r:id="rId8"/>
    <p:sldId id="289" r:id="rId9"/>
    <p:sldId id="293" r:id="rId10"/>
    <p:sldId id="295" r:id="rId11"/>
    <p:sldId id="294" r:id="rId12"/>
    <p:sldId id="296" r:id="rId13"/>
    <p:sldId id="29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esearch.google/pubs/pub4343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Лекция 1</a:t>
            </a:r>
            <a:r>
              <a:rPr lang="ru-KZ" dirty="0"/>
              <a:t>4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Kubernetes</a:t>
            </a:r>
            <a:r>
              <a:rPr lang="ru-KZ" dirty="0"/>
              <a:t>:</a:t>
            </a:r>
            <a:r>
              <a:rPr lang="en-US" dirty="0"/>
              <a:t> </a:t>
            </a:r>
            <a:r>
              <a:rPr lang="ru-KZ" dirty="0"/>
              <a:t>Что такое. История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en-US" dirty="0"/>
              <a:t>Kubernetes</a:t>
            </a:r>
            <a:r>
              <a:rPr lang="ru-KZ" dirty="0"/>
              <a:t> - возможности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870D3A5-2FFA-49E4-BF54-80E3EC113956}"/>
              </a:ext>
            </a:extLst>
          </p:cNvPr>
          <p:cNvSpPr/>
          <p:nvPr/>
        </p:nvSpPr>
        <p:spPr>
          <a:xfrm>
            <a:off x="764059" y="1116509"/>
            <a:ext cx="992137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Мониторинг сервисов и распределение нагрузки</a:t>
            </a:r>
            <a:r>
              <a:rPr lang="ru-RU" sz="1600" dirty="0"/>
              <a:t> </a:t>
            </a:r>
            <a:r>
              <a:rPr lang="ru-RU" sz="1600" dirty="0" err="1"/>
              <a:t>Kubernetes</a:t>
            </a:r>
            <a:r>
              <a:rPr lang="ru-RU" sz="1600" dirty="0"/>
              <a:t> может обнаружить контейнер, используя имя DNS или собственный IP-адрес. Если трафик в контейнере высокий, </a:t>
            </a:r>
            <a:r>
              <a:rPr lang="ru-RU" sz="1600" dirty="0" err="1"/>
              <a:t>Kubernetes</a:t>
            </a:r>
            <a:r>
              <a:rPr lang="ru-RU" sz="1600" dirty="0"/>
              <a:t> может сбалансировать нагрузку и распределить сетевой трафик, чтобы развертывание было стабильным.</a:t>
            </a:r>
          </a:p>
          <a:p>
            <a:r>
              <a:rPr lang="ru-RU" sz="1600" b="1" dirty="0" err="1"/>
              <a:t>Оркестрация</a:t>
            </a:r>
            <a:r>
              <a:rPr lang="ru-RU" sz="1600" b="1" dirty="0"/>
              <a:t> хранилища</a:t>
            </a:r>
            <a:r>
              <a:rPr lang="ru-RU" sz="1600" dirty="0"/>
              <a:t> </a:t>
            </a:r>
            <a:r>
              <a:rPr lang="ru-RU" sz="1600" dirty="0" err="1"/>
              <a:t>Kubernetes</a:t>
            </a:r>
            <a:r>
              <a:rPr lang="ru-RU" sz="1600" dirty="0"/>
              <a:t> позволяет вам автоматически смонтировать систему хранения по вашему выбору, такую как локальное хранилище, провайдеры общедоступного облака и многое другое.</a:t>
            </a:r>
          </a:p>
          <a:p>
            <a:r>
              <a:rPr lang="ru-RU" sz="1600" b="1" dirty="0"/>
              <a:t>Автоматическое развертывание и откаты</a:t>
            </a:r>
            <a:r>
              <a:rPr lang="ru-RU" sz="1600" dirty="0"/>
              <a:t> Используя </a:t>
            </a:r>
            <a:r>
              <a:rPr lang="ru-RU" sz="1600" dirty="0" err="1"/>
              <a:t>Kubernetes</a:t>
            </a:r>
            <a:r>
              <a:rPr lang="ru-RU" sz="1600" dirty="0"/>
              <a:t> можно описать желаемое состояние развернутых контейнеров и изменить фактическое состояние на желаемое. Например, вы можете автоматизировать </a:t>
            </a:r>
            <a:r>
              <a:rPr lang="ru-RU" sz="1600" dirty="0" err="1"/>
              <a:t>Kubernetes</a:t>
            </a:r>
            <a:r>
              <a:rPr lang="ru-RU" sz="1600" dirty="0"/>
              <a:t> на создание новых контейнеров для развертывания, удаления существующих контейнеров и распределения всех их ресурсов в новый контейнер.</a:t>
            </a:r>
          </a:p>
          <a:p>
            <a:r>
              <a:rPr lang="ru-RU" sz="1600" b="1" dirty="0"/>
              <a:t>Автоматическое распределение нагрузки</a:t>
            </a:r>
            <a:r>
              <a:rPr lang="ru-RU" sz="1600" dirty="0"/>
              <a:t> Вы предоставляете </a:t>
            </a:r>
            <a:r>
              <a:rPr lang="ru-RU" sz="1600" dirty="0" err="1"/>
              <a:t>Kubernetes</a:t>
            </a:r>
            <a:r>
              <a:rPr lang="ru-RU" sz="1600" dirty="0"/>
              <a:t> кластер узлов, который он может использовать для запуска контейнерных задач. Вы указываете </a:t>
            </a:r>
            <a:r>
              <a:rPr lang="ru-RU" sz="1600" dirty="0" err="1"/>
              <a:t>Kubernetes</a:t>
            </a:r>
            <a:r>
              <a:rPr lang="ru-RU" sz="1600" dirty="0"/>
              <a:t>, сколько ЦП и памяти (ОЗУ) требуется каждому контейнеру. </a:t>
            </a:r>
            <a:r>
              <a:rPr lang="ru-RU" sz="1600" dirty="0" err="1"/>
              <a:t>Kubernetes</a:t>
            </a:r>
            <a:r>
              <a:rPr lang="ru-RU" sz="1600" dirty="0"/>
              <a:t> может разместить контейнеры на ваших узлах так, чтобы наиболее эффективно использовать ресурсы.</a:t>
            </a:r>
          </a:p>
          <a:p>
            <a:r>
              <a:rPr lang="ru-RU" sz="1600" b="1" dirty="0"/>
              <a:t>Самоконтроль</a:t>
            </a:r>
            <a:r>
              <a:rPr lang="ru-RU" sz="1600" dirty="0"/>
              <a:t> </a:t>
            </a:r>
            <a:r>
              <a:rPr lang="ru-RU" sz="1600" dirty="0" err="1"/>
              <a:t>Kubernetes</a:t>
            </a:r>
            <a:r>
              <a:rPr lang="ru-RU" sz="1600" dirty="0"/>
              <a:t> перезапускает отказавшие контейнеры, заменяет и завершает работу контейнеров, которые не проходят определенную пользователем проверку работоспособности, и не показывает их клиентам, пока они не будут готовы к обслуживанию.</a:t>
            </a:r>
          </a:p>
          <a:p>
            <a:r>
              <a:rPr lang="ru-RU" sz="1600" b="1" dirty="0"/>
              <a:t>Управление конфиденциальной информацией и конфигурацией</a:t>
            </a:r>
            <a:r>
              <a:rPr lang="ru-RU" sz="1600" dirty="0"/>
              <a:t> </a:t>
            </a:r>
            <a:r>
              <a:rPr lang="ru-RU" sz="1600" dirty="0" err="1"/>
              <a:t>Kubernetes</a:t>
            </a:r>
            <a:r>
              <a:rPr lang="ru-RU" sz="1600" dirty="0"/>
              <a:t> может хранить и управлять конфиденциальной информацией, такой как пароли, </a:t>
            </a:r>
            <a:r>
              <a:rPr lang="ru-RU" sz="1600" dirty="0" err="1"/>
              <a:t>OAuth</a:t>
            </a:r>
            <a:r>
              <a:rPr lang="ru-RU" sz="1600" dirty="0"/>
              <a:t>-токены и ключи SSH. Вы можете развертывать и обновлять конфиденциальную информацию и конфигурацию приложения без изменений образов контейнеров и не раскрывая конфиденциальную информацию в конфигурации стека.</a:t>
            </a:r>
          </a:p>
        </p:txBody>
      </p:sp>
    </p:spTree>
    <p:extLst>
      <p:ext uri="{BB962C8B-B14F-4D97-AF65-F5344CB8AC3E}">
        <p14:creationId xmlns:p14="http://schemas.microsoft.com/office/powerpoint/2010/main" val="2250776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A21AAAF-7508-4E45-9DB2-970710AA3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766218"/>
            <a:ext cx="10515600" cy="1325563"/>
          </a:xfrm>
        </p:spPr>
        <p:txBody>
          <a:bodyPr/>
          <a:lstStyle/>
          <a:p>
            <a:r>
              <a:rPr lang="kk-KZ" b="1" dirty="0">
                <a:solidFill>
                  <a:srgbClr val="222222"/>
                </a:solidFill>
              </a:rPr>
              <a:t>Чем </a:t>
            </a:r>
            <a:r>
              <a:rPr lang="en-US" b="1" dirty="0">
                <a:solidFill>
                  <a:srgbClr val="222222"/>
                </a:solidFill>
              </a:rPr>
              <a:t>Kubernetes </a:t>
            </a:r>
            <a:r>
              <a:rPr lang="kk-KZ" b="1" dirty="0">
                <a:solidFill>
                  <a:srgbClr val="222222"/>
                </a:solidFill>
              </a:rPr>
              <a:t>не является</a:t>
            </a:r>
            <a:r>
              <a:rPr lang="ru-KZ" b="1" dirty="0">
                <a:solidFill>
                  <a:srgbClr val="222222"/>
                </a:solidFill>
              </a:rPr>
              <a:t>?</a:t>
            </a:r>
            <a:br>
              <a:rPr lang="kk-KZ" b="1" dirty="0">
                <a:solidFill>
                  <a:srgbClr val="222222"/>
                </a:solidFill>
              </a:rPr>
            </a:b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3310218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FC3C289-A2EE-4735-B844-0FEF821D2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5227"/>
          </a:xfrm>
        </p:spPr>
        <p:txBody>
          <a:bodyPr/>
          <a:lstStyle/>
          <a:p>
            <a:r>
              <a:rPr lang="en-US" dirty="0"/>
              <a:t>Kubernetes</a:t>
            </a:r>
            <a:endParaRPr lang="ru-KZ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E14BE1-AA54-4E33-8FEA-634097AA3A4B}"/>
              </a:ext>
            </a:extLst>
          </p:cNvPr>
          <p:cNvSpPr/>
          <p:nvPr/>
        </p:nvSpPr>
        <p:spPr>
          <a:xfrm>
            <a:off x="838200" y="1804568"/>
            <a:ext cx="98493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222222"/>
                </a:solidFill>
                <a:latin typeface="open sans"/>
              </a:rPr>
              <a:t>Kubernetes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 ― это не традиционная комплексная система </a:t>
            </a:r>
            <a:r>
              <a:rPr lang="ru-RU" dirty="0" err="1">
                <a:solidFill>
                  <a:srgbClr val="222222"/>
                </a:solidFill>
                <a:latin typeface="open sans"/>
              </a:rPr>
              <a:t>PaaS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 (платформа как услуга). Поскольку </a:t>
            </a:r>
            <a:r>
              <a:rPr lang="ru-RU" dirty="0" err="1">
                <a:solidFill>
                  <a:srgbClr val="222222"/>
                </a:solidFill>
                <a:latin typeface="open sans"/>
              </a:rPr>
              <a:t>Kubernetes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 работает на уровне контейнеров, а не на уровне оборудования, у него имеется определенные общеприменимые возможности, характерные для </a:t>
            </a:r>
            <a:r>
              <a:rPr lang="ru-RU" dirty="0" err="1">
                <a:solidFill>
                  <a:srgbClr val="222222"/>
                </a:solidFill>
                <a:latin typeface="open sans"/>
              </a:rPr>
              <a:t>PaaS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, такие как развертывание, масштабирование, балансировка нагрузки, ведение журналов и мониторинг. </a:t>
            </a:r>
            <a:endParaRPr lang="en-US" dirty="0">
              <a:solidFill>
                <a:srgbClr val="222222"/>
              </a:solidFill>
              <a:latin typeface="open sans"/>
            </a:endParaRPr>
          </a:p>
          <a:p>
            <a:endParaRPr lang="en-US" dirty="0">
              <a:solidFill>
                <a:srgbClr val="222222"/>
              </a:solidFill>
              <a:latin typeface="open sans"/>
            </a:endParaRPr>
          </a:p>
          <a:p>
            <a:r>
              <a:rPr lang="ru-RU" dirty="0">
                <a:solidFill>
                  <a:srgbClr val="222222"/>
                </a:solidFill>
                <a:latin typeface="open sans"/>
              </a:rPr>
              <a:t>Тем не менее, </a:t>
            </a:r>
            <a:r>
              <a:rPr lang="ru-RU" dirty="0" err="1">
                <a:solidFill>
                  <a:srgbClr val="222222"/>
                </a:solidFill>
                <a:latin typeface="open sans"/>
              </a:rPr>
              <a:t>Kubernetes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 это не монолитное решение, поэтому указанные возможности по умолчанию являются дополнительными и подключаемыми. У </a:t>
            </a:r>
            <a:r>
              <a:rPr lang="ru-RU" dirty="0" err="1">
                <a:solidFill>
                  <a:srgbClr val="222222"/>
                </a:solidFill>
                <a:latin typeface="open sans"/>
              </a:rPr>
              <a:t>Kubernetes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 есть компоненты для создания платформы разработчика, но он сохраняет право выбора за пользователем и гибкость там, где это важно.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49355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FC3C289-A2EE-4735-B844-0FEF821D2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95227"/>
          </a:xfrm>
        </p:spPr>
        <p:txBody>
          <a:bodyPr/>
          <a:lstStyle/>
          <a:p>
            <a:r>
              <a:rPr lang="en-US" dirty="0"/>
              <a:t>Kubernetes</a:t>
            </a:r>
            <a:endParaRPr lang="ru-KZ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E14BE1-AA54-4E33-8FEA-634097AA3A4B}"/>
              </a:ext>
            </a:extLst>
          </p:cNvPr>
          <p:cNvSpPr/>
          <p:nvPr/>
        </p:nvSpPr>
        <p:spPr>
          <a:xfrm>
            <a:off x="838200" y="1560352"/>
            <a:ext cx="984937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/>
              <a:t>Kubernetes</a:t>
            </a:r>
            <a:r>
              <a:rPr lang="ru-RU" sz="14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Не ограничивает типы поддерживаемых приложений. </a:t>
            </a:r>
            <a:r>
              <a:rPr lang="ru-RU" sz="1400" dirty="0" err="1"/>
              <a:t>Kubernetes</a:t>
            </a:r>
            <a:r>
              <a:rPr lang="ru-RU" sz="1400" dirty="0"/>
              <a:t> стремится поддерживать широкий спектр рабочих нагрузок, включая те, у которых есть или отсутствует состояние, а также связанные с обработкой данных. Если приложение может работать в контейнере, оно должно отлично работать и в </a:t>
            </a:r>
            <a:r>
              <a:rPr lang="ru-RU" sz="1400" dirty="0" err="1"/>
              <a:t>Kubernetes</a:t>
            </a:r>
            <a:r>
              <a:rPr lang="ru-RU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Не развертывает исходный код и не собирает приложение. Рабочие процессы непрерывной интеграции, доставки и развертывания (CI/CD) определяются культурой и предпочтениями организации, а также техническими требованиями.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Не предоставляет сервисы для приложения, такие как промежуточное программное обеспечение (например, очереди сообщений), платформы обработки данных (например, </a:t>
            </a:r>
            <a:r>
              <a:rPr lang="ru-RU" sz="1400" dirty="0" err="1"/>
              <a:t>Spark</a:t>
            </a:r>
            <a:r>
              <a:rPr lang="ru-RU" sz="1400" dirty="0"/>
              <a:t>), базы данных (например, </a:t>
            </a:r>
            <a:r>
              <a:rPr lang="ru-RU" sz="1400" dirty="0" err="1"/>
              <a:t>MySQL</a:t>
            </a:r>
            <a:r>
              <a:rPr lang="ru-RU" sz="1400" dirty="0"/>
              <a:t>), </a:t>
            </a:r>
            <a:r>
              <a:rPr lang="ru-RU" sz="1400" dirty="0" err="1"/>
              <a:t>кеши</a:t>
            </a:r>
            <a:r>
              <a:rPr lang="ru-RU" sz="1400" dirty="0"/>
              <a:t> или кластерные системы хранения (например, </a:t>
            </a:r>
            <a:r>
              <a:rPr lang="ru-RU" sz="1400" dirty="0" err="1"/>
              <a:t>Ceph</a:t>
            </a:r>
            <a:r>
              <a:rPr lang="ru-RU" sz="1400" dirty="0"/>
              <a:t>), как встроенные сервисы. Такие компоненты могут работать в </a:t>
            </a:r>
            <a:r>
              <a:rPr lang="ru-RU" sz="1400" dirty="0" err="1"/>
              <a:t>Kubernetes</a:t>
            </a:r>
            <a:r>
              <a:rPr lang="ru-RU" sz="1400" dirty="0"/>
              <a:t> и/или могут быть доступны для приложений, работающих в </a:t>
            </a:r>
            <a:r>
              <a:rPr lang="ru-RU" sz="1400" dirty="0" err="1"/>
              <a:t>Kubernetes</a:t>
            </a:r>
            <a:r>
              <a:rPr lang="ru-RU" sz="1400" dirty="0"/>
              <a:t>, через переносные механизмы, такие как </a:t>
            </a:r>
            <a:r>
              <a:rPr lang="ru-RU" sz="1400" dirty="0" err="1"/>
              <a:t>Open</a:t>
            </a:r>
            <a:r>
              <a:rPr lang="ru-RU" sz="1400" dirty="0"/>
              <a:t> </a:t>
            </a:r>
            <a:r>
              <a:rPr lang="ru-RU" sz="1400" dirty="0" err="1"/>
              <a:t>Service</a:t>
            </a:r>
            <a:r>
              <a:rPr lang="ru-RU" sz="1400" dirty="0"/>
              <a:t> </a:t>
            </a:r>
            <a:r>
              <a:rPr lang="ru-RU" sz="1400" dirty="0" err="1"/>
              <a:t>Broker</a:t>
            </a:r>
            <a:r>
              <a:rPr lang="ru-RU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Не включает решения для ведения журнала, мониторинга или оповещения. Он обеспечивает некоторые интеграции в качестве доказательства концепции и механизмы для сбора и экспорта метрик.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Не указывает и не требует настройки языка/системы (например, </a:t>
            </a:r>
            <a:r>
              <a:rPr lang="ru-RU" sz="1400" dirty="0" err="1"/>
              <a:t>Jsonnet</a:t>
            </a:r>
            <a:r>
              <a:rPr lang="ru-RU" sz="1400" dirty="0"/>
              <a:t>). Он предоставляет декларативный API, который может быть нацелен на произвольные формы декларативных спецификаций.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Не предоставляет и не принимает никаких комплексных систем конфигурации, технического обслуживания, управления или самовосстановления.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Кроме того, </a:t>
            </a:r>
            <a:r>
              <a:rPr lang="ru-RU" sz="1400" dirty="0" err="1"/>
              <a:t>Kubernetes</a:t>
            </a:r>
            <a:r>
              <a:rPr lang="ru-RU" sz="1400" dirty="0"/>
              <a:t> — это не просто система </a:t>
            </a:r>
            <a:r>
              <a:rPr lang="ru-RU" sz="1400" dirty="0" err="1"/>
              <a:t>оркестрации</a:t>
            </a:r>
            <a:r>
              <a:rPr lang="ru-RU" sz="1400" dirty="0"/>
              <a:t>. Фактически, </a:t>
            </a:r>
            <a:r>
              <a:rPr lang="ru-RU" sz="1400" dirty="0" err="1"/>
              <a:t>Kubernetes</a:t>
            </a:r>
            <a:r>
              <a:rPr lang="ru-RU" sz="1400" dirty="0"/>
              <a:t> устраняет необходимость в этом. Техническое определение </a:t>
            </a:r>
            <a:r>
              <a:rPr lang="ru-RU" sz="1400" dirty="0" err="1"/>
              <a:t>оркестрации</a:t>
            </a:r>
            <a:r>
              <a:rPr lang="ru-RU" sz="1400" dirty="0"/>
              <a:t> — это выполнение определенного рабочего процесса: сначала сделай A, затем B, затем C. Напротив, </a:t>
            </a:r>
            <a:r>
              <a:rPr lang="ru-RU" sz="1400" dirty="0" err="1"/>
              <a:t>Kubernetes</a:t>
            </a:r>
            <a:r>
              <a:rPr lang="ru-RU" sz="1400" dirty="0"/>
              <a:t> содержит набор независимых, компонуемых процессов управления, которые непрерывно переводит текущее состояние к предполагаемому состоянию. Неважно, как добраться от А до С. Не требуется также централизованный контроль. Это делает систему более простой в использовании, более мощной, надежной, устойчивой и расширяемой.</a:t>
            </a:r>
          </a:p>
        </p:txBody>
      </p:sp>
    </p:spTree>
    <p:extLst>
      <p:ext uri="{BB962C8B-B14F-4D97-AF65-F5344CB8AC3E}">
        <p14:creationId xmlns:p14="http://schemas.microsoft.com/office/powerpoint/2010/main" val="334616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4"/>
            <a:ext cx="10515600" cy="42635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err="1"/>
              <a:t>Kubernetes</a:t>
            </a:r>
            <a:r>
              <a:rPr lang="ru-RU" dirty="0"/>
              <a:t> — это портативная расширяемая платформа с открытым исходным кодом для управления </a:t>
            </a:r>
            <a:r>
              <a:rPr lang="ru-RU" dirty="0" err="1"/>
              <a:t>контейнеризованными</a:t>
            </a:r>
            <a:r>
              <a:rPr lang="ru-RU" dirty="0"/>
              <a:t> рабочими нагрузками и сервисами, которая облегчает как декларативную настройку, так и автоматизацию. У платформы есть большая, быстро растущая экосистема. Сервисы, поддержка и инструменты </a:t>
            </a:r>
            <a:r>
              <a:rPr lang="ru-RU" dirty="0" err="1"/>
              <a:t>Kubernetes</a:t>
            </a:r>
            <a:r>
              <a:rPr lang="ru-RU" dirty="0"/>
              <a:t> широко доступны.</a:t>
            </a:r>
          </a:p>
          <a:p>
            <a:pPr marL="0" indent="0">
              <a:buNone/>
            </a:pPr>
            <a:r>
              <a:rPr lang="ru-RU" dirty="0"/>
              <a:t>Название </a:t>
            </a:r>
            <a:r>
              <a:rPr lang="ru-RU" dirty="0" err="1"/>
              <a:t>Kubernetes</a:t>
            </a:r>
            <a:r>
              <a:rPr lang="ru-RU" dirty="0"/>
              <a:t> происходит от греческого, что означает рулевой или штурман. </a:t>
            </a:r>
            <a:r>
              <a:rPr lang="ru-RU" dirty="0" err="1"/>
              <a:t>Google</a:t>
            </a:r>
            <a:r>
              <a:rPr lang="ru-RU" dirty="0"/>
              <a:t> открыл исходный код </a:t>
            </a:r>
            <a:r>
              <a:rPr lang="ru-RU" dirty="0" err="1"/>
              <a:t>Kubernetes</a:t>
            </a:r>
            <a:r>
              <a:rPr lang="ru-RU" dirty="0"/>
              <a:t> в 2014 году. </a:t>
            </a:r>
            <a:r>
              <a:rPr lang="ru-RU" dirty="0" err="1"/>
              <a:t>Kubernetes</a:t>
            </a:r>
            <a:r>
              <a:rPr lang="ru-RU" dirty="0"/>
              <a:t> основывается на </a:t>
            </a:r>
            <a:r>
              <a:rPr lang="ru-RU" dirty="0">
                <a:hlinkClick r:id="rId2"/>
              </a:rPr>
              <a:t>десятилетнем опыте работы </a:t>
            </a:r>
            <a:r>
              <a:rPr lang="ru-RU" dirty="0" err="1">
                <a:hlinkClick r:id="rId2"/>
              </a:rPr>
              <a:t>Google</a:t>
            </a:r>
            <a:r>
              <a:rPr lang="ru-RU" dirty="0">
                <a:hlinkClick r:id="rId2"/>
              </a:rPr>
              <a:t> с масштабными рабочими нагрузками</a:t>
            </a:r>
            <a:r>
              <a:rPr lang="ru-RU" dirty="0"/>
              <a:t>, в сочетании с лучшими в своем классе идеями и практиками сообщества.</a:t>
            </a:r>
          </a:p>
        </p:txBody>
      </p:sp>
    </p:spTree>
    <p:extLst>
      <p:ext uri="{BB962C8B-B14F-4D97-AF65-F5344CB8AC3E}">
        <p14:creationId xmlns:p14="http://schemas.microsoft.com/office/powerpoint/2010/main" val="58844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en-US" dirty="0"/>
              <a:t>Kubernetes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11608BD-A746-4EAA-8CE6-7A116C98DEF4}"/>
              </a:ext>
            </a:extLst>
          </p:cNvPr>
          <p:cNvSpPr/>
          <p:nvPr/>
        </p:nvSpPr>
        <p:spPr>
          <a:xfrm>
            <a:off x="764059" y="973996"/>
            <a:ext cx="4888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KZ" dirty="0">
                <a:solidFill>
                  <a:srgbClr val="222222"/>
                </a:solidFill>
                <a:latin typeface="open sans"/>
              </a:rPr>
              <a:t>Рассмотрим </a:t>
            </a:r>
            <a:r>
              <a:rPr lang="kk-KZ" dirty="0">
                <a:solidFill>
                  <a:srgbClr val="222222"/>
                </a:solidFill>
                <a:latin typeface="open sans"/>
              </a:rPr>
              <a:t>почему </a:t>
            </a:r>
            <a:r>
              <a:rPr lang="en-US" dirty="0">
                <a:solidFill>
                  <a:srgbClr val="222222"/>
                </a:solidFill>
                <a:latin typeface="open sans"/>
              </a:rPr>
              <a:t>Kubernetes </a:t>
            </a:r>
            <a:r>
              <a:rPr lang="kk-KZ" dirty="0">
                <a:solidFill>
                  <a:srgbClr val="222222"/>
                </a:solidFill>
                <a:latin typeface="open sans"/>
              </a:rPr>
              <a:t>так полезен.</a:t>
            </a:r>
            <a:endParaRPr lang="ru-KZ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F0EFE1F-0938-4027-93BB-B0C43F16B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446" y="1880925"/>
            <a:ext cx="8886825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4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EAF8083-BF21-4BB9-B25F-0CBF1CA876A0}"/>
              </a:ext>
            </a:extLst>
          </p:cNvPr>
          <p:cNvSpPr/>
          <p:nvPr/>
        </p:nvSpPr>
        <p:spPr>
          <a:xfrm>
            <a:off x="764059" y="2018405"/>
            <a:ext cx="990460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222"/>
                </a:solidFill>
                <a:latin typeface="open sans"/>
              </a:rPr>
              <a:t>Традиционная эра развертывания: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 Ранее организации запускали приложения на физических серверах. Не было никакого способа определить границы ресурсов для приложений на физическом сервере, и это вызвало проблемы с распределением ресурсов. Например, если несколько приложений выполняются на физическом сервере, могут быть случаи, когда одно приложение будет занимать большую часть ресурсов, и в результате чего другие приложения будут работать хуже. Решением этого было запустить каждое приложение на другом физическом сервере. Но это не масштабировалось, поскольку ресурсы использовались не полностью, из-за чего организациям было накладно поддерживать множество физических серверов.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2255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EAF8083-BF21-4BB9-B25F-0CBF1CA876A0}"/>
              </a:ext>
            </a:extLst>
          </p:cNvPr>
          <p:cNvSpPr/>
          <p:nvPr/>
        </p:nvSpPr>
        <p:spPr>
          <a:xfrm>
            <a:off x="764059" y="1720840"/>
            <a:ext cx="990460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Эра виртуального развертывания:</a:t>
            </a:r>
            <a:r>
              <a:rPr lang="ru-RU" dirty="0"/>
              <a:t> В качестве решения была представлена виртуализация. Она позволила запускать несколько виртуальных машин (ВМ) на одном физическом сервере. Виртуализация изолирует приложения между виртуальными машинами и обеспечивает определенный уровень безопасности, поскольку информация одного приложения не может быть свободно доступна другому приложению.</a:t>
            </a:r>
          </a:p>
          <a:p>
            <a:r>
              <a:rPr lang="ru-RU" dirty="0"/>
              <a:t>Виртуализация позволяет лучше использовать ресурсы на физическом сервере и обеспечивает лучшую масштабируемость, поскольку приложение можно легко добавить или обновить, кроме этого снижаются затраты на оборудование и многое другое. С помощью виртуализации можно превратить набор физических ресурсов в кластер одноразовых виртуальных машин.</a:t>
            </a:r>
          </a:p>
          <a:p>
            <a:r>
              <a:rPr lang="ru-RU" dirty="0"/>
              <a:t>Каждая виртуальная машина представляет собой полноценную машину, на которой выполняются все компоненты, включая собственную операционную систему, поверх </a:t>
            </a:r>
            <a:r>
              <a:rPr lang="ru-RU" dirty="0" err="1"/>
              <a:t>виртуализированного</a:t>
            </a:r>
            <a:r>
              <a:rPr lang="ru-RU" dirty="0"/>
              <a:t> оборудования.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3820907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EAF8083-BF21-4BB9-B25F-0CBF1CA876A0}"/>
              </a:ext>
            </a:extLst>
          </p:cNvPr>
          <p:cNvSpPr/>
          <p:nvPr/>
        </p:nvSpPr>
        <p:spPr>
          <a:xfrm>
            <a:off x="764059" y="1771174"/>
            <a:ext cx="99046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Эра контейнеров:</a:t>
            </a:r>
            <a:r>
              <a:rPr lang="ru-RU" dirty="0"/>
              <a:t> Контейнеры похожи на виртуальные машины, но у них есть свойства изоляции для совместного использования операционной системы (ОС) между приложениями. Поэтому контейнеры считаются легкими. Подобно виртуальной машине, контейнер имеет свою собственную файловую систему, процессор, память, пространство процесса и многое другое. Поскольку они не связаны с базовой инфраструктурой, они переносимы между облаками и дистрибутивами ОС.</a:t>
            </a:r>
          </a:p>
        </p:txBody>
      </p:sp>
    </p:spTree>
    <p:extLst>
      <p:ext uri="{BB962C8B-B14F-4D97-AF65-F5344CB8AC3E}">
        <p14:creationId xmlns:p14="http://schemas.microsoft.com/office/powerpoint/2010/main" val="2424371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en-US" dirty="0"/>
              <a:t>Kubernetes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EAF8083-BF21-4BB9-B25F-0CBF1CA876A0}"/>
              </a:ext>
            </a:extLst>
          </p:cNvPr>
          <p:cNvSpPr/>
          <p:nvPr/>
        </p:nvSpPr>
        <p:spPr>
          <a:xfrm>
            <a:off x="764059" y="1034999"/>
            <a:ext cx="990460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Контейнеры стали популярными из-за таких дополнительных преимуществ как: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Гибкое создание и развертывание приложений: простота и эффективность создания образа контейнера по сравнению с использованием образа виртуальной машины.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Непрерывная разработка, интеграция и развертывание: обеспечивает надежную и частую сборку и развертывание образа контейнера с быстрым и простым откатом (благодаря неизменности образа).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Разделение задач между </a:t>
            </a:r>
            <a:r>
              <a:rPr lang="ru-RU" sz="1600" dirty="0" err="1"/>
              <a:t>Dev</a:t>
            </a:r>
            <a:r>
              <a:rPr lang="ru-RU" sz="1600" dirty="0"/>
              <a:t> и </a:t>
            </a:r>
            <a:r>
              <a:rPr lang="ru-RU" sz="1600" dirty="0" err="1"/>
              <a:t>Ops</a:t>
            </a:r>
            <a:r>
              <a:rPr lang="ru-RU" sz="1600" dirty="0"/>
              <a:t>: создавайте образы контейнеров приложений во время сборки/релиза, а не во время развертывания, тем самым отделяя приложения от инфраструктуры.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Наблюдаемость охватывает не только информацию и метрики на уровне ОС, но также информацию о работоспособности приложений и другие сигналы.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Идентичная окружающая среда при разработке, тестировании и релизе: на ноутбуке работает так же, как и в облаке.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Переносимость облачных и операционных систем: работает на </a:t>
            </a:r>
            <a:r>
              <a:rPr lang="ru-RU" sz="1600" dirty="0" err="1"/>
              <a:t>Ubuntu</a:t>
            </a:r>
            <a:r>
              <a:rPr lang="ru-RU" sz="1600" dirty="0"/>
              <a:t>, RHEL, </a:t>
            </a:r>
            <a:r>
              <a:rPr lang="ru-RU" sz="1600" dirty="0" err="1"/>
              <a:t>CoreOS</a:t>
            </a:r>
            <a:r>
              <a:rPr lang="ru-RU" sz="1600" dirty="0"/>
              <a:t>, </a:t>
            </a:r>
            <a:r>
              <a:rPr lang="ru-RU" sz="1600" dirty="0" err="1"/>
              <a:t>on-prem</a:t>
            </a:r>
            <a:r>
              <a:rPr lang="ru-RU" sz="1600" dirty="0"/>
              <a:t>, </a:t>
            </a:r>
            <a:r>
              <a:rPr lang="ru-RU" sz="1600" dirty="0" err="1"/>
              <a:t>Google</a:t>
            </a:r>
            <a:r>
              <a:rPr lang="ru-RU" sz="1600" dirty="0"/>
              <a:t> </a:t>
            </a:r>
            <a:r>
              <a:rPr lang="ru-RU" sz="1600" dirty="0" err="1"/>
              <a:t>Kubernetes</a:t>
            </a:r>
            <a:r>
              <a:rPr lang="ru-RU" sz="1600" dirty="0"/>
              <a:t> </a:t>
            </a:r>
            <a:r>
              <a:rPr lang="ru-RU" sz="1600" dirty="0" err="1"/>
              <a:t>Engine</a:t>
            </a:r>
            <a:r>
              <a:rPr lang="ru-RU" sz="1600" dirty="0"/>
              <a:t> и в любом другом месте.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Управление, ориентированное на приложения: повышает уровень абстракции от запуска ОС на виртуальном оборудовании до запуска приложения в ОС с использованием логических ресурсов.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Слабосвязанные, распределенные, гибкие, выделенные </a:t>
            </a:r>
            <a:r>
              <a:rPr lang="ru-RU" sz="1600" dirty="0" err="1"/>
              <a:t>микросервисы</a:t>
            </a:r>
            <a:r>
              <a:rPr lang="ru-RU" sz="1600" dirty="0"/>
              <a:t>: вместо монолитного стека на одной большой выделенной машине, приложения разбиты на более мелкие независимые части, которые можно динамически развертывать и управлять.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Изоляция ресурсов: предсказуемая производительность приложения.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Грамотное использование ресурсов: высокая эффективность и компактность</a:t>
            </a:r>
          </a:p>
        </p:txBody>
      </p:sp>
    </p:spTree>
    <p:extLst>
      <p:ext uri="{BB962C8B-B14F-4D97-AF65-F5344CB8AC3E}">
        <p14:creationId xmlns:p14="http://schemas.microsoft.com/office/powerpoint/2010/main" val="2970110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6238" y="3007904"/>
            <a:ext cx="10515600" cy="842191"/>
          </a:xfrm>
        </p:spPr>
        <p:txBody>
          <a:bodyPr>
            <a:normAutofit/>
          </a:bodyPr>
          <a:lstStyle/>
          <a:p>
            <a:r>
              <a:rPr lang="en-US" b="1" dirty="0"/>
              <a:t>Kubernetes – </a:t>
            </a:r>
            <a:r>
              <a:rPr lang="ru-KZ" b="1" dirty="0"/>
              <a:t>зачем он нужен вам?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16065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en-US" dirty="0"/>
              <a:t>Kubernetes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870D3A5-2FFA-49E4-BF54-80E3EC113956}"/>
              </a:ext>
            </a:extLst>
          </p:cNvPr>
          <p:cNvSpPr/>
          <p:nvPr/>
        </p:nvSpPr>
        <p:spPr>
          <a:xfrm>
            <a:off x="833306" y="1267511"/>
            <a:ext cx="99213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open sans"/>
              </a:rPr>
              <a:t>Контейнеры — отличный способ связать и запустить ваши приложения. В производственной среде необходимо управлять контейнерами, которые запускают приложения, и гарантировать отсутствие простоев. Например, если контейнер выходит из строя, необходимо запустить другой контейнер. Не было бы проще, если бы такое поведение обрабатывалось системой?</a:t>
            </a:r>
            <a:endParaRPr lang="ru-KZ" dirty="0">
              <a:solidFill>
                <a:srgbClr val="222222"/>
              </a:solidFill>
              <a:latin typeface="open sans"/>
            </a:endParaRPr>
          </a:p>
          <a:p>
            <a:endParaRPr lang="ru-RU" dirty="0">
              <a:solidFill>
                <a:srgbClr val="222222"/>
              </a:solidFill>
              <a:latin typeface="open sans"/>
            </a:endParaRPr>
          </a:p>
          <a:p>
            <a:r>
              <a:rPr lang="ru-RU" dirty="0">
                <a:solidFill>
                  <a:srgbClr val="222222"/>
                </a:solidFill>
                <a:latin typeface="open sans"/>
              </a:rPr>
              <a:t>Вот тут </a:t>
            </a:r>
            <a:r>
              <a:rPr lang="ru-RU" dirty="0" err="1">
                <a:solidFill>
                  <a:srgbClr val="222222"/>
                </a:solidFill>
                <a:latin typeface="open sans"/>
              </a:rPr>
              <a:t>Kubernetes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 приходит на помощь! </a:t>
            </a:r>
            <a:r>
              <a:rPr lang="ru-RU" dirty="0" err="1">
                <a:solidFill>
                  <a:srgbClr val="222222"/>
                </a:solidFill>
                <a:latin typeface="open sans"/>
              </a:rPr>
              <a:t>Kubernetes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 дает вам фреймворк для гибкой работы распределенных систем. Он занимается масштабированием и обработкой ошибок в приложении, предоставляет шаблоны развертывания и многое другое. Например, </a:t>
            </a:r>
            <a:r>
              <a:rPr lang="ru-RU" dirty="0" err="1">
                <a:solidFill>
                  <a:srgbClr val="222222"/>
                </a:solidFill>
                <a:latin typeface="open sans"/>
              </a:rPr>
              <a:t>Kubernetes</a:t>
            </a:r>
            <a:r>
              <a:rPr lang="ru-RU" dirty="0">
                <a:solidFill>
                  <a:srgbClr val="222222"/>
                </a:solidFill>
                <a:latin typeface="open sans"/>
              </a:rPr>
              <a:t> может легко управлять канареечным развертыванием вашей системы.</a:t>
            </a:r>
            <a:endParaRPr lang="ru-RU" b="0" i="0" dirty="0">
              <a:solidFill>
                <a:srgbClr val="222222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8787475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2552</TotalTime>
  <Words>860</Words>
  <Application>Microsoft Office PowerPoint</Application>
  <PresentationFormat>Широкоэкранный</PresentationFormat>
  <Paragraphs>53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Тема Office</vt:lpstr>
      <vt:lpstr>Лекция 14</vt:lpstr>
      <vt:lpstr>Kubernetes</vt:lpstr>
      <vt:lpstr>Kubernetes</vt:lpstr>
      <vt:lpstr>Kubernetes</vt:lpstr>
      <vt:lpstr>Kubernetes</vt:lpstr>
      <vt:lpstr>Kubernetes</vt:lpstr>
      <vt:lpstr>Kubernetes</vt:lpstr>
      <vt:lpstr>Kubernetes – зачем он нужен вам?</vt:lpstr>
      <vt:lpstr>Kubernetes</vt:lpstr>
      <vt:lpstr>Kubernetes - возможности</vt:lpstr>
      <vt:lpstr>Чем Kubernetes не является? </vt:lpstr>
      <vt:lpstr>Kubernetes</vt:lpstr>
      <vt:lpstr>Kubernetes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Nurbol Mambetov</cp:lastModifiedBy>
  <cp:revision>110</cp:revision>
  <dcterms:created xsi:type="dcterms:W3CDTF">2021-10-02T18:09:09Z</dcterms:created>
  <dcterms:modified xsi:type="dcterms:W3CDTF">2022-11-14T10:58:20Z</dcterms:modified>
</cp:coreProperties>
</file>