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95" r:id="rId4"/>
    <p:sldId id="296" r:id="rId5"/>
    <p:sldId id="297" r:id="rId6"/>
    <p:sldId id="299" r:id="rId7"/>
    <p:sldId id="298" r:id="rId8"/>
    <p:sldId id="301" r:id="rId9"/>
    <p:sldId id="300" r:id="rId10"/>
    <p:sldId id="30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ru-KZ" dirty="0"/>
              <a:t>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Kubernetes</a:t>
            </a:r>
            <a:r>
              <a:rPr lang="ru-KZ" dirty="0"/>
              <a:t>:</a:t>
            </a:r>
            <a:r>
              <a:rPr lang="en-US" dirty="0"/>
              <a:t> </a:t>
            </a:r>
            <a:r>
              <a:rPr lang="kk-KZ" dirty="0"/>
              <a:t>К</a:t>
            </a:r>
            <a:r>
              <a:rPr lang="ru-KZ" dirty="0"/>
              <a:t>о</a:t>
            </a:r>
            <a:r>
              <a:rPr lang="kk-KZ" dirty="0"/>
              <a:t>м</a:t>
            </a:r>
            <a:r>
              <a:rPr lang="ru-KZ" dirty="0"/>
              <a:t>п</a:t>
            </a:r>
            <a:r>
              <a:rPr lang="kk-KZ" dirty="0"/>
              <a:t>о</a:t>
            </a:r>
            <a:r>
              <a:rPr lang="ru-KZ" dirty="0"/>
              <a:t>н</a:t>
            </a:r>
            <a:r>
              <a:rPr lang="kk-KZ" dirty="0"/>
              <a:t>е</a:t>
            </a:r>
            <a:r>
              <a:rPr lang="ru-KZ" dirty="0"/>
              <a:t>н</a:t>
            </a:r>
            <a:r>
              <a:rPr lang="kk-KZ" dirty="0"/>
              <a:t>т</a:t>
            </a:r>
            <a:r>
              <a:rPr lang="ru-KZ" dirty="0"/>
              <a:t>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216144"/>
            <a:ext cx="10515600" cy="5083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Компоненты узла</a:t>
            </a:r>
          </a:p>
          <a:p>
            <a:pPr marL="0" indent="0">
              <a:buNone/>
            </a:pPr>
            <a:r>
              <a:rPr lang="ru-RU" sz="1600" dirty="0"/>
              <a:t>Компоненты узла работают на каждом узле, поддерживая работу подов и среды выполнения </a:t>
            </a:r>
            <a:r>
              <a:rPr lang="ru-RU" sz="1600" dirty="0" err="1"/>
              <a:t>Kubernetes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dirty="0" err="1"/>
              <a:t>kubelet</a:t>
            </a:r>
            <a:endParaRPr lang="ru-RU" sz="1600" b="1" dirty="0"/>
          </a:p>
          <a:p>
            <a:pPr marL="0" indent="0">
              <a:buNone/>
            </a:pPr>
            <a:r>
              <a:rPr lang="ru-RU" sz="1600" dirty="0"/>
              <a:t>Агент, работающий на каждом узле в кластере. Он следит за тем, чтобы контейнеры были запущены в поде.</a:t>
            </a:r>
          </a:p>
          <a:p>
            <a:pPr marL="0" indent="0">
              <a:buNone/>
            </a:pPr>
            <a:r>
              <a:rPr lang="ru-RU" sz="1600" dirty="0"/>
              <a:t>Утилита </a:t>
            </a:r>
            <a:r>
              <a:rPr lang="ru-RU" sz="1600" dirty="0" err="1"/>
              <a:t>kubelet</a:t>
            </a:r>
            <a:r>
              <a:rPr lang="ru-RU" sz="1600" dirty="0"/>
              <a:t> принимает набор </a:t>
            </a:r>
            <a:r>
              <a:rPr lang="ru-RU" sz="1600" dirty="0" err="1"/>
              <a:t>PodSpecs</a:t>
            </a:r>
            <a:r>
              <a:rPr lang="ru-RU" sz="1600" dirty="0"/>
              <a:t>, и гарантирует работоспособность и исправность определённых в них контейнеров. Агент </a:t>
            </a:r>
            <a:r>
              <a:rPr lang="ru-RU" sz="1600" dirty="0" err="1"/>
              <a:t>kubelet</a:t>
            </a:r>
            <a:r>
              <a:rPr lang="ru-RU" sz="1600" dirty="0"/>
              <a:t> не отвечает за контейнеры, не созданные </a:t>
            </a:r>
            <a:r>
              <a:rPr lang="ru-RU" sz="1600" dirty="0" err="1"/>
              <a:t>Kubernetes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dirty="0" err="1"/>
              <a:t>kube-proxy</a:t>
            </a:r>
            <a:endParaRPr lang="ru-RU" sz="1600" b="1" dirty="0"/>
          </a:p>
          <a:p>
            <a:pPr marL="0" indent="0">
              <a:buNone/>
            </a:pPr>
            <a:r>
              <a:rPr lang="ru-RU" sz="1600" dirty="0" err="1"/>
              <a:t>kube-proxy</a:t>
            </a:r>
            <a:r>
              <a:rPr lang="ru-RU" sz="1600" dirty="0"/>
              <a:t> — сетевой прокси, работающий на каждом узле в кластере, и реализующий часть концепции сервис.</a:t>
            </a:r>
          </a:p>
          <a:p>
            <a:pPr marL="0" indent="0">
              <a:buNone/>
            </a:pPr>
            <a:r>
              <a:rPr lang="ru-RU" sz="1600" dirty="0" err="1"/>
              <a:t>kube-proxy</a:t>
            </a:r>
            <a:r>
              <a:rPr lang="ru-RU" sz="1600" dirty="0"/>
              <a:t> конфигурирует правила сети на узлах. При помощи них разрешаются сетевые подключения к вашими подам изнутри и снаружи кластера.</a:t>
            </a:r>
          </a:p>
          <a:p>
            <a:pPr marL="0" indent="0">
              <a:buNone/>
            </a:pPr>
            <a:r>
              <a:rPr lang="ru-RU" sz="1600" dirty="0" err="1"/>
              <a:t>kube-proxy</a:t>
            </a:r>
            <a:r>
              <a:rPr lang="ru-RU" sz="1600" dirty="0"/>
              <a:t> использует уровень фильтрации пакетов в операционной системы, если он доступен. В противном случае, </a:t>
            </a:r>
            <a:r>
              <a:rPr lang="ru-RU" sz="1600" dirty="0" err="1"/>
              <a:t>kube-proxy</a:t>
            </a:r>
            <a:r>
              <a:rPr lang="ru-RU" sz="1600" dirty="0"/>
              <a:t> сам обрабатывает передачу сетевого трафика.</a:t>
            </a:r>
          </a:p>
          <a:p>
            <a:pPr marL="0" indent="0">
              <a:buNone/>
            </a:pPr>
            <a:r>
              <a:rPr lang="ru-RU" sz="1600" b="1" dirty="0"/>
              <a:t>Среда выполнения контейнера</a:t>
            </a:r>
          </a:p>
          <a:p>
            <a:pPr marL="0" indent="0">
              <a:buNone/>
            </a:pPr>
            <a:r>
              <a:rPr lang="ru-RU" sz="1600" dirty="0"/>
              <a:t>Среда выполнения контейнера — это программа, предназначенная для выполнения контейнеров.</a:t>
            </a:r>
          </a:p>
          <a:p>
            <a:pPr marL="0" indent="0">
              <a:buNone/>
            </a:pPr>
            <a:r>
              <a:rPr lang="ru-RU" sz="1600" dirty="0" err="1"/>
              <a:t>Kubernetes</a:t>
            </a:r>
            <a:r>
              <a:rPr lang="ru-RU" sz="1600" dirty="0"/>
              <a:t> поддерживает несколько сред для запуска контейнеров: </a:t>
            </a:r>
            <a:r>
              <a:rPr lang="ru-RU" sz="1600" dirty="0" err="1"/>
              <a:t>Docker</a:t>
            </a:r>
            <a:r>
              <a:rPr lang="ru-RU" sz="1600" dirty="0"/>
              <a:t>, </a:t>
            </a:r>
            <a:r>
              <a:rPr lang="ru-RU" sz="1600" dirty="0" err="1"/>
              <a:t>containerd</a:t>
            </a:r>
            <a:r>
              <a:rPr lang="ru-RU" sz="1600" dirty="0"/>
              <a:t>, CRI-O, и любая реализация </a:t>
            </a:r>
            <a:r>
              <a:rPr lang="ru-RU" sz="1600" dirty="0" err="1"/>
              <a:t>Kubernetes</a:t>
            </a:r>
            <a:r>
              <a:rPr lang="ru-RU" sz="1600" dirty="0"/>
              <a:t> CRI (</a:t>
            </a:r>
            <a:r>
              <a:rPr lang="ru-RU" sz="1600" dirty="0" err="1"/>
              <a:t>Container</a:t>
            </a:r>
            <a:r>
              <a:rPr lang="ru-RU" sz="1600" dirty="0"/>
              <a:t> </a:t>
            </a:r>
            <a:r>
              <a:rPr lang="ru-RU" sz="1600" dirty="0" err="1"/>
              <a:t>Runtime</a:t>
            </a:r>
            <a:r>
              <a:rPr lang="ru-RU" sz="1600" dirty="0"/>
              <a:t> </a:t>
            </a:r>
            <a:r>
              <a:rPr lang="ru-RU" sz="1600" dirty="0" err="1"/>
              <a:t>Interface</a:t>
            </a:r>
            <a:r>
              <a:rPr lang="ru-RU" sz="1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5364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При развёртывании </a:t>
            </a:r>
            <a:r>
              <a:rPr lang="ru-RU" sz="2400" dirty="0" err="1"/>
              <a:t>Kubernetes</a:t>
            </a:r>
            <a:r>
              <a:rPr lang="ru-RU" sz="2400" dirty="0"/>
              <a:t> вы имеете дело с кластером.</a:t>
            </a:r>
          </a:p>
          <a:p>
            <a:pPr marL="0" indent="0">
              <a:buNone/>
            </a:pPr>
            <a:r>
              <a:rPr lang="ru-RU" sz="2400" dirty="0"/>
              <a:t>Кластер </a:t>
            </a:r>
            <a:r>
              <a:rPr lang="ru-RU" sz="2400" dirty="0" err="1"/>
              <a:t>Kubernetes</a:t>
            </a:r>
            <a:r>
              <a:rPr lang="ru-RU" sz="2400" dirty="0"/>
              <a:t> </a:t>
            </a:r>
            <a:r>
              <a:rPr lang="ru-RU" sz="2400" dirty="0" err="1"/>
              <a:t>cluster</a:t>
            </a:r>
            <a:r>
              <a:rPr lang="ru-RU" sz="2400" dirty="0"/>
              <a:t> состоит из набор машин, так называемые узлы, которые запускают </a:t>
            </a:r>
            <a:r>
              <a:rPr lang="ru-RU" sz="2400" dirty="0" err="1"/>
              <a:t>контейнеризированные</a:t>
            </a:r>
            <a:r>
              <a:rPr lang="ru-RU" sz="2400" dirty="0"/>
              <a:t> приложения. Кластер имеет как минимум один рабочий узел.</a:t>
            </a:r>
          </a:p>
          <a:p>
            <a:pPr marL="0" indent="0">
              <a:buNone/>
            </a:pPr>
            <a:r>
              <a:rPr lang="ru-RU" sz="2400" dirty="0"/>
              <a:t>В рабочих узлах размещены поды, являющиеся компонентами приложения. Плоскость управления управляет рабочими узлами и подами в кластере. В промышленных средах плоскость управления обычно запускается на нескольких компьютерах, а кластер, как правило, развёртывается на нескольких узлах, гарантируя отказоустойчивость и высокую надёжность.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8844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391741"/>
            <a:ext cx="10515600" cy="8732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KZ" sz="2400" dirty="0"/>
              <a:t>Д</a:t>
            </a:r>
            <a:r>
              <a:rPr lang="ru-RU" sz="2400" dirty="0" err="1"/>
              <a:t>иаграмма</a:t>
            </a:r>
            <a:r>
              <a:rPr lang="ru-RU" sz="2400" dirty="0"/>
              <a:t> кластера </a:t>
            </a:r>
            <a:r>
              <a:rPr lang="ru-RU" sz="2400" dirty="0" err="1"/>
              <a:t>Kubernetes</a:t>
            </a:r>
            <a:r>
              <a:rPr lang="ru-RU" sz="2400" dirty="0"/>
              <a:t> со всеми связанными компонентами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BE43DF0-7C0C-4168-ADD7-835D6E6E1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341" y="2265028"/>
            <a:ext cx="917257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241E59-6F94-4EA2-9FC4-D63564EE23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62921" y="1710341"/>
            <a:ext cx="9730648" cy="27699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lang="kk-KZ" altLang="ru-KZ" sz="1800" b="1" dirty="0"/>
              <a:t>П</a:t>
            </a:r>
            <a:r>
              <a:rPr lang="ru-KZ" altLang="ru-KZ" sz="1800" b="1" dirty="0"/>
              <a:t>а</a:t>
            </a:r>
            <a:r>
              <a:rPr lang="kk-KZ" altLang="ru-KZ" sz="1800" b="1" dirty="0"/>
              <a:t>н</a:t>
            </a:r>
            <a:r>
              <a:rPr lang="ru-KZ" altLang="ru-KZ" sz="1800" b="1" dirty="0"/>
              <a:t>е</a:t>
            </a:r>
            <a:r>
              <a:rPr lang="kk-KZ" altLang="ru-KZ" sz="1800" b="1" dirty="0"/>
              <a:t>л</a:t>
            </a:r>
            <a:r>
              <a:rPr lang="ru-KZ" altLang="ru-KZ" sz="1800" b="1" dirty="0"/>
              <a:t>ь </a:t>
            </a:r>
            <a:r>
              <a:rPr lang="kk-KZ" altLang="ru-KZ" sz="1800" b="1" dirty="0"/>
              <a:t>у</a:t>
            </a:r>
            <a:r>
              <a:rPr lang="ru-KZ" altLang="ru-KZ" sz="1800" b="1" dirty="0"/>
              <a:t>п</a:t>
            </a:r>
            <a:r>
              <a:rPr lang="kk-KZ" altLang="ru-KZ" sz="1800" b="1" dirty="0"/>
              <a:t>р</a:t>
            </a:r>
            <a:r>
              <a:rPr lang="ru-KZ" altLang="ru-KZ" sz="1800" b="1" dirty="0"/>
              <a:t>а</a:t>
            </a:r>
            <a:r>
              <a:rPr lang="kk-KZ" altLang="ru-KZ" sz="1800" b="1" dirty="0"/>
              <a:t>в</a:t>
            </a:r>
            <a:r>
              <a:rPr lang="ru-KZ" altLang="ru-KZ" sz="1800" b="1" dirty="0"/>
              <a:t>л</a:t>
            </a:r>
            <a:r>
              <a:rPr lang="kk-KZ" altLang="ru-KZ" sz="1800" b="1" dirty="0"/>
              <a:t>е</a:t>
            </a:r>
            <a:r>
              <a:rPr lang="ru-KZ" altLang="ru-KZ" sz="1800" b="1" dirty="0"/>
              <a:t>н</a:t>
            </a:r>
            <a:r>
              <a:rPr lang="kk-KZ" altLang="ru-KZ" sz="1800" b="1" dirty="0"/>
              <a:t>и</a:t>
            </a:r>
            <a:r>
              <a:rPr lang="ru-KZ" altLang="ru-KZ" sz="1800" b="1" dirty="0"/>
              <a:t>я</a:t>
            </a:r>
          </a:p>
          <a:p>
            <a:pPr marL="0" lvl="0" indent="0">
              <a:lnSpc>
                <a:spcPct val="100000"/>
              </a:lnSpc>
              <a:buNone/>
            </a:pPr>
            <a:endParaRPr lang="ru-KZ" altLang="ru-KZ" sz="1800" b="1" dirty="0"/>
          </a:p>
          <a:p>
            <a:pPr marL="0" lvl="0" indent="0">
              <a:lnSpc>
                <a:spcPct val="100000"/>
              </a:lnSpc>
              <a:buNone/>
            </a:pPr>
            <a:r>
              <a:rPr lang="ru-RU" altLang="ru-KZ" sz="1800" dirty="0"/>
              <a:t>Компоненты панели управления отвечают за основные операции кластера (например, планирование), а также обрабатывают события кластера (например, запускают новый под, когда поле </a:t>
            </a:r>
            <a:r>
              <a:rPr lang="ru-RU" altLang="ru-KZ" sz="1800" dirty="0" err="1"/>
              <a:t>replicas</a:t>
            </a:r>
            <a:r>
              <a:rPr lang="ru-RU" altLang="ru-KZ" sz="1800" dirty="0"/>
              <a:t> развертывания не соответствует требуемому количеству реплик).</a:t>
            </a:r>
          </a:p>
          <a:p>
            <a:pPr marL="0" lvl="0" indent="0">
              <a:lnSpc>
                <a:spcPct val="100000"/>
              </a:lnSpc>
              <a:buNone/>
            </a:pPr>
            <a:endParaRPr lang="ru-RU" altLang="ru-KZ" sz="1800" dirty="0"/>
          </a:p>
          <a:p>
            <a:pPr marL="0" lvl="0" indent="0">
              <a:lnSpc>
                <a:spcPct val="100000"/>
              </a:lnSpc>
              <a:buNone/>
            </a:pPr>
            <a:r>
              <a:rPr lang="ru-RU" altLang="ru-KZ" sz="1800" dirty="0"/>
              <a:t>Компоненты панели управления могут быть запущены на любой машине в кластере. Однако для простоты сценарии настройки обычно запускают все компоненты панели управления на одном компьютере и в то же время не позволяют запускать пользовательские контейнеры на этом компьютере.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11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kube-apiserver</a:t>
            </a:r>
            <a:endParaRPr lang="en-US" sz="2400" b="1" dirty="0"/>
          </a:p>
          <a:p>
            <a:pPr marL="0" indent="0">
              <a:buNone/>
            </a:pPr>
            <a:r>
              <a:rPr lang="ru-RU" sz="2400" dirty="0"/>
              <a:t>Сервер </a:t>
            </a:r>
            <a:r>
              <a:rPr lang="en-US" sz="2400" dirty="0"/>
              <a:t>API — </a:t>
            </a:r>
            <a:r>
              <a:rPr lang="ru-RU" sz="2400" dirty="0"/>
              <a:t>компонент </a:t>
            </a:r>
            <a:r>
              <a:rPr lang="en-US" sz="2400" dirty="0"/>
              <a:t>Kubernetes </a:t>
            </a:r>
            <a:r>
              <a:rPr lang="ru-RU" sz="2400" dirty="0"/>
              <a:t>панели управления, который представляет </a:t>
            </a:r>
            <a:r>
              <a:rPr lang="en-US" sz="2400" dirty="0"/>
              <a:t>API Kubernetes. API-</a:t>
            </a:r>
            <a:r>
              <a:rPr lang="ru-RU" sz="2400" dirty="0"/>
              <a:t>сервер — это клиентская часть панели управления </a:t>
            </a:r>
            <a:r>
              <a:rPr lang="en-US" sz="2400" dirty="0"/>
              <a:t>Kubernetes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Основной реализацией </a:t>
            </a:r>
            <a:r>
              <a:rPr lang="en-US" sz="2400" dirty="0"/>
              <a:t>API-</a:t>
            </a:r>
            <a:r>
              <a:rPr lang="ru-RU" sz="2400" dirty="0"/>
              <a:t>сервера </a:t>
            </a:r>
            <a:r>
              <a:rPr lang="en-US" sz="2400" dirty="0"/>
              <a:t>Kubernetes </a:t>
            </a:r>
            <a:r>
              <a:rPr lang="ru-RU" sz="2400" dirty="0"/>
              <a:t>является </a:t>
            </a:r>
            <a:r>
              <a:rPr lang="en-US" sz="2400" dirty="0" err="1"/>
              <a:t>kube-apiserver</a:t>
            </a:r>
            <a:r>
              <a:rPr lang="en-US" sz="2400" dirty="0"/>
              <a:t>. </a:t>
            </a:r>
            <a:r>
              <a:rPr lang="en-US" sz="2400" dirty="0" err="1"/>
              <a:t>kube-apiserver</a:t>
            </a:r>
            <a:r>
              <a:rPr lang="en-US" sz="2400" dirty="0"/>
              <a:t> </a:t>
            </a:r>
            <a:r>
              <a:rPr lang="ru-RU" sz="2400" dirty="0"/>
              <a:t>предназначен для горизонтального масштабирования, то есть развёртывание на несколько экземпляров. Вы можете запустить несколько экземпляров </a:t>
            </a:r>
            <a:r>
              <a:rPr lang="en-US" sz="2400" dirty="0" err="1"/>
              <a:t>kube-apiserver</a:t>
            </a:r>
            <a:r>
              <a:rPr lang="en-US" sz="2400" dirty="0"/>
              <a:t> </a:t>
            </a:r>
            <a:r>
              <a:rPr lang="ru-RU" sz="2400" dirty="0"/>
              <a:t>и сбалансировать трафик между этими экземплярами</a:t>
            </a:r>
          </a:p>
        </p:txBody>
      </p:sp>
    </p:spTree>
    <p:extLst>
      <p:ext uri="{BB962C8B-B14F-4D97-AF65-F5344CB8AC3E}">
        <p14:creationId xmlns:p14="http://schemas.microsoft.com/office/powerpoint/2010/main" val="417567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etcd</a:t>
            </a:r>
            <a:endParaRPr lang="ru-RU" sz="2400" b="1" dirty="0"/>
          </a:p>
          <a:p>
            <a:pPr marL="0" indent="0">
              <a:buNone/>
            </a:pPr>
            <a:r>
              <a:rPr lang="ru-RU" sz="2400" dirty="0"/>
              <a:t>Распределённое и высоконадёжное хранилище данных в формате "ключ-значение", которое используется как основное хранилище всех данных кластера в </a:t>
            </a:r>
            <a:r>
              <a:rPr lang="ru-RU" sz="2400" dirty="0" err="1"/>
              <a:t>Kubernetes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Если ваш кластер </a:t>
            </a:r>
            <a:r>
              <a:rPr lang="ru-RU" sz="2400" dirty="0" err="1"/>
              <a:t>Kubernetes</a:t>
            </a:r>
            <a:r>
              <a:rPr lang="ru-RU" sz="2400" dirty="0"/>
              <a:t> использует </a:t>
            </a:r>
            <a:r>
              <a:rPr lang="ru-RU" sz="2400" dirty="0" err="1"/>
              <a:t>etcd</a:t>
            </a:r>
            <a:r>
              <a:rPr lang="ru-RU" sz="2400" dirty="0"/>
              <a:t> в качестве основного хранилища, убедитесь, что у вас настроено резервное копирование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04146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kube-scheduler</a:t>
            </a:r>
            <a:r>
              <a:rPr lang="ru-RU" sz="2400" b="1" dirty="0"/>
              <a:t> </a:t>
            </a:r>
          </a:p>
          <a:p>
            <a:pPr marL="0" indent="0">
              <a:buNone/>
            </a:pPr>
            <a:r>
              <a:rPr lang="ru-RU" sz="2400" dirty="0"/>
              <a:t>Компонент плоскости управления, который отслеживает созданные поды без привязанного узла и выбирает узел, на котором они должны работать.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При планировании развёртывания подов на узлах учитываются множество факторов, включая требования к ресурсам, ограничения, связанные с аппаратными/программными политиками, принадлежности (</a:t>
            </a:r>
            <a:r>
              <a:rPr lang="ru-RU" sz="2400" dirty="0" err="1"/>
              <a:t>affinity</a:t>
            </a:r>
            <a:r>
              <a:rPr lang="ru-RU" sz="2400" dirty="0"/>
              <a:t>) и непринадлежности (</a:t>
            </a:r>
            <a:r>
              <a:rPr lang="ru-RU" sz="2400" dirty="0" err="1"/>
              <a:t>anti-affinity</a:t>
            </a:r>
            <a:r>
              <a:rPr lang="ru-RU" sz="2400" dirty="0"/>
              <a:t>) узлов/подов, местонахождения данных, предельных сроков</a:t>
            </a:r>
          </a:p>
        </p:txBody>
      </p:sp>
    </p:spTree>
    <p:extLst>
      <p:ext uri="{BB962C8B-B14F-4D97-AF65-F5344CB8AC3E}">
        <p14:creationId xmlns:p14="http://schemas.microsoft.com/office/powerpoint/2010/main" val="948887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297214"/>
            <a:ext cx="10515600" cy="4692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err="1"/>
              <a:t>kube-controller-manager</a:t>
            </a:r>
            <a:endParaRPr lang="ru-RU" sz="2000" b="1" dirty="0"/>
          </a:p>
          <a:p>
            <a:pPr marL="0" indent="0">
              <a:buNone/>
            </a:pPr>
            <a:r>
              <a:rPr lang="ru-RU" sz="2000" dirty="0"/>
              <a:t>Компонент </a:t>
            </a:r>
            <a:r>
              <a:rPr lang="ru-RU" sz="2000" dirty="0" err="1"/>
              <a:t>Control</a:t>
            </a:r>
            <a:r>
              <a:rPr lang="ru-RU" sz="2000" dirty="0"/>
              <a:t> </a:t>
            </a:r>
            <a:r>
              <a:rPr lang="ru-RU" sz="2000" dirty="0" err="1"/>
              <a:t>Plane</a:t>
            </a:r>
            <a:r>
              <a:rPr lang="ru-RU" sz="2000" dirty="0"/>
              <a:t> запускает процессы контроллера.</a:t>
            </a:r>
          </a:p>
          <a:p>
            <a:pPr marL="0" indent="0">
              <a:buNone/>
            </a:pPr>
            <a:r>
              <a:rPr lang="ru-RU" sz="2000" dirty="0"/>
              <a:t>Вполне логично, что каждый контроллер в свою очередь представляет собой отдельный процесс, и для упрощения все такие процессы скомпилированы в один двоичный файл и выполняются в одном процессе.</a:t>
            </a:r>
          </a:p>
          <a:p>
            <a:pPr marL="0" indent="0">
              <a:buNone/>
            </a:pPr>
            <a:r>
              <a:rPr lang="ru-RU" sz="2000" dirty="0"/>
              <a:t>Эти контроллеры включают:</a:t>
            </a:r>
          </a:p>
          <a:p>
            <a:r>
              <a:rPr lang="ru-RU" sz="2000" dirty="0"/>
              <a:t>Контроллер узла (</a:t>
            </a:r>
            <a:r>
              <a:rPr lang="ru-RU" sz="2000" dirty="0" err="1"/>
              <a:t>Node</a:t>
            </a:r>
            <a:r>
              <a:rPr lang="ru-RU" sz="2000" dirty="0"/>
              <a:t> </a:t>
            </a:r>
            <a:r>
              <a:rPr lang="ru-RU" sz="2000" dirty="0" err="1"/>
              <a:t>Controller</a:t>
            </a:r>
            <a:r>
              <a:rPr lang="ru-RU" sz="2000" dirty="0"/>
              <a:t>): уведомляет и реагирует на сбои узла.</a:t>
            </a:r>
          </a:p>
          <a:p>
            <a:r>
              <a:rPr lang="ru-RU" sz="2000" dirty="0"/>
              <a:t>Контроллер репликации (</a:t>
            </a:r>
            <a:r>
              <a:rPr lang="ru-RU" sz="2000" dirty="0" err="1"/>
              <a:t>Replication</a:t>
            </a:r>
            <a:r>
              <a:rPr lang="ru-RU" sz="2000" dirty="0"/>
              <a:t> </a:t>
            </a:r>
            <a:r>
              <a:rPr lang="ru-RU" sz="2000" dirty="0" err="1"/>
              <a:t>Controller</a:t>
            </a:r>
            <a:r>
              <a:rPr lang="ru-RU" sz="2000" dirty="0"/>
              <a:t>): поддерживает правильное количество подов для каждого объекта контроллера репликации в системе.</a:t>
            </a:r>
          </a:p>
          <a:p>
            <a:r>
              <a:rPr lang="ru-RU" sz="2000" dirty="0"/>
              <a:t>Контроллер конечных точек (</a:t>
            </a:r>
            <a:r>
              <a:rPr lang="ru-RU" sz="2000" dirty="0" err="1"/>
              <a:t>Endpoints</a:t>
            </a:r>
            <a:r>
              <a:rPr lang="ru-RU" sz="2000" dirty="0"/>
              <a:t> </a:t>
            </a:r>
            <a:r>
              <a:rPr lang="ru-RU" sz="2000" dirty="0" err="1"/>
              <a:t>Controller</a:t>
            </a:r>
            <a:r>
              <a:rPr lang="ru-RU" sz="2000" dirty="0"/>
              <a:t>): заполняет объект конечных точек (</a:t>
            </a:r>
            <a:r>
              <a:rPr lang="ru-RU" sz="2000" dirty="0" err="1"/>
              <a:t>Endpoints</a:t>
            </a:r>
            <a:r>
              <a:rPr lang="ru-RU" sz="2000" dirty="0"/>
              <a:t>), то есть связывает сервисы (</a:t>
            </a:r>
            <a:r>
              <a:rPr lang="ru-RU" sz="2000" dirty="0" err="1"/>
              <a:t>Services</a:t>
            </a:r>
            <a:r>
              <a:rPr lang="ru-RU" sz="2000" dirty="0"/>
              <a:t>) и поды (</a:t>
            </a:r>
            <a:r>
              <a:rPr lang="ru-RU" sz="2000" dirty="0" err="1"/>
              <a:t>Pods</a:t>
            </a:r>
            <a:r>
              <a:rPr lang="ru-RU" sz="2000" dirty="0"/>
              <a:t>).</a:t>
            </a:r>
          </a:p>
          <a:p>
            <a:r>
              <a:rPr lang="ru-RU" sz="2000" dirty="0"/>
              <a:t>Контроллеры учетных записей и токенов (</a:t>
            </a:r>
            <a:r>
              <a:rPr lang="ru-RU" sz="2000" dirty="0" err="1"/>
              <a:t>Account</a:t>
            </a:r>
            <a:r>
              <a:rPr lang="ru-RU" sz="2000" dirty="0"/>
              <a:t> &amp; </a:t>
            </a:r>
            <a:r>
              <a:rPr lang="ru-RU" sz="2000" dirty="0" err="1"/>
              <a:t>Token</a:t>
            </a:r>
            <a:r>
              <a:rPr lang="ru-RU" sz="2000" dirty="0"/>
              <a:t> </a:t>
            </a:r>
            <a:r>
              <a:rPr lang="ru-RU" sz="2000" dirty="0" err="1"/>
              <a:t>Controllers</a:t>
            </a:r>
            <a:r>
              <a:rPr lang="ru-RU" sz="2000" dirty="0"/>
              <a:t>): создают стандартные учетные записи и токены доступа API для новых пространств имен</a:t>
            </a:r>
          </a:p>
        </p:txBody>
      </p:sp>
    </p:spTree>
    <p:extLst>
      <p:ext uri="{BB962C8B-B14F-4D97-AF65-F5344CB8AC3E}">
        <p14:creationId xmlns:p14="http://schemas.microsoft.com/office/powerpoint/2010/main" val="1311130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KZ" dirty="0"/>
              <a:t>К</a:t>
            </a:r>
            <a:r>
              <a:rPr lang="kk-KZ" dirty="0"/>
              <a:t>о</a:t>
            </a:r>
            <a:r>
              <a:rPr lang="ru-KZ" dirty="0"/>
              <a:t>м</a:t>
            </a:r>
            <a:r>
              <a:rPr lang="kk-KZ" dirty="0"/>
              <a:t>п</a:t>
            </a:r>
            <a:r>
              <a:rPr lang="ru-KZ" dirty="0"/>
              <a:t>о</a:t>
            </a:r>
            <a:r>
              <a:rPr lang="kk-KZ" dirty="0"/>
              <a:t>н</a:t>
            </a:r>
            <a:r>
              <a:rPr lang="ru-KZ" dirty="0"/>
              <a:t>е</a:t>
            </a:r>
            <a:r>
              <a:rPr lang="kk-KZ" dirty="0"/>
              <a:t>н</a:t>
            </a:r>
            <a:r>
              <a:rPr lang="ru-KZ" dirty="0"/>
              <a:t>т</a:t>
            </a:r>
            <a:r>
              <a:rPr lang="kk-KZ" dirty="0"/>
              <a:t>ы</a:t>
            </a:r>
            <a:r>
              <a:rPr lang="ru-KZ" dirty="0"/>
              <a:t> </a:t>
            </a:r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492980"/>
            <a:ext cx="10515600" cy="47406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err="1"/>
              <a:t>cloud-controller-manager</a:t>
            </a:r>
            <a:endParaRPr lang="ru-RU" sz="2000" b="1" dirty="0"/>
          </a:p>
          <a:p>
            <a:pPr marL="0" indent="0">
              <a:buNone/>
            </a:pPr>
            <a:r>
              <a:rPr lang="ru-RU" sz="2000" dirty="0" err="1"/>
              <a:t>cloud-controller-manager</a:t>
            </a:r>
            <a:r>
              <a:rPr lang="ru-RU" sz="2000" dirty="0"/>
              <a:t> запускает контроллеры, которые взаимодействуют с основными облачными провайдерами. Двоичный файл </a:t>
            </a:r>
            <a:r>
              <a:rPr lang="ru-RU" sz="2000" dirty="0" err="1"/>
              <a:t>cloud-controller-manager</a:t>
            </a:r>
            <a:r>
              <a:rPr lang="ru-RU" sz="2000" dirty="0"/>
              <a:t> — это альфа-функциональность, появившиеся в </a:t>
            </a:r>
            <a:r>
              <a:rPr lang="ru-RU" sz="2000" dirty="0" err="1"/>
              <a:t>Kubernetes</a:t>
            </a:r>
            <a:r>
              <a:rPr lang="ru-RU" sz="2000" dirty="0"/>
              <a:t> 1.6.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err="1"/>
              <a:t>cloud-controller-manager</a:t>
            </a:r>
            <a:r>
              <a:rPr lang="ru-RU" sz="2000" dirty="0"/>
              <a:t> запускает только циклы контроллера, относящиеся к облачному провайдеру. Вам нужно отключить эти циклы контроллера в </a:t>
            </a:r>
            <a:r>
              <a:rPr lang="ru-RU" sz="2000" dirty="0" err="1"/>
              <a:t>kube-controller-manager</a:t>
            </a:r>
            <a:r>
              <a:rPr lang="ru-RU" sz="2000" dirty="0"/>
              <a:t>. Вы можете отключить циклы контроллера, установив флаг --</a:t>
            </a:r>
            <a:r>
              <a:rPr lang="ru-RU" sz="2000" dirty="0" err="1"/>
              <a:t>cloud-provider</a:t>
            </a:r>
            <a:r>
              <a:rPr lang="ru-RU" sz="2000" dirty="0"/>
              <a:t> со значением </a:t>
            </a:r>
            <a:r>
              <a:rPr lang="ru-RU" sz="2000" dirty="0" err="1"/>
              <a:t>external</a:t>
            </a:r>
            <a:r>
              <a:rPr lang="ru-RU" sz="2000" dirty="0"/>
              <a:t> при запуске </a:t>
            </a:r>
            <a:r>
              <a:rPr lang="ru-RU" sz="2000" dirty="0" err="1"/>
              <a:t>kube-controller-manager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С помощью </a:t>
            </a:r>
            <a:r>
              <a:rPr lang="ru-RU" sz="2000" dirty="0" err="1"/>
              <a:t>cloud-controller-manager</a:t>
            </a:r>
            <a:r>
              <a:rPr lang="ru-RU" sz="2000" dirty="0"/>
              <a:t> код как облачных провайдеров, так и самого </a:t>
            </a:r>
            <a:r>
              <a:rPr lang="ru-RU" sz="2000" dirty="0" err="1"/>
              <a:t>Kubernetes</a:t>
            </a:r>
            <a:r>
              <a:rPr lang="ru-RU" sz="2000" dirty="0"/>
              <a:t> может разрабатываться независимо друг от друга. В предыдущих версиях код ядра </a:t>
            </a:r>
            <a:r>
              <a:rPr lang="ru-RU" sz="2000" dirty="0" err="1"/>
              <a:t>Kubernetes</a:t>
            </a:r>
            <a:r>
              <a:rPr lang="ru-RU" sz="2000" dirty="0"/>
              <a:t> зависел от кода, предназначенного для функциональности облачных провайдеров. В будущих выпусках код, специфичный для облачных провайдеров, должен поддерживаться самим облачным провайдером и компоноваться с </a:t>
            </a:r>
            <a:r>
              <a:rPr lang="ru-RU" sz="2000" dirty="0" err="1"/>
              <a:t>cloud-controller-manager</a:t>
            </a:r>
            <a:r>
              <a:rPr lang="ru-RU" sz="2000" dirty="0"/>
              <a:t> во время запуска </a:t>
            </a:r>
            <a:r>
              <a:rPr lang="ru-RU" sz="2000" dirty="0" err="1"/>
              <a:t>Kubernetes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53649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870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15</vt:lpstr>
      <vt:lpstr>Компоненты Kubernetes</vt:lpstr>
      <vt:lpstr>Компоненты Kubernetes</vt:lpstr>
      <vt:lpstr>Компоненты Kubernetes</vt:lpstr>
      <vt:lpstr>Компоненты Kubernetes</vt:lpstr>
      <vt:lpstr>Компоненты Kubernetes</vt:lpstr>
      <vt:lpstr>Компоненты Kubernetes</vt:lpstr>
      <vt:lpstr>Компоненты Kubernetes</vt:lpstr>
      <vt:lpstr>Компоненты Kubernetes</vt:lpstr>
      <vt:lpstr>Компоненты Kubernetes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112</cp:revision>
  <dcterms:created xsi:type="dcterms:W3CDTF">2021-10-02T18:09:09Z</dcterms:created>
  <dcterms:modified xsi:type="dcterms:W3CDTF">2022-11-14T11:38:14Z</dcterms:modified>
</cp:coreProperties>
</file>