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48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686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6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769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57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1172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390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25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581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668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80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492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9936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394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3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215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A0CD-EEF0-4CF5-8C1D-BA73655ADCE9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332C36-E638-432F-91D0-4D1770558E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987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24DE-0306-68E8-D0FE-CDA012966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672" y="919524"/>
            <a:ext cx="6960759" cy="2849671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Лекция </a:t>
            </a:r>
            <a:r>
              <a:rPr lang="kk-KZ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№ 1</a:t>
            </a:r>
            <a:br>
              <a:rPr lang="kk-KZ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kk-KZ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Введение в операционные системы</a:t>
            </a:r>
            <a:br>
              <a:rPr lang="ru-KZ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Определение и функции операционных систем.</a:t>
            </a:r>
            <a:br>
              <a:rPr lang="ru-KZ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История развития ОС.</a:t>
            </a:r>
            <a:r>
              <a:rPr lang="ru-RU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2800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Основные виды операционных систем.</a:t>
            </a:r>
            <a:br>
              <a:rPr lang="ru-KZ" sz="2400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956C6-CFEF-FE93-7D7A-C48A5867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9308" y="4891413"/>
            <a:ext cx="4720587" cy="1186108"/>
          </a:xfrm>
        </p:spPr>
        <p:txBody>
          <a:bodyPr>
            <a:normAutofit/>
          </a:bodyPr>
          <a:lstStyle/>
          <a:p>
            <a:pPr algn="l"/>
            <a:r>
              <a:rPr lang="ru-RU" i="1" dirty="0">
                <a:solidFill>
                  <a:schemeClr val="bg1">
                    <a:alpha val="70000"/>
                  </a:schemeClr>
                </a:solidFill>
              </a:rPr>
              <a:t>Дисциплина</a:t>
            </a:r>
            <a:r>
              <a:rPr lang="en-US" i="1" dirty="0">
                <a:solidFill>
                  <a:schemeClr val="bg1">
                    <a:alpha val="70000"/>
                  </a:schemeClr>
                </a:solidFill>
              </a:rPr>
              <a:t>:</a:t>
            </a:r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alpha val="70000"/>
                  </a:schemeClr>
                </a:solidFill>
              </a:rPr>
              <a:t>Операционные системы</a:t>
            </a:r>
          </a:p>
          <a:p>
            <a:pPr algn="l"/>
            <a:r>
              <a:rPr lang="ru-RU" i="1" dirty="0">
                <a:solidFill>
                  <a:schemeClr val="bg1">
                    <a:alpha val="70000"/>
                  </a:schemeClr>
                </a:solidFill>
              </a:rPr>
              <a:t>Лектор</a:t>
            </a:r>
            <a:r>
              <a:rPr lang="en-US" i="1" dirty="0">
                <a:solidFill>
                  <a:schemeClr val="bg1">
                    <a:alpha val="70000"/>
                  </a:schemeClr>
                </a:solidFill>
              </a:rPr>
              <a:t>:</a:t>
            </a:r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alpha val="70000"/>
                  </a:schemeClr>
                </a:solidFill>
              </a:rPr>
              <a:t>Аяпбергенова</a:t>
            </a:r>
            <a:r>
              <a:rPr lang="ru-RU" dirty="0">
                <a:solidFill>
                  <a:schemeClr val="bg1">
                    <a:alpha val="7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alpha val="70000"/>
                  </a:schemeClr>
                </a:solidFill>
              </a:rPr>
              <a:t>Асем</a:t>
            </a:r>
            <a:r>
              <a:rPr lang="ru-RU" dirty="0">
                <a:solidFill>
                  <a:schemeClr val="bg1">
                    <a:alpha val="7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alpha val="70000"/>
                  </a:schemeClr>
                </a:solidFill>
              </a:rPr>
              <a:t>Тултановна</a:t>
            </a:r>
            <a:endParaRPr lang="ru-RU" dirty="0">
              <a:solidFill>
                <a:schemeClr val="bg1">
                  <a:alpha val="70000"/>
                </a:schemeClr>
              </a:solidFill>
            </a:endParaRPr>
          </a:p>
          <a:p>
            <a:pPr algn="l"/>
            <a:r>
              <a:rPr lang="ru-RU" i="1" dirty="0">
                <a:solidFill>
                  <a:schemeClr val="bg1">
                    <a:alpha val="70000"/>
                  </a:schemeClr>
                </a:solidFill>
              </a:rPr>
              <a:t>Кафедра</a:t>
            </a:r>
            <a:r>
              <a:rPr lang="en-US" i="1" dirty="0">
                <a:solidFill>
                  <a:schemeClr val="bg1">
                    <a:alpha val="70000"/>
                  </a:schemeClr>
                </a:solidFill>
              </a:rPr>
              <a:t>:</a:t>
            </a:r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alpha val="70000"/>
                  </a:schemeClr>
                </a:solidFill>
              </a:rPr>
              <a:t> Программная инженерия</a:t>
            </a:r>
            <a:endParaRPr lang="ru-KZ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CF8AB2-6839-F907-D56E-F525D528621F}"/>
              </a:ext>
            </a:extLst>
          </p:cNvPr>
          <p:cNvSpPr txBox="1"/>
          <p:nvPr/>
        </p:nvSpPr>
        <p:spPr>
          <a:xfrm>
            <a:off x="5278582" y="1488612"/>
            <a:ext cx="6421582" cy="2272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Операционные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системы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обеспечивают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работу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современных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технологий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начиная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от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смартфонов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персональных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компьютеров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до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серверов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облачных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платформ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Понимание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принципов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их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работы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—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ключ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к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успешной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работе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с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цифровыми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устройствами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разработке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программного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обеспечения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577865-C42E-6247-31B9-4744AE86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4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316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98719-F61E-4FDF-B6E8-A4D13C57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4" y="2490354"/>
            <a:ext cx="8596668" cy="132080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000" b="1" dirty="0"/>
              <a:t>СПАСИБО ЗА ВНИМАНИЕ</a:t>
            </a:r>
            <a:r>
              <a:rPr lang="en-US" sz="4000" b="1" dirty="0"/>
              <a:t>!!!</a:t>
            </a:r>
            <a:endParaRPr lang="ru-KZ" sz="4000" b="1" dirty="0"/>
          </a:p>
        </p:txBody>
      </p:sp>
    </p:spTree>
    <p:extLst>
      <p:ext uri="{BB962C8B-B14F-4D97-AF65-F5344CB8AC3E}">
        <p14:creationId xmlns:p14="http://schemas.microsoft.com/office/powerpoint/2010/main" val="422648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B4EE0-4885-1B8D-FC66-2F6AAF96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770973" cy="1416627"/>
          </a:xfrm>
        </p:spPr>
        <p:txBody>
          <a:bodyPr>
            <a:normAutofit/>
          </a:bodyPr>
          <a:lstStyle/>
          <a:p>
            <a:pPr algn="just"/>
            <a:r>
              <a:rPr lang="ru-RU" sz="18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Операцио́нная систе́ма </a:t>
            </a:r>
            <a:r>
              <a:rPr lang="ru-RU" sz="18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программное обеспечение, управляющее компьютерами (включая </a:t>
            </a:r>
            <a:r>
              <a:rPr lang="ru-RU" sz="1800" b="0" i="0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микроконтроллеры</a:t>
            </a:r>
            <a:r>
              <a:rPr lang="ru-RU" sz="18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позволяющее запускать на них </a:t>
            </a:r>
            <a:r>
              <a:rPr lang="ru-RU" sz="1800" b="0" i="0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прикладные программы</a:t>
            </a:r>
            <a:endParaRPr lang="ru-K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5486F2-D0FE-0F0B-B626-5005DAAE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8" y="2782455"/>
            <a:ext cx="5770973" cy="30676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D65F83-2D4F-B661-5EE5-709776CB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122" y="1579618"/>
            <a:ext cx="3715141" cy="39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CA3A2-15D6-BC08-4816-5AE150F6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128128"/>
            <a:ext cx="8596668" cy="595745"/>
          </a:xfrm>
        </p:spPr>
        <p:txBody>
          <a:bodyPr>
            <a:normAutofit fontScale="90000"/>
          </a:bodyPr>
          <a:lstStyle/>
          <a:p>
            <a:pPr algn="ctr"/>
            <a:r>
              <a:rPr lang="ru-KZ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История развития операционных систем</a:t>
            </a:r>
            <a:b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C55A9-BE08-284B-A86E-71DD4BC76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7" y="723873"/>
            <a:ext cx="9434177" cy="60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41743-B998-0849-D23F-BF76F8DB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6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Основные функции операционной системы:</a:t>
            </a:r>
            <a:br>
              <a:rPr lang="ru-RU" b="1" dirty="0"/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F64AF-45E9-0AE8-D907-8B1CCF52C55B}"/>
              </a:ext>
            </a:extLst>
          </p:cNvPr>
          <p:cNvSpPr txBox="1"/>
          <p:nvPr/>
        </p:nvSpPr>
        <p:spPr>
          <a:xfrm>
            <a:off x="859849" y="1462809"/>
            <a:ext cx="6104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Управление процессами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Управление памятью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Управление устройствами ввода/вывода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Управление файловой системой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Обеспечение безопасности и защиты данных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3B6830-1DD8-E5EC-C364-DFC9FE183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03" y="3045209"/>
            <a:ext cx="6411018" cy="30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CFDDE-2D13-ACC2-A50F-791CA79E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Основные компоненты операционной системы:</a:t>
            </a:r>
            <a:endParaRPr lang="ru-KZ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512B9-C05F-F9AB-865A-27BCE58A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6" y="1792704"/>
            <a:ext cx="7543800" cy="41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9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B9F7D-DDD4-8A49-9EC4-45F49E4D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3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Классификация операционных систем:</a:t>
            </a:r>
            <a:endParaRPr lang="ru-KZ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0AB51-04A2-B6D2-A6CC-F98AA5A886B3}"/>
              </a:ext>
            </a:extLst>
          </p:cNvPr>
          <p:cNvSpPr txBox="1"/>
          <p:nvPr/>
        </p:nvSpPr>
        <p:spPr>
          <a:xfrm>
            <a:off x="1098839" y="1727261"/>
            <a:ext cx="4221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Z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 типу устройств</a:t>
            </a:r>
            <a:endParaRPr lang="ru-R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пользователей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задач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взаимодействия</a:t>
            </a:r>
          </a:p>
          <a:p>
            <a:r>
              <a:rPr lang="ru-KZ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C58CD0-1D77-F20A-FF82-EA20065E1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523" y="3228554"/>
            <a:ext cx="7078063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0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B61CE-858C-06E6-E356-3618F3B5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>
            <a:normAutofit/>
          </a:bodyPr>
          <a:lstStyle/>
          <a:p>
            <a:pPr algn="ctr"/>
            <a:r>
              <a:rPr lang="ru-KZ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Основные виды операционных систем</a:t>
            </a:r>
            <a:endParaRPr lang="ru-KZ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B4CA5-5BDD-1C32-04D0-6020ECD9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19" y="3355911"/>
            <a:ext cx="4954546" cy="2996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B773CB-DD30-6BC0-AEEC-8B8D98FCF37E}"/>
              </a:ext>
            </a:extLst>
          </p:cNvPr>
          <p:cNvSpPr txBox="1"/>
          <p:nvPr/>
        </p:nvSpPr>
        <p:spPr>
          <a:xfrm>
            <a:off x="454602" y="1257300"/>
            <a:ext cx="9260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474747"/>
                </a:solidFill>
                <a:effectLst/>
                <a:latin typeface="Google Sans"/>
              </a:rPr>
              <a:t>Операционная система </a:t>
            </a:r>
            <a:r>
              <a:rPr lang="ru-RU" b="0" i="0" dirty="0">
                <a:solidFill>
                  <a:srgbClr val="474747"/>
                </a:solidFill>
                <a:effectLst/>
                <a:latin typeface="Google Sans"/>
              </a:rPr>
              <a:t>— это программное обеспечение, которое действует как интерфейс между оборудованием, прикладным программным обеспечением и пользователями. </a:t>
            </a:r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F3B1D-F3A4-DD15-F18E-26DF10DF747E}"/>
              </a:ext>
            </a:extLst>
          </p:cNvPr>
          <p:cNvSpPr txBox="1"/>
          <p:nvPr/>
        </p:nvSpPr>
        <p:spPr>
          <a:xfrm>
            <a:off x="454602" y="2392418"/>
            <a:ext cx="6104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74747"/>
                </a:solidFill>
                <a:effectLst/>
                <a:latin typeface="Google Sans"/>
              </a:rPr>
              <a:t>Существует 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пять популярных операционных систем</a:t>
            </a:r>
            <a:r>
              <a:rPr lang="ru-RU" b="0" i="0" dirty="0">
                <a:solidFill>
                  <a:srgbClr val="474747"/>
                </a:solidFill>
                <a:effectLst/>
                <a:latin typeface="Google Sans"/>
              </a:rPr>
              <a:t> : </a:t>
            </a:r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Apple macOS, Microsoft Windows, Android OS </a:t>
            </a:r>
            <a:r>
              <a:rPr lang="ru-RU" b="0" i="0" dirty="0">
                <a:solidFill>
                  <a:srgbClr val="474747"/>
                </a:solidFill>
                <a:effectLst/>
                <a:latin typeface="Google Sans"/>
              </a:rPr>
              <a:t>от </a:t>
            </a:r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Google, Linux Operating System </a:t>
            </a:r>
            <a:r>
              <a:rPr lang="ru-RU" b="0" i="0" dirty="0">
                <a:solidFill>
                  <a:srgbClr val="474747"/>
                </a:solidFill>
                <a:effectLst/>
                <a:latin typeface="Google Sans"/>
              </a:rPr>
              <a:t>и </a:t>
            </a:r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Apple iOS. </a:t>
            </a:r>
            <a:r>
              <a:rPr lang="ru-RU" b="0" i="0" dirty="0">
                <a:solidFill>
                  <a:srgbClr val="474747"/>
                </a:solidFill>
                <a:effectLst/>
                <a:latin typeface="Google Sans"/>
              </a:rPr>
              <a:t>в зависимости от используемой технологии: на основе </a:t>
            </a:r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UNIX 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1581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D77E-7C1B-5E0A-6C5E-9E51A957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3393"/>
            <a:ext cx="8596668" cy="512618"/>
          </a:xfrm>
        </p:spPr>
        <p:txBody>
          <a:bodyPr>
            <a:normAutofit/>
          </a:bodyPr>
          <a:lstStyle/>
          <a:p>
            <a:pPr algn="ctr"/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Самы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е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популярны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е операционные системы</a:t>
            </a:r>
            <a:endParaRPr lang="ru-KZ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18FD6-A646-04A0-0ACE-A00C5EFE3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3" y="2722715"/>
            <a:ext cx="1978481" cy="1662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B4E44B-EA55-7176-67F0-7B14F9F9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899" y="3834244"/>
            <a:ext cx="2603537" cy="2641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0ADB52-0D77-8745-20F3-83925DD6C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457" y="2142138"/>
            <a:ext cx="2705478" cy="1495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F0D389-E4D4-12A1-3C5C-ACD2A4F3BE7C}"/>
              </a:ext>
            </a:extLst>
          </p:cNvPr>
          <p:cNvSpPr txBox="1"/>
          <p:nvPr/>
        </p:nvSpPr>
        <p:spPr>
          <a:xfrm>
            <a:off x="2735124" y="1573087"/>
            <a:ext cx="4260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В чем разница между этими операционными системами, и какая 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з</a:t>
            </a:r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них лучше?</a:t>
            </a:r>
            <a:endParaRPr lang="ru-K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id="{D25DB3A2-0CEE-FAF5-8766-C8D7B92E6C3F}"/>
              </a:ext>
            </a:extLst>
          </p:cNvPr>
          <p:cNvSpPr/>
          <p:nvPr/>
        </p:nvSpPr>
        <p:spPr>
          <a:xfrm rot="19957931" flipH="1">
            <a:off x="965334" y="1351293"/>
            <a:ext cx="1717964" cy="643762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низ 12">
            <a:extLst>
              <a:ext uri="{FF2B5EF4-FFF2-40B4-BE49-F238E27FC236}">
                <a16:creationId xmlns:a16="http://schemas.microsoft.com/office/drawing/2014/main" id="{A8D54C15-1CCE-AC2B-3B7C-38ED46DDDCC0}"/>
              </a:ext>
            </a:extLst>
          </p:cNvPr>
          <p:cNvSpPr/>
          <p:nvPr/>
        </p:nvSpPr>
        <p:spPr>
          <a:xfrm rot="718933">
            <a:off x="6981147" y="1153993"/>
            <a:ext cx="1717964" cy="71016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14" name="Стрелка: изогнутая влево 13">
            <a:extLst>
              <a:ext uri="{FF2B5EF4-FFF2-40B4-BE49-F238E27FC236}">
                <a16:creationId xmlns:a16="http://schemas.microsoft.com/office/drawing/2014/main" id="{43096534-6F08-99DB-555B-8D8CCC75475B}"/>
              </a:ext>
            </a:extLst>
          </p:cNvPr>
          <p:cNvSpPr/>
          <p:nvPr/>
        </p:nvSpPr>
        <p:spPr>
          <a:xfrm>
            <a:off x="6096000" y="2496417"/>
            <a:ext cx="477982" cy="149563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8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22592-390B-3B7D-99BF-0C9DDA82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1187017"/>
            <a:ext cx="3420534" cy="2367108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820397-022A-91E9-A4BF-4FE917348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04" y="761905"/>
            <a:ext cx="2782992" cy="3217333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01EF6E-97A8-934C-590A-79150C173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1" y="1160346"/>
            <a:ext cx="3415776" cy="2420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88C97-61BF-DF9A-4F94-9A7D9AEB400F}"/>
              </a:ext>
            </a:extLst>
          </p:cNvPr>
          <p:cNvSpPr txBox="1"/>
          <p:nvPr/>
        </p:nvSpPr>
        <p:spPr>
          <a:xfrm>
            <a:off x="4937164" y="4927438"/>
            <a:ext cx="4531807" cy="1563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1" dirty="0" err="1">
                <a:solidFill>
                  <a:srgbClr val="FFFFFF"/>
                </a:solidFill>
                <a:effectLst/>
              </a:rPr>
              <a:t>Системные</a:t>
            </a:r>
            <a:r>
              <a:rPr lang="en-US" sz="24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effectLst/>
              </a:rPr>
              <a:t>требования</a:t>
            </a:r>
            <a:endParaRPr lang="en-US" sz="2400" b="1" i="1" dirty="0">
              <a:solidFill>
                <a:srgbClr val="FFFFFF"/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1" dirty="0" err="1">
                <a:solidFill>
                  <a:srgbClr val="FFFFFF"/>
                </a:solidFill>
                <a:effectLst/>
              </a:rPr>
              <a:t>Безопасность</a:t>
            </a:r>
            <a:endParaRPr lang="en-US" sz="2400" b="1" i="1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1" dirty="0" err="1">
                <a:solidFill>
                  <a:srgbClr val="FFFFFF"/>
                </a:solidFill>
                <a:effectLst/>
              </a:rPr>
              <a:t>Стабильность</a:t>
            </a:r>
            <a:endParaRPr lang="en-US" sz="2400" b="1" i="1" dirty="0">
              <a:solidFill>
                <a:srgbClr val="FFFFFF"/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1" dirty="0" err="1">
                <a:solidFill>
                  <a:srgbClr val="FFFFFF"/>
                </a:solidFill>
                <a:effectLst/>
              </a:rPr>
              <a:t>Поддержка</a:t>
            </a:r>
            <a:r>
              <a:rPr lang="en-US" sz="2400" b="1" i="1" dirty="0">
                <a:solidFill>
                  <a:srgbClr val="FFFFFF"/>
                </a:solidFill>
                <a:effectLst/>
              </a:rPr>
              <a:t> ПО</a:t>
            </a:r>
            <a:endParaRPr lang="en-US" sz="2400" b="1" i="1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1" dirty="0" err="1">
                <a:solidFill>
                  <a:srgbClr val="FFFFFF"/>
                </a:solidFill>
                <a:effectLst/>
              </a:rPr>
              <a:t>Удобство</a:t>
            </a:r>
            <a:endParaRPr lang="en-US" sz="2400" b="1" i="1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5E805-716D-0F39-0456-4DAE3123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11501"/>
            <a:ext cx="4441743" cy="15638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>
                <a:effectLst/>
              </a:rPr>
              <a:t>Как выбрать ОС?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530470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237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Aptos</vt:lpstr>
      <vt:lpstr>Arial</vt:lpstr>
      <vt:lpstr>Google Sans</vt:lpstr>
      <vt:lpstr>Times New Roman</vt:lpstr>
      <vt:lpstr>Trebuchet MS</vt:lpstr>
      <vt:lpstr>Wingdings</vt:lpstr>
      <vt:lpstr>Wingdings 3</vt:lpstr>
      <vt:lpstr>Аспект</vt:lpstr>
      <vt:lpstr>Лекция № 1  Введение в операционные системы Определение и функции операционных систем. История развития ОС. Основные виды операционных систем. </vt:lpstr>
      <vt:lpstr>Операцио́нная систе́ма — программное обеспечение, управляющее компьютерами (включая микроконтроллеры) и позволяющее запускать на них прикладные программы</vt:lpstr>
      <vt:lpstr>История развития операционных систем </vt:lpstr>
      <vt:lpstr>Основные функции операционной системы: </vt:lpstr>
      <vt:lpstr>Основные компоненты операционной системы:</vt:lpstr>
      <vt:lpstr>Классификация операционных систем:</vt:lpstr>
      <vt:lpstr>Основные виды операционных систем</vt:lpstr>
      <vt:lpstr>Самые популярные операционные системы</vt:lpstr>
      <vt:lpstr>Как выбрать ОС?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Assem Ayapbergenova</dc:creator>
  <cp:lastModifiedBy>Assem Ayapbergenova</cp:lastModifiedBy>
  <cp:revision>4</cp:revision>
  <dcterms:created xsi:type="dcterms:W3CDTF">2024-12-09T09:45:10Z</dcterms:created>
  <dcterms:modified xsi:type="dcterms:W3CDTF">2024-12-09T12:33:31Z</dcterms:modified>
</cp:coreProperties>
</file>