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104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5A74B-01FC-4B08-9CFF-AFC6E01B9091}" type="datetimeFigureOut">
              <a:rPr lang="ru-KZ" smtClean="0"/>
              <a:t>09.12.2024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611BE56-AB9D-4D13-BAC7-A2FEFAFFEC5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21394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5A74B-01FC-4B08-9CFF-AFC6E01B9091}" type="datetimeFigureOut">
              <a:rPr lang="ru-KZ" smtClean="0"/>
              <a:t>09.12.2024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611BE56-AB9D-4D13-BAC7-A2FEFAFFEC5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99388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5A74B-01FC-4B08-9CFF-AFC6E01B9091}" type="datetimeFigureOut">
              <a:rPr lang="ru-KZ" smtClean="0"/>
              <a:t>09.12.2024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611BE56-AB9D-4D13-BAC7-A2FEFAFFEC59}" type="slidenum">
              <a:rPr lang="ru-KZ" smtClean="0"/>
              <a:t>‹#›</a:t>
            </a:fld>
            <a:endParaRPr lang="ru-KZ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039874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5A74B-01FC-4B08-9CFF-AFC6E01B9091}" type="datetimeFigureOut">
              <a:rPr lang="ru-KZ" smtClean="0"/>
              <a:t>09.12.2024</a:t>
            </a:fld>
            <a:endParaRPr lang="ru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611BE56-AB9D-4D13-BAC7-A2FEFAFFEC5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6591409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5A74B-01FC-4B08-9CFF-AFC6E01B9091}" type="datetimeFigureOut">
              <a:rPr lang="ru-KZ" smtClean="0"/>
              <a:t>09.12.2024</a:t>
            </a:fld>
            <a:endParaRPr lang="ru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611BE56-AB9D-4D13-BAC7-A2FEFAFFEC59}" type="slidenum">
              <a:rPr lang="ru-KZ" smtClean="0"/>
              <a:t>‹#›</a:t>
            </a:fld>
            <a:endParaRPr lang="ru-KZ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875079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5A74B-01FC-4B08-9CFF-AFC6E01B9091}" type="datetimeFigureOut">
              <a:rPr lang="ru-KZ" smtClean="0"/>
              <a:t>09.12.2024</a:t>
            </a:fld>
            <a:endParaRPr lang="ru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611BE56-AB9D-4D13-BAC7-A2FEFAFFEC5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58971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5A74B-01FC-4B08-9CFF-AFC6E01B9091}" type="datetimeFigureOut">
              <a:rPr lang="ru-KZ" smtClean="0"/>
              <a:t>09.12.2024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1BE56-AB9D-4D13-BAC7-A2FEFAFFEC5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6483717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5A74B-01FC-4B08-9CFF-AFC6E01B9091}" type="datetimeFigureOut">
              <a:rPr lang="ru-KZ" smtClean="0"/>
              <a:t>09.12.2024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1BE56-AB9D-4D13-BAC7-A2FEFAFFEC5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106794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5A74B-01FC-4B08-9CFF-AFC6E01B9091}" type="datetimeFigureOut">
              <a:rPr lang="ru-KZ" smtClean="0"/>
              <a:t>09.12.2024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1BE56-AB9D-4D13-BAC7-A2FEFAFFEC5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78794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5A74B-01FC-4B08-9CFF-AFC6E01B9091}" type="datetimeFigureOut">
              <a:rPr lang="ru-KZ" smtClean="0"/>
              <a:t>09.12.2024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611BE56-AB9D-4D13-BAC7-A2FEFAFFEC5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80051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5A74B-01FC-4B08-9CFF-AFC6E01B9091}" type="datetimeFigureOut">
              <a:rPr lang="ru-KZ" smtClean="0"/>
              <a:t>09.12.2024</a:t>
            </a:fld>
            <a:endParaRPr lang="ru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611BE56-AB9D-4D13-BAC7-A2FEFAFFEC5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344601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5A74B-01FC-4B08-9CFF-AFC6E01B9091}" type="datetimeFigureOut">
              <a:rPr lang="ru-KZ" smtClean="0"/>
              <a:t>09.12.2024</a:t>
            </a:fld>
            <a:endParaRPr lang="ru-K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611BE56-AB9D-4D13-BAC7-A2FEFAFFEC5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169296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5A74B-01FC-4B08-9CFF-AFC6E01B9091}" type="datetimeFigureOut">
              <a:rPr lang="ru-KZ" smtClean="0"/>
              <a:t>09.12.2024</a:t>
            </a:fld>
            <a:endParaRPr lang="ru-K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1BE56-AB9D-4D13-BAC7-A2FEFAFFEC5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164668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5A74B-01FC-4B08-9CFF-AFC6E01B9091}" type="datetimeFigureOut">
              <a:rPr lang="ru-KZ" smtClean="0"/>
              <a:t>09.12.2024</a:t>
            </a:fld>
            <a:endParaRPr lang="ru-K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1BE56-AB9D-4D13-BAC7-A2FEFAFFEC5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166560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5A74B-01FC-4B08-9CFF-AFC6E01B9091}" type="datetimeFigureOut">
              <a:rPr lang="ru-KZ" smtClean="0"/>
              <a:t>09.12.2024</a:t>
            </a:fld>
            <a:endParaRPr lang="ru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1BE56-AB9D-4D13-BAC7-A2FEFAFFEC5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654231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5A74B-01FC-4B08-9CFF-AFC6E01B9091}" type="datetimeFigureOut">
              <a:rPr lang="ru-KZ" smtClean="0"/>
              <a:t>09.12.2024</a:t>
            </a:fld>
            <a:endParaRPr lang="ru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611BE56-AB9D-4D13-BAC7-A2FEFAFFEC5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975721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5A74B-01FC-4B08-9CFF-AFC6E01B9091}" type="datetimeFigureOut">
              <a:rPr lang="ru-KZ" smtClean="0"/>
              <a:t>09.12.2024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611BE56-AB9D-4D13-BAC7-A2FEFAFFEC5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984265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099630-1AB8-8AD2-8188-EA2AD5541F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9155" y="1334799"/>
            <a:ext cx="10889672" cy="2387600"/>
          </a:xfrm>
        </p:spPr>
        <p:txBody>
          <a:bodyPr>
            <a:normAutofit fontScale="90000"/>
          </a:bodyPr>
          <a:lstStyle/>
          <a:p>
            <a:pPr marL="342900" lvl="0" indent="-342900" algn="ctr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ru-RU" sz="28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Лекция № 2.</a:t>
            </a:r>
            <a:br>
              <a:rPr lang="ru-RU" sz="28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ru-KZ" sz="28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Архитектура операционной системы</a:t>
            </a:r>
            <a:br>
              <a:rPr lang="ru-KZ" sz="28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ru-KZ" sz="28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Компоненты ОС: ядро, оболочка, драйверы.</a:t>
            </a:r>
            <a:br>
              <a:rPr lang="ru-KZ" sz="28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ru-KZ" sz="28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Многоуровневая организация ОС.</a:t>
            </a:r>
            <a:br>
              <a:rPr lang="ru-KZ" sz="28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ru-KZ" sz="28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Примеры архитектур (монолитная, микроядро, гибридная).</a:t>
            </a:r>
            <a:br>
              <a:rPr lang="ru-KZ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ru-KZ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08E0E61-9924-8CF4-BDD3-AB6703936D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96737" y="4329401"/>
            <a:ext cx="9144000" cy="1655762"/>
          </a:xfrm>
        </p:spPr>
        <p:txBody>
          <a:bodyPr>
            <a:normAutofit/>
          </a:bodyPr>
          <a:lstStyle/>
          <a:p>
            <a:pPr algn="r"/>
            <a:r>
              <a:rPr lang="ru-RU" sz="2000" i="1" dirty="0">
                <a:solidFill>
                  <a:schemeClr val="tx1">
                    <a:alpha val="70000"/>
                  </a:schemeClr>
                </a:solidFill>
              </a:rPr>
              <a:t>Дисциплина</a:t>
            </a:r>
            <a:r>
              <a:rPr lang="en-US" sz="2000" i="1" dirty="0">
                <a:solidFill>
                  <a:schemeClr val="tx1">
                    <a:alpha val="70000"/>
                  </a:schemeClr>
                </a:solidFill>
              </a:rPr>
              <a:t>:</a:t>
            </a:r>
            <a:r>
              <a:rPr lang="en-US" sz="2000" dirty="0">
                <a:solidFill>
                  <a:schemeClr val="tx1">
                    <a:alpha val="70000"/>
                  </a:schemeClr>
                </a:solidFill>
              </a:rPr>
              <a:t> </a:t>
            </a:r>
            <a:r>
              <a:rPr lang="ru-RU" sz="2000" dirty="0">
                <a:solidFill>
                  <a:schemeClr val="tx1">
                    <a:alpha val="70000"/>
                  </a:schemeClr>
                </a:solidFill>
              </a:rPr>
              <a:t>Операционные системы</a:t>
            </a:r>
          </a:p>
          <a:p>
            <a:pPr algn="r"/>
            <a:r>
              <a:rPr lang="ru-RU" sz="2000" i="1" dirty="0">
                <a:solidFill>
                  <a:schemeClr val="tx1">
                    <a:alpha val="70000"/>
                  </a:schemeClr>
                </a:solidFill>
              </a:rPr>
              <a:t>Лектор</a:t>
            </a:r>
            <a:r>
              <a:rPr lang="en-US" sz="2000" i="1" dirty="0">
                <a:solidFill>
                  <a:schemeClr val="tx1">
                    <a:alpha val="70000"/>
                  </a:schemeClr>
                </a:solidFill>
              </a:rPr>
              <a:t>:</a:t>
            </a:r>
            <a:r>
              <a:rPr lang="en-US" sz="2000" dirty="0">
                <a:solidFill>
                  <a:schemeClr val="tx1">
                    <a:alpha val="7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1">
                    <a:alpha val="70000"/>
                  </a:schemeClr>
                </a:solidFill>
              </a:rPr>
              <a:t>Аяпбергенова</a:t>
            </a:r>
            <a:r>
              <a:rPr lang="ru-RU" sz="2000" dirty="0">
                <a:solidFill>
                  <a:schemeClr val="tx1">
                    <a:alpha val="7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1">
                    <a:alpha val="70000"/>
                  </a:schemeClr>
                </a:solidFill>
              </a:rPr>
              <a:t>Асем</a:t>
            </a:r>
            <a:r>
              <a:rPr lang="ru-RU" sz="2000" dirty="0">
                <a:solidFill>
                  <a:schemeClr val="tx1">
                    <a:alpha val="7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1">
                    <a:alpha val="70000"/>
                  </a:schemeClr>
                </a:solidFill>
              </a:rPr>
              <a:t>Тултановна</a:t>
            </a:r>
            <a:endParaRPr lang="ru-RU" sz="2000" dirty="0">
              <a:solidFill>
                <a:schemeClr val="tx1">
                  <a:alpha val="70000"/>
                </a:schemeClr>
              </a:solidFill>
            </a:endParaRPr>
          </a:p>
          <a:p>
            <a:pPr algn="r"/>
            <a:r>
              <a:rPr lang="ru-RU" sz="2000" i="1" dirty="0">
                <a:solidFill>
                  <a:schemeClr val="tx1">
                    <a:alpha val="70000"/>
                  </a:schemeClr>
                </a:solidFill>
              </a:rPr>
              <a:t>Кафедра</a:t>
            </a:r>
            <a:r>
              <a:rPr lang="en-US" sz="2000" i="1" dirty="0">
                <a:solidFill>
                  <a:schemeClr val="tx1">
                    <a:alpha val="70000"/>
                  </a:schemeClr>
                </a:solidFill>
              </a:rPr>
              <a:t>:</a:t>
            </a:r>
            <a:r>
              <a:rPr lang="en-US" sz="2000" dirty="0">
                <a:solidFill>
                  <a:schemeClr val="tx1">
                    <a:alpha val="70000"/>
                  </a:schemeClr>
                </a:solidFill>
              </a:rPr>
              <a:t> </a:t>
            </a:r>
            <a:r>
              <a:rPr lang="ru-RU" sz="2000" dirty="0">
                <a:solidFill>
                  <a:schemeClr val="tx1">
                    <a:alpha val="70000"/>
                  </a:schemeClr>
                </a:solidFill>
              </a:rPr>
              <a:t> Программная инженерия</a:t>
            </a:r>
            <a:endParaRPr lang="ru-KZ" sz="2000" dirty="0">
              <a:solidFill>
                <a:schemeClr val="tx1">
                  <a:alpha val="70000"/>
                </a:schemeClr>
              </a:solidFill>
            </a:endParaRPr>
          </a:p>
          <a:p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40268182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7B23C17-12D7-E862-29B3-A34417667B08}"/>
              </a:ext>
            </a:extLst>
          </p:cNvPr>
          <p:cNvSpPr txBox="1"/>
          <p:nvPr/>
        </p:nvSpPr>
        <p:spPr>
          <a:xfrm>
            <a:off x="2995177" y="176029"/>
            <a:ext cx="701126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latin typeface="Segoe Script" panose="030B0504020000000003" pitchFamily="66" charset="0"/>
                <a:cs typeface="Times New Roman" panose="02020603050405020304" pitchFamily="18" charset="0"/>
              </a:rPr>
              <a:t>Гибридная архитектура</a:t>
            </a:r>
            <a:endParaRPr lang="ru-KZ" sz="3200" b="1" dirty="0">
              <a:latin typeface="Segoe Script" panose="030B0504020000000003" pitchFamily="66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183831B-A549-D150-7157-B718976DB5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6124" y="4270665"/>
            <a:ext cx="9859751" cy="241130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D7B9360-A707-452A-8E13-7AA605AD89D3}"/>
              </a:ext>
            </a:extLst>
          </p:cNvPr>
          <p:cNvSpPr txBox="1"/>
          <p:nvPr/>
        </p:nvSpPr>
        <p:spPr>
          <a:xfrm>
            <a:off x="1081951" y="760804"/>
            <a:ext cx="10837718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dirty="0"/>
              <a:t>Преимущества:</a:t>
            </a:r>
          </a:p>
          <a:p>
            <a:pPr>
              <a:buFont typeface="+mj-lt"/>
              <a:buAutoNum type="arabicPeriod"/>
            </a:pPr>
            <a:r>
              <a:rPr lang="ru-RU" sz="1600" b="1" dirty="0"/>
              <a:t>Модульность:</a:t>
            </a:r>
            <a:endParaRPr lang="ru-RU" sz="1600" dirty="0"/>
          </a:p>
          <a:p>
            <a:pPr lvl="1"/>
            <a:r>
              <a:rPr lang="ru-RU" sz="1600" dirty="0"/>
              <a:t>Ошибка в одном модуле не влияет на работу всей системы.</a:t>
            </a:r>
          </a:p>
          <a:p>
            <a:pPr>
              <a:buFont typeface="+mj-lt"/>
              <a:buAutoNum type="arabicPeriod"/>
            </a:pPr>
            <a:r>
              <a:rPr lang="ru-RU" sz="1600" b="1" dirty="0"/>
              <a:t>Надежность:</a:t>
            </a:r>
            <a:endParaRPr lang="ru-RU" sz="1600" dirty="0"/>
          </a:p>
          <a:p>
            <a:pPr lvl="1"/>
            <a:r>
              <a:rPr lang="ru-RU" sz="1600" dirty="0"/>
              <a:t>Серверы изолированы друг от друга.</a:t>
            </a:r>
          </a:p>
          <a:p>
            <a:pPr>
              <a:buFont typeface="+mj-lt"/>
              <a:buAutoNum type="arabicPeriod"/>
            </a:pPr>
            <a:r>
              <a:rPr lang="ru-RU" sz="1600" b="1" dirty="0"/>
              <a:t>Удобство модификации:</a:t>
            </a:r>
            <a:endParaRPr lang="ru-RU" sz="1600" dirty="0"/>
          </a:p>
          <a:p>
            <a:pPr lvl="1"/>
            <a:r>
              <a:rPr lang="ru-RU" sz="1600" dirty="0"/>
              <a:t>Легче заменять или обновлять отдельные компоненты.</a:t>
            </a:r>
          </a:p>
          <a:p>
            <a:pPr algn="ctr"/>
            <a:r>
              <a:rPr lang="ru-RU" sz="1600" b="1" dirty="0"/>
              <a:t>Недостатки:</a:t>
            </a:r>
          </a:p>
          <a:p>
            <a:pPr>
              <a:buFont typeface="+mj-lt"/>
              <a:buAutoNum type="arabicPeriod"/>
            </a:pPr>
            <a:r>
              <a:rPr lang="ru-RU" sz="1600" b="1" dirty="0"/>
              <a:t>Низкая производительность:</a:t>
            </a:r>
            <a:endParaRPr lang="ru-RU" sz="1600" dirty="0"/>
          </a:p>
          <a:p>
            <a:pPr lvl="1"/>
            <a:r>
              <a:rPr lang="ru-RU" sz="1600" dirty="0"/>
              <a:t>Обращение к модулям через </a:t>
            </a:r>
            <a:r>
              <a:rPr lang="ru-RU" sz="1600" dirty="0" err="1"/>
              <a:t>межпроцессное</a:t>
            </a:r>
            <a:r>
              <a:rPr lang="ru-RU" sz="1600" dirty="0"/>
              <a:t> взаимодействие (IPC) замедляет работу системы.</a:t>
            </a:r>
          </a:p>
          <a:p>
            <a:pPr>
              <a:buFont typeface="+mj-lt"/>
              <a:buAutoNum type="arabicPeriod"/>
            </a:pPr>
            <a:r>
              <a:rPr lang="ru-RU" sz="1600" b="1" dirty="0"/>
              <a:t>Сложность разработки:</a:t>
            </a:r>
            <a:endParaRPr lang="ru-RU" sz="1600" dirty="0"/>
          </a:p>
          <a:p>
            <a:pPr lvl="1"/>
            <a:r>
              <a:rPr lang="ru-RU" sz="1600" dirty="0"/>
              <a:t>Необходима организация взаимодействия множества модулей.</a:t>
            </a:r>
          </a:p>
        </p:txBody>
      </p:sp>
    </p:spTree>
    <p:extLst>
      <p:ext uri="{BB962C8B-B14F-4D97-AF65-F5344CB8AC3E}">
        <p14:creationId xmlns:p14="http://schemas.microsoft.com/office/powerpoint/2010/main" val="13512699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F03A6E-9CCB-EEDE-F771-BA40C8678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Сравнение архитектур:</a:t>
            </a:r>
            <a:endParaRPr lang="ru-KZ" b="1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732DEA1-60E0-668F-CC96-56E076D925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6756" y="1465119"/>
            <a:ext cx="10203179" cy="4883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0774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D8EDE1-3434-92D1-4AB2-CABCC1D00F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6834" y="2452910"/>
            <a:ext cx="8911687" cy="1280890"/>
          </a:xfrm>
        </p:spPr>
        <p:txBody>
          <a:bodyPr/>
          <a:lstStyle/>
          <a:p>
            <a:r>
              <a:rPr lang="ru-RU" b="1" dirty="0">
                <a:latin typeface="Segoe Script" panose="030B0504020000000003" pitchFamily="66" charset="0"/>
              </a:rPr>
              <a:t>СПАСИБО ЗА ВНИМАНИЕ</a:t>
            </a:r>
            <a:r>
              <a:rPr lang="en-US" b="1" dirty="0">
                <a:latin typeface="Segoe Script" panose="030B0504020000000003" pitchFamily="66" charset="0"/>
              </a:rPr>
              <a:t>!!!</a:t>
            </a:r>
            <a:endParaRPr lang="ru-KZ" b="1" dirty="0">
              <a:latin typeface="Segoe Script" panose="030B05040200000000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47513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207EF6-7480-56FD-1720-E87AEA81C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9871" y="446013"/>
            <a:ext cx="7672258" cy="682014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sz="3100" b="1" kern="1200" dirty="0" err="1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Архитектура</a:t>
            </a:r>
            <a:r>
              <a:rPr lang="en-US" sz="3100" b="1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3100" b="1" kern="1200" dirty="0" err="1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операционной</a:t>
            </a:r>
            <a:r>
              <a:rPr lang="en-US" sz="3100" b="1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3100" b="1" kern="1200" dirty="0" err="1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системы</a:t>
            </a:r>
            <a:br>
              <a:rPr lang="ru-RU" sz="3100" b="1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</a:br>
            <a:br>
              <a:rPr lang="ru-RU" sz="3100" b="1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</a:br>
            <a:endParaRPr lang="en-US" sz="31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435E53-5592-75E4-8A52-1A08741F8C10}"/>
              </a:ext>
            </a:extLst>
          </p:cNvPr>
          <p:cNvSpPr txBox="1"/>
          <p:nvPr/>
        </p:nvSpPr>
        <p:spPr>
          <a:xfrm>
            <a:off x="738536" y="3783099"/>
            <a:ext cx="2919738" cy="78941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342900" lvl="0" indent="-342900" algn="ctr"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SzPts val="1000"/>
              <a:buFont typeface="Wingdings" panose="05000000000000000000" pitchFamily="2" charset="2"/>
              <a:buChar char="ÿ"/>
              <a:tabLst>
                <a:tab pos="457200" algn="l"/>
              </a:tabLst>
            </a:pPr>
            <a:r>
              <a:rPr lang="en-US" sz="2400" b="1" kern="1200" dirty="0" err="1">
                <a:solidFill>
                  <a:srgbClr val="FFFFFF"/>
                </a:solidFill>
                <a:effectLst/>
                <a:latin typeface="+mn-lt"/>
                <a:ea typeface="+mn-ea"/>
                <a:cs typeface="+mn-cs"/>
              </a:rPr>
              <a:t>Функции</a:t>
            </a:r>
            <a:r>
              <a:rPr lang="en-US" sz="2400" b="1" kern="1200" dirty="0">
                <a:solidFill>
                  <a:srgbClr val="FFFFFF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400" b="1" kern="1200" dirty="0" err="1">
                <a:solidFill>
                  <a:srgbClr val="FFFFFF"/>
                </a:solidFill>
                <a:effectLst/>
                <a:latin typeface="+mn-lt"/>
                <a:ea typeface="+mn-ea"/>
                <a:cs typeface="+mn-cs"/>
              </a:rPr>
              <a:t>ядра</a:t>
            </a:r>
            <a:r>
              <a:rPr lang="en-US" sz="2400" b="1" kern="1200" dirty="0">
                <a:solidFill>
                  <a:srgbClr val="FFFFFF"/>
                </a:solidFill>
                <a:effectLst/>
                <a:latin typeface="+mn-lt"/>
                <a:ea typeface="+mn-ea"/>
                <a:cs typeface="+mn-cs"/>
              </a:rPr>
              <a:t>:</a:t>
            </a:r>
            <a:endParaRPr lang="ru-RU" sz="2400" b="1" kern="1200" dirty="0">
              <a:solidFill>
                <a:srgbClr val="FFFFFF"/>
              </a:solidFill>
              <a:effectLst/>
              <a:latin typeface="+mn-lt"/>
              <a:ea typeface="+mn-ea"/>
              <a:cs typeface="+mn-cs"/>
            </a:endParaRPr>
          </a:p>
          <a:p>
            <a:pPr marL="342900" lvl="0" indent="-342900"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SzPts val="1000"/>
              <a:buFont typeface="Wingdings" panose="05000000000000000000" pitchFamily="2" charset="2"/>
              <a:buChar char="ÿ"/>
              <a:tabLst>
                <a:tab pos="457200" algn="l"/>
              </a:tabLst>
            </a:pPr>
            <a:endParaRPr lang="en-US" sz="2000" kern="1200" dirty="0">
              <a:solidFill>
                <a:srgbClr val="FFFFFF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0940112-A289-C995-948A-4971E078A0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3399" y="1621643"/>
            <a:ext cx="7225748" cy="4731580"/>
          </a:xfrm>
          <a:prstGeom prst="rect">
            <a:avLst/>
          </a:prstGeom>
        </p:spPr>
      </p:pic>
      <p:sp>
        <p:nvSpPr>
          <p:cNvPr id="8" name="Rectangle 1">
            <a:extLst>
              <a:ext uri="{FF2B5EF4-FFF2-40B4-BE49-F238E27FC236}">
                <a16:creationId xmlns:a16="http://schemas.microsoft.com/office/drawing/2014/main" id="{FBB56B59-E41C-4398-A0EB-54190A9E68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853" y="2146482"/>
            <a:ext cx="4404964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KZ" altLang="ru-KZ" sz="18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KZ" sz="18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</a:t>
            </a:r>
            <a:r>
              <a:rPr kumimoji="0" lang="ru-KZ" altLang="ru-KZ" sz="18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Управление процессами.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KZ" sz="18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</a:t>
            </a:r>
            <a:r>
              <a:rPr kumimoji="0" lang="ru-KZ" altLang="ru-KZ" sz="18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Управление памятью.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KZ" sz="18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</a:t>
            </a:r>
            <a:r>
              <a:rPr kumimoji="0" lang="ru-KZ" altLang="ru-KZ" sz="18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Обработка системных вызовов и прерываний.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KZ" sz="18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</a:t>
            </a:r>
            <a:r>
              <a:rPr kumimoji="0" lang="ru-KZ" altLang="ru-KZ" sz="18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Управление устройствами ввода-вывода. </a:t>
            </a:r>
          </a:p>
        </p:txBody>
      </p:sp>
    </p:spTree>
    <p:extLst>
      <p:ext uri="{BB962C8B-B14F-4D97-AF65-F5344CB8AC3E}">
        <p14:creationId xmlns:p14="http://schemas.microsoft.com/office/powerpoint/2010/main" val="27635891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A76B10-FC0F-FFD7-F6BC-7AF86112C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4100" y="691126"/>
            <a:ext cx="6715991" cy="622011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/>
              <a:t>Типы архитектуры ОС:</a:t>
            </a:r>
            <a:endParaRPr lang="ru-KZ" sz="28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9C8077-803B-5D16-68DA-081B76186169}"/>
              </a:ext>
            </a:extLst>
          </p:cNvPr>
          <p:cNvSpPr txBox="1"/>
          <p:nvPr/>
        </p:nvSpPr>
        <p:spPr>
          <a:xfrm>
            <a:off x="3493943" y="1768826"/>
            <a:ext cx="609426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Монолитная архитектура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err="1"/>
              <a:t>Микроядерная</a:t>
            </a:r>
            <a:r>
              <a:rPr lang="ru-RU" dirty="0"/>
              <a:t> архитектура (</a:t>
            </a:r>
            <a:r>
              <a:rPr lang="en-US" dirty="0"/>
              <a:t>Microkernel)</a:t>
            </a:r>
            <a:endParaRPr lang="ru-RU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Гибридная архитектура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Клиент-серверная архитектура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err="1"/>
              <a:t>Виртуализированная</a:t>
            </a:r>
            <a:r>
              <a:rPr lang="ru-RU" dirty="0"/>
              <a:t> архитектура</a:t>
            </a:r>
            <a:endParaRPr lang="ru-KZ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968266-FB12-C2A8-40B4-760E1D6EA5D2}"/>
              </a:ext>
            </a:extLst>
          </p:cNvPr>
          <p:cNvSpPr txBox="1"/>
          <p:nvPr/>
        </p:nvSpPr>
        <p:spPr>
          <a:xfrm>
            <a:off x="469323" y="4713007"/>
            <a:ext cx="112533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Архитектура ОС является ключевым фактором, влияющим на производительность, надежность и масштабируемость системы.</a:t>
            </a:r>
            <a:endParaRPr lang="ru-KZ" b="1" dirty="0"/>
          </a:p>
        </p:txBody>
      </p:sp>
    </p:spTree>
    <p:extLst>
      <p:ext uri="{BB962C8B-B14F-4D97-AF65-F5344CB8AC3E}">
        <p14:creationId xmlns:p14="http://schemas.microsoft.com/office/powerpoint/2010/main" val="26841767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4E5479F-A882-AF57-2625-EB2E13DF5C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5937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607E40-9A3B-F831-463F-0E8EF2FF1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4717" y="383478"/>
            <a:ext cx="8284464" cy="104380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34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Особенности</a:t>
            </a:r>
            <a:r>
              <a:rPr lang="en-US" sz="3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4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многоуровневой</a:t>
            </a:r>
            <a:r>
              <a:rPr lang="en-US" sz="3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4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организации</a:t>
            </a:r>
            <a:r>
              <a:rPr lang="en-US" sz="3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ОС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497782-3212-D80F-8B61-01F79F93F21C}"/>
              </a:ext>
            </a:extLst>
          </p:cNvPr>
          <p:cNvSpPr txBox="1"/>
          <p:nvPr/>
        </p:nvSpPr>
        <p:spPr>
          <a:xfrm>
            <a:off x="852055" y="2670463"/>
            <a:ext cx="4540827" cy="134902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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Иерархическая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"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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Изоляция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функций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"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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Модульность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67DFB22-5CE7-9563-DF09-AFB62C5018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765839"/>
            <a:ext cx="5462016" cy="401042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57A97BB-BAEC-2966-F346-0C1A6F6AED70}"/>
              </a:ext>
            </a:extLst>
          </p:cNvPr>
          <p:cNvSpPr txBox="1"/>
          <p:nvPr/>
        </p:nvSpPr>
        <p:spPr>
          <a:xfrm>
            <a:off x="5818909" y="5776265"/>
            <a:ext cx="618591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i="1" dirty="0"/>
              <a:t>Примерная структура многоуровневой организации ОС</a:t>
            </a:r>
            <a:endParaRPr lang="ru-KZ" sz="1600" b="1" i="1" dirty="0"/>
          </a:p>
        </p:txBody>
      </p:sp>
    </p:spTree>
    <p:extLst>
      <p:ext uri="{BB962C8B-B14F-4D97-AF65-F5344CB8AC3E}">
        <p14:creationId xmlns:p14="http://schemas.microsoft.com/office/powerpoint/2010/main" val="31590068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83ED10-02CF-8C26-E7B2-C8BBBA78B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9659" y="489816"/>
            <a:ext cx="5458691" cy="632402"/>
          </a:xfrm>
        </p:spPr>
        <p:txBody>
          <a:bodyPr>
            <a:noAutofit/>
          </a:bodyPr>
          <a:lstStyle/>
          <a:p>
            <a:pPr algn="ctr"/>
            <a:r>
              <a:rPr lang="ru-KZ" sz="24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Преимущества многоуровневой организации</a:t>
            </a:r>
            <a:endParaRPr lang="ru-K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6D934B-73D7-7E16-26DF-BFDA5ECA3943}"/>
              </a:ext>
            </a:extLst>
          </p:cNvPr>
          <p:cNvSpPr txBox="1"/>
          <p:nvPr/>
        </p:nvSpPr>
        <p:spPr>
          <a:xfrm>
            <a:off x="6867960" y="1639491"/>
            <a:ext cx="4444711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sym typeface="Wingdings" panose="05000000000000000000" pitchFamily="2" charset="2"/>
              </a:rPr>
              <a:t></a:t>
            </a:r>
            <a:r>
              <a:rPr lang="ru-RU" sz="2000" dirty="0"/>
              <a:t>Потери производительности</a:t>
            </a:r>
            <a:endParaRPr lang="ru-RU" sz="2000" dirty="0">
              <a:sym typeface="Wingdings" panose="05000000000000000000" pitchFamily="2" charset="2"/>
            </a:endParaRPr>
          </a:p>
          <a:p>
            <a:r>
              <a:rPr lang="ru-RU" sz="2000" dirty="0">
                <a:sym typeface="Wingdings" panose="05000000000000000000" pitchFamily="2" charset="2"/>
              </a:rPr>
              <a:t> </a:t>
            </a:r>
            <a:r>
              <a:rPr lang="ru-RU" sz="2000" dirty="0"/>
              <a:t>Сложность взаимодействия</a:t>
            </a:r>
            <a:endParaRPr lang="ru-RU" sz="2000" dirty="0">
              <a:sym typeface="Wingdings" panose="05000000000000000000" pitchFamily="2" charset="2"/>
            </a:endParaRPr>
          </a:p>
          <a:p>
            <a:r>
              <a:rPr lang="ru-RU" sz="2000" dirty="0">
                <a:sym typeface="Wingdings" panose="05000000000000000000" pitchFamily="2" charset="2"/>
              </a:rPr>
              <a:t></a:t>
            </a:r>
            <a:r>
              <a:rPr lang="ru-RU" sz="2000" dirty="0"/>
              <a:t> Ограничения модификации</a:t>
            </a:r>
            <a:endParaRPr lang="ru-RU" sz="2000" dirty="0">
              <a:sym typeface="Wingdings" panose="05000000000000000000" pitchFamily="2" charset="2"/>
            </a:endParaRPr>
          </a:p>
          <a:p>
            <a:endParaRPr lang="ru-RU" dirty="0">
              <a:sym typeface="Wingdings" panose="05000000000000000000" pitchFamily="2" charset="2"/>
            </a:endParaRPr>
          </a:p>
          <a:p>
            <a:endParaRPr lang="ru-RU" dirty="0">
              <a:sym typeface="Wingdings" panose="05000000000000000000" pitchFamily="2" charset="2"/>
            </a:endParaRPr>
          </a:p>
          <a:p>
            <a:endParaRPr lang="ru-KZ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7850FB9-2400-0A06-E9F8-3F8F8A479828}"/>
              </a:ext>
            </a:extLst>
          </p:cNvPr>
          <p:cNvSpPr txBox="1"/>
          <p:nvPr/>
        </p:nvSpPr>
        <p:spPr>
          <a:xfrm>
            <a:off x="879329" y="1750690"/>
            <a:ext cx="364071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ym typeface="Wingdings" panose="05000000000000000000" pitchFamily="2" charset="2"/>
              </a:rPr>
              <a:t></a:t>
            </a:r>
            <a:r>
              <a:rPr lang="ru-RU" dirty="0"/>
              <a:t>Простота проектирования</a:t>
            </a:r>
            <a:endParaRPr lang="ru-RU" dirty="0">
              <a:sym typeface="Wingdings" panose="05000000000000000000" pitchFamily="2" charset="2"/>
            </a:endParaRPr>
          </a:p>
          <a:p>
            <a:r>
              <a:rPr lang="ru-RU" dirty="0">
                <a:sym typeface="Wingdings" panose="05000000000000000000" pitchFamily="2" charset="2"/>
              </a:rPr>
              <a:t></a:t>
            </a:r>
            <a:r>
              <a:rPr lang="ru-RU" dirty="0"/>
              <a:t> Модульность</a:t>
            </a:r>
            <a:endParaRPr lang="ru-RU" dirty="0">
              <a:sym typeface="Wingdings" panose="05000000000000000000" pitchFamily="2" charset="2"/>
            </a:endParaRPr>
          </a:p>
          <a:p>
            <a:r>
              <a:rPr lang="ru-RU" dirty="0">
                <a:sym typeface="Wingdings" panose="05000000000000000000" pitchFamily="2" charset="2"/>
              </a:rPr>
              <a:t> </a:t>
            </a:r>
            <a:r>
              <a:rPr lang="ru-RU" dirty="0"/>
              <a:t>Повышение надежности</a:t>
            </a:r>
            <a:endParaRPr lang="ru-RU" dirty="0">
              <a:sym typeface="Wingdings" panose="05000000000000000000" pitchFamily="2" charset="2"/>
            </a:endParaRPr>
          </a:p>
          <a:p>
            <a:r>
              <a:rPr lang="ru-RU" dirty="0">
                <a:sym typeface="Wingdings" panose="05000000000000000000" pitchFamily="2" charset="2"/>
              </a:rPr>
              <a:t></a:t>
            </a:r>
            <a:r>
              <a:rPr lang="ru-RU" dirty="0"/>
              <a:t> Удобство тестирования</a:t>
            </a:r>
            <a:endParaRPr lang="ru-KZ" dirty="0"/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269F9C6E-19B5-DC38-3EBB-AB5AA2BD9FD4}"/>
              </a:ext>
            </a:extLst>
          </p:cNvPr>
          <p:cNvSpPr txBox="1">
            <a:spLocks/>
          </p:cNvSpPr>
          <p:nvPr/>
        </p:nvSpPr>
        <p:spPr>
          <a:xfrm>
            <a:off x="6355196" y="543883"/>
            <a:ext cx="5150428" cy="6324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Недостатки многоуровневой </a:t>
            </a: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</a:t>
            </a:r>
            <a:endParaRPr lang="ru-K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6FB5B3A-2821-7B88-D1BD-B08D9DBBA1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8473" y="3326535"/>
            <a:ext cx="1856888" cy="279840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693A35B-2EAA-4216-E515-B6F0EAFE82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0187" y="3212235"/>
            <a:ext cx="2960256" cy="267138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FA665D3-9DE7-C1B4-E2FB-E01BCF0F9A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1984" y="3381991"/>
            <a:ext cx="2562583" cy="2638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4760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02E938-683B-E1B7-55E7-ABF7FA145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7827" y="517031"/>
            <a:ext cx="4055918" cy="601230"/>
          </a:xfrm>
        </p:spPr>
        <p:txBody>
          <a:bodyPr>
            <a:normAutofit fontScale="90000"/>
          </a:bodyPr>
          <a:lstStyle/>
          <a:p>
            <a:pPr algn="ctr"/>
            <a:r>
              <a:rPr lang="ru-KZ" sz="31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Примеры архитектур</a:t>
            </a:r>
            <a:br>
              <a:rPr lang="ru-K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ru-KZ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8ABB99-A6ED-FF21-BC0F-388D3DC45370}"/>
              </a:ext>
            </a:extLst>
          </p:cNvPr>
          <p:cNvSpPr txBox="1"/>
          <p:nvPr/>
        </p:nvSpPr>
        <p:spPr>
          <a:xfrm>
            <a:off x="667615" y="1594626"/>
            <a:ext cx="397279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latin typeface="Segoe Script" panose="030B0504020000000003" pitchFamily="66" charset="0"/>
                <a:ea typeface="Yu Mincho Light" panose="020B0400000000000000" pitchFamily="18" charset="-128"/>
                <a:cs typeface="Cavolini" panose="020B0502040204020203" pitchFamily="66" charset="0"/>
              </a:rPr>
              <a:t>Монолитная архитектура</a:t>
            </a:r>
            <a:endParaRPr lang="ru-KZ" sz="2400" dirty="0">
              <a:latin typeface="Segoe Script" panose="030B0504020000000003" pitchFamily="66" charset="0"/>
              <a:ea typeface="Yu Mincho Light" panose="020B0400000000000000" pitchFamily="18" charset="-128"/>
              <a:cs typeface="Cavolini" panose="020B0502040204020203" pitchFamily="66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42893D-E577-569E-A20A-D8866BDBF764}"/>
              </a:ext>
            </a:extLst>
          </p:cNvPr>
          <p:cNvSpPr txBox="1"/>
          <p:nvPr/>
        </p:nvSpPr>
        <p:spPr>
          <a:xfrm>
            <a:off x="667615" y="3429000"/>
            <a:ext cx="446549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 err="1">
                <a:latin typeface="Segoe Script" panose="030B0504020000000003" pitchFamily="66" charset="0"/>
                <a:cs typeface="Times New Roman" panose="02020603050405020304" pitchFamily="18" charset="0"/>
              </a:rPr>
              <a:t>Микроядерная</a:t>
            </a:r>
            <a:r>
              <a:rPr lang="ru-RU" sz="2400" dirty="0">
                <a:latin typeface="Segoe Script" panose="030B0504020000000003" pitchFamily="66" charset="0"/>
                <a:cs typeface="Times New Roman" panose="02020603050405020304" pitchFamily="18" charset="0"/>
              </a:rPr>
              <a:t> архитектура</a:t>
            </a:r>
            <a:endParaRPr lang="ru-KZ" sz="2400" dirty="0">
              <a:latin typeface="Segoe Script" panose="030B0504020000000003" pitchFamily="66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CB83437-D262-0EC3-9D65-AD64B949B46B}"/>
              </a:ext>
            </a:extLst>
          </p:cNvPr>
          <p:cNvSpPr txBox="1"/>
          <p:nvPr/>
        </p:nvSpPr>
        <p:spPr>
          <a:xfrm>
            <a:off x="667615" y="5169022"/>
            <a:ext cx="366539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latin typeface="Segoe Script" panose="030B0504020000000003" pitchFamily="66" charset="0"/>
                <a:cs typeface="Times New Roman" panose="02020603050405020304" pitchFamily="18" charset="0"/>
              </a:rPr>
              <a:t>Гибридная архитектура</a:t>
            </a:r>
            <a:endParaRPr lang="ru-KZ" sz="2400" dirty="0">
              <a:latin typeface="Segoe Script" panose="030B0504020000000003" pitchFamily="66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1BE5DAE-AD60-8FD4-692C-3C9D15C7B92E}"/>
              </a:ext>
            </a:extLst>
          </p:cNvPr>
          <p:cNvSpPr txBox="1"/>
          <p:nvPr/>
        </p:nvSpPr>
        <p:spPr>
          <a:xfrm>
            <a:off x="6902595" y="1263479"/>
            <a:ext cx="266093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Примеры: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Unix/Linux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MS-DOS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B467BE8-F32F-47CA-12B1-2AD6D8488E11}"/>
              </a:ext>
            </a:extLst>
          </p:cNvPr>
          <p:cNvSpPr txBox="1"/>
          <p:nvPr/>
        </p:nvSpPr>
        <p:spPr>
          <a:xfrm>
            <a:off x="6870989" y="3042470"/>
            <a:ext cx="285490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Примеры: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MINIX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QNX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GNU Hurd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DAA9DE1-C2F2-DA84-EDF7-B2C8881DCC5B}"/>
              </a:ext>
            </a:extLst>
          </p:cNvPr>
          <p:cNvSpPr txBox="1"/>
          <p:nvPr/>
        </p:nvSpPr>
        <p:spPr>
          <a:xfrm>
            <a:off x="6719455" y="4973692"/>
            <a:ext cx="376930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Примеры: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Windows NT/2000/XP/Vista/7/10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MacOS (</a:t>
            </a:r>
            <a:r>
              <a:rPr lang="ru-RU" b="1" dirty="0"/>
              <a:t>на основе </a:t>
            </a:r>
            <a:r>
              <a:rPr lang="en-US" b="1" dirty="0"/>
              <a:t>XNU)</a:t>
            </a:r>
            <a:endParaRPr lang="en-US" dirty="0"/>
          </a:p>
        </p:txBody>
      </p:sp>
      <p:sp>
        <p:nvSpPr>
          <p:cNvPr id="16" name="Стрелка: вправо 15">
            <a:extLst>
              <a:ext uri="{FF2B5EF4-FFF2-40B4-BE49-F238E27FC236}">
                <a16:creationId xmlns:a16="http://schemas.microsoft.com/office/drawing/2014/main" id="{050984AE-0F0A-CA89-9A97-3A15AE8C57B8}"/>
              </a:ext>
            </a:extLst>
          </p:cNvPr>
          <p:cNvSpPr/>
          <p:nvPr/>
        </p:nvSpPr>
        <p:spPr>
          <a:xfrm>
            <a:off x="4189269" y="1821291"/>
            <a:ext cx="2306782" cy="10976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7" name="Стрелка: вправо 16">
            <a:extLst>
              <a:ext uri="{FF2B5EF4-FFF2-40B4-BE49-F238E27FC236}">
                <a16:creationId xmlns:a16="http://schemas.microsoft.com/office/drawing/2014/main" id="{EE77DD58-1D99-32E5-2357-73530F16A327}"/>
              </a:ext>
            </a:extLst>
          </p:cNvPr>
          <p:cNvSpPr/>
          <p:nvPr/>
        </p:nvSpPr>
        <p:spPr>
          <a:xfrm>
            <a:off x="4167621" y="3642634"/>
            <a:ext cx="2306782" cy="10976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8" name="Стрелка: вправо 17">
            <a:extLst>
              <a:ext uri="{FF2B5EF4-FFF2-40B4-BE49-F238E27FC236}">
                <a16:creationId xmlns:a16="http://schemas.microsoft.com/office/drawing/2014/main" id="{CB49C6A0-3748-6461-E16D-A1EEC1691E04}"/>
              </a:ext>
            </a:extLst>
          </p:cNvPr>
          <p:cNvSpPr/>
          <p:nvPr/>
        </p:nvSpPr>
        <p:spPr>
          <a:xfrm>
            <a:off x="4083628" y="5380474"/>
            <a:ext cx="2306782" cy="10976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2984674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4292FDC-A7E1-E889-B38D-9F642BB786F7}"/>
              </a:ext>
            </a:extLst>
          </p:cNvPr>
          <p:cNvSpPr txBox="1"/>
          <p:nvPr/>
        </p:nvSpPr>
        <p:spPr>
          <a:xfrm>
            <a:off x="3493942" y="701008"/>
            <a:ext cx="732299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latin typeface="Segoe Script" panose="030B0504020000000003" pitchFamily="66" charset="0"/>
                <a:ea typeface="Yu Mincho Light" panose="020B0400000000000000" pitchFamily="18" charset="-128"/>
                <a:cs typeface="Cavolini" panose="020B0502040204020203" pitchFamily="66" charset="0"/>
              </a:rPr>
              <a:t>Монолитная архитектура</a:t>
            </a:r>
            <a:endParaRPr lang="ru-KZ" sz="3200" b="1" dirty="0">
              <a:latin typeface="Segoe Script" panose="030B0504020000000003" pitchFamily="66" charset="0"/>
              <a:ea typeface="Yu Mincho Light" panose="020B0400000000000000" pitchFamily="18" charset="-128"/>
              <a:cs typeface="Cavolini" panose="020B0502040204020203" pitchFamily="66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B52A56-FB27-1AAB-9574-391E7E5DDA1A}"/>
              </a:ext>
            </a:extLst>
          </p:cNvPr>
          <p:cNvSpPr txBox="1"/>
          <p:nvPr/>
        </p:nvSpPr>
        <p:spPr>
          <a:xfrm>
            <a:off x="574096" y="1459428"/>
            <a:ext cx="6982201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Преимущества:</a:t>
            </a:r>
          </a:p>
          <a:p>
            <a:pPr>
              <a:buFont typeface="+mj-lt"/>
              <a:buAutoNum type="arabicPeriod"/>
            </a:pPr>
            <a:r>
              <a:rPr lang="ru-RU" b="1" dirty="0"/>
              <a:t>Высокая производительность:</a:t>
            </a:r>
            <a:endParaRPr lang="ru-RU" dirty="0"/>
          </a:p>
          <a:p>
            <a:pPr lvl="1"/>
            <a:r>
              <a:rPr lang="ru-RU" dirty="0"/>
              <a:t>Все функции ядра выполняются напрямую, без дополнительных механизмов передачи данных.</a:t>
            </a:r>
          </a:p>
          <a:p>
            <a:pPr>
              <a:buFont typeface="+mj-lt"/>
              <a:buAutoNum type="arabicPeriod"/>
            </a:pPr>
            <a:r>
              <a:rPr lang="ru-RU" b="1" dirty="0"/>
              <a:t>Простота реализации:</a:t>
            </a:r>
            <a:endParaRPr lang="ru-RU" dirty="0"/>
          </a:p>
          <a:p>
            <a:pPr lvl="1"/>
            <a:r>
              <a:rPr lang="ru-RU" dirty="0"/>
              <a:t>Легче интегрировать компоненты в одну систему.</a:t>
            </a:r>
          </a:p>
          <a:p>
            <a:pPr algn="ctr"/>
            <a:r>
              <a:rPr lang="ru-RU" b="1" dirty="0"/>
              <a:t>Недостатки:</a:t>
            </a:r>
          </a:p>
          <a:p>
            <a:pPr>
              <a:buFont typeface="+mj-lt"/>
              <a:buAutoNum type="arabicPeriod"/>
            </a:pPr>
            <a:r>
              <a:rPr lang="ru-RU" b="1" dirty="0"/>
              <a:t>Сложность отладки и модификации:</a:t>
            </a:r>
            <a:endParaRPr lang="ru-RU" dirty="0"/>
          </a:p>
          <a:p>
            <a:pPr lvl="1"/>
            <a:r>
              <a:rPr lang="ru-RU" dirty="0"/>
              <a:t>Ошибка в одном модуле может нарушить работу всей системы.</a:t>
            </a:r>
          </a:p>
          <a:p>
            <a:pPr>
              <a:buFont typeface="+mj-lt"/>
              <a:buAutoNum type="arabicPeriod"/>
            </a:pPr>
            <a:r>
              <a:rPr lang="ru-RU" b="1" dirty="0"/>
              <a:t>Низкая модульность:</a:t>
            </a:r>
            <a:endParaRPr lang="ru-RU" dirty="0"/>
          </a:p>
          <a:p>
            <a:pPr lvl="1"/>
            <a:r>
              <a:rPr lang="ru-RU" dirty="0"/>
              <a:t>Компоненты сильно зависят друг от друга.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5D58973-F059-4A7D-B388-F1E5A36CF7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3478" y="4169675"/>
            <a:ext cx="5058481" cy="24577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2700726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6A5417B-9C9B-AEBB-E416-018A33EBF4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8529" y="2363931"/>
            <a:ext cx="4883280" cy="28678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C47A6A2-4B80-610C-6C4E-9D78262A5AB4}"/>
              </a:ext>
            </a:extLst>
          </p:cNvPr>
          <p:cNvSpPr txBox="1"/>
          <p:nvPr/>
        </p:nvSpPr>
        <p:spPr>
          <a:xfrm>
            <a:off x="2506805" y="550718"/>
            <a:ext cx="783214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 err="1">
                <a:latin typeface="Segoe Script" panose="030B0504020000000003" pitchFamily="66" charset="0"/>
                <a:cs typeface="Times New Roman" panose="02020603050405020304" pitchFamily="18" charset="0"/>
              </a:rPr>
              <a:t>Микроядерная</a:t>
            </a:r>
            <a:r>
              <a:rPr lang="ru-RU" sz="3200" b="1" dirty="0">
                <a:latin typeface="Segoe Script" panose="030B0504020000000003" pitchFamily="66" charset="0"/>
                <a:cs typeface="Times New Roman" panose="02020603050405020304" pitchFamily="18" charset="0"/>
              </a:rPr>
              <a:t> архитектура</a:t>
            </a:r>
            <a:endParaRPr lang="ru-KZ" sz="3200" b="1" dirty="0">
              <a:latin typeface="Segoe Script" panose="030B0504020000000003" pitchFamily="66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332226-123C-A7BE-290D-EA828F42B60F}"/>
              </a:ext>
            </a:extLst>
          </p:cNvPr>
          <p:cNvSpPr txBox="1"/>
          <p:nvPr/>
        </p:nvSpPr>
        <p:spPr>
          <a:xfrm>
            <a:off x="844261" y="1397220"/>
            <a:ext cx="6094268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Преимущества:</a:t>
            </a:r>
          </a:p>
          <a:p>
            <a:pPr>
              <a:buFont typeface="+mj-lt"/>
              <a:buAutoNum type="arabicPeriod"/>
            </a:pPr>
            <a:r>
              <a:rPr lang="ru-RU" b="1" dirty="0"/>
              <a:t>Модульность:</a:t>
            </a:r>
            <a:endParaRPr lang="ru-RU" dirty="0"/>
          </a:p>
          <a:p>
            <a:pPr lvl="1"/>
            <a:r>
              <a:rPr lang="ru-RU" dirty="0"/>
              <a:t>Ошибка в одном модуле не влияет на работу всей системы.</a:t>
            </a:r>
          </a:p>
          <a:p>
            <a:pPr>
              <a:buFont typeface="+mj-lt"/>
              <a:buAutoNum type="arabicPeriod"/>
            </a:pPr>
            <a:r>
              <a:rPr lang="ru-RU" b="1" dirty="0"/>
              <a:t>Надежность:</a:t>
            </a:r>
            <a:endParaRPr lang="ru-RU" dirty="0"/>
          </a:p>
          <a:p>
            <a:pPr lvl="1"/>
            <a:r>
              <a:rPr lang="ru-RU" dirty="0"/>
              <a:t>Серверы изолированы друг от друга.</a:t>
            </a:r>
          </a:p>
          <a:p>
            <a:pPr>
              <a:buFont typeface="+mj-lt"/>
              <a:buAutoNum type="arabicPeriod"/>
            </a:pPr>
            <a:r>
              <a:rPr lang="ru-RU" b="1" dirty="0"/>
              <a:t>Удобство модификации:</a:t>
            </a:r>
            <a:endParaRPr lang="ru-RU" dirty="0"/>
          </a:p>
          <a:p>
            <a:pPr lvl="1"/>
            <a:r>
              <a:rPr lang="ru-RU" dirty="0"/>
              <a:t>Легче заменять или обновлять отдельные компоненты.</a:t>
            </a:r>
          </a:p>
          <a:p>
            <a:pPr algn="ctr"/>
            <a:r>
              <a:rPr lang="ru-RU" b="1" dirty="0"/>
              <a:t>Недостатки:</a:t>
            </a:r>
          </a:p>
          <a:p>
            <a:pPr>
              <a:buFont typeface="+mj-lt"/>
              <a:buAutoNum type="arabicPeriod"/>
            </a:pPr>
            <a:r>
              <a:rPr lang="ru-RU" b="1" dirty="0"/>
              <a:t>Низкая производительность:</a:t>
            </a:r>
            <a:endParaRPr lang="ru-RU" dirty="0"/>
          </a:p>
          <a:p>
            <a:pPr lvl="1"/>
            <a:r>
              <a:rPr lang="ru-RU" dirty="0"/>
              <a:t>Обращение к модулям через </a:t>
            </a:r>
            <a:r>
              <a:rPr lang="ru-RU" dirty="0" err="1"/>
              <a:t>межпроцессное</a:t>
            </a:r>
            <a:r>
              <a:rPr lang="ru-RU" dirty="0"/>
              <a:t> взаимодействие (IPC) замедляет работу системы.</a:t>
            </a:r>
          </a:p>
          <a:p>
            <a:pPr>
              <a:buFont typeface="+mj-lt"/>
              <a:buAutoNum type="arabicPeriod"/>
            </a:pPr>
            <a:r>
              <a:rPr lang="ru-RU" b="1" dirty="0"/>
              <a:t>Сложность разработки:</a:t>
            </a:r>
            <a:endParaRPr lang="ru-RU" dirty="0"/>
          </a:p>
          <a:p>
            <a:pPr lvl="1"/>
            <a:r>
              <a:rPr lang="ru-RU" dirty="0"/>
              <a:t>Необходима организация взаимодействия множества модулей.</a:t>
            </a:r>
          </a:p>
        </p:txBody>
      </p:sp>
    </p:spTree>
    <p:extLst>
      <p:ext uri="{BB962C8B-B14F-4D97-AF65-F5344CB8AC3E}">
        <p14:creationId xmlns:p14="http://schemas.microsoft.com/office/powerpoint/2010/main" val="3307424013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TM02892315[[fn=Легкий дым]]</Template>
  <TotalTime>185</TotalTime>
  <Words>376</Words>
  <Application>Microsoft Office PowerPoint</Application>
  <PresentationFormat>Широкоэкранный</PresentationFormat>
  <Paragraphs>87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0" baseType="lpstr">
      <vt:lpstr>Aptos</vt:lpstr>
      <vt:lpstr>Arial</vt:lpstr>
      <vt:lpstr>Century Gothic</vt:lpstr>
      <vt:lpstr>Segoe Script</vt:lpstr>
      <vt:lpstr>Times New Roman</vt:lpstr>
      <vt:lpstr>Wingdings</vt:lpstr>
      <vt:lpstr>Wingdings 3</vt:lpstr>
      <vt:lpstr>Легкий дым</vt:lpstr>
      <vt:lpstr>Лекция № 2. Архитектура операционной системы Компоненты ОС: ядро, оболочка, драйверы. Многоуровневая организация ОС. Примеры архитектур (монолитная, микроядро, гибридная). </vt:lpstr>
      <vt:lpstr>Архитектура операционной системы  </vt:lpstr>
      <vt:lpstr>Типы архитектуры ОС:</vt:lpstr>
      <vt:lpstr>Презентация PowerPoint</vt:lpstr>
      <vt:lpstr>Особенности многоуровневой организации ОС</vt:lpstr>
      <vt:lpstr>Преимущества многоуровневой организации</vt:lpstr>
      <vt:lpstr>Примеры архитектур </vt:lpstr>
      <vt:lpstr>Презентация PowerPoint</vt:lpstr>
      <vt:lpstr>Презентация PowerPoint</vt:lpstr>
      <vt:lpstr>Презентация PowerPoint</vt:lpstr>
      <vt:lpstr>Сравнение архитектур:</vt:lpstr>
      <vt:lpstr>СПАСИБО ЗА ВНИМАНИЕ!!!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Assem Ayapbergenova</dc:creator>
  <cp:lastModifiedBy>Assem Ayapbergenova</cp:lastModifiedBy>
  <cp:revision>8</cp:revision>
  <dcterms:created xsi:type="dcterms:W3CDTF">2024-12-09T12:34:22Z</dcterms:created>
  <dcterms:modified xsi:type="dcterms:W3CDTF">2024-12-09T17:12:55Z</dcterms:modified>
</cp:coreProperties>
</file>