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4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9FF67-C297-4941-BEEC-5FF403CE9FB3}" type="datetimeFigureOut">
              <a:rPr lang="ru-KZ" smtClean="0"/>
              <a:t>14.12.2024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360C788-3A30-48A7-9F43-AD5B21BF390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83061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9FF67-C297-4941-BEEC-5FF403CE9FB3}" type="datetimeFigureOut">
              <a:rPr lang="ru-KZ" smtClean="0"/>
              <a:t>14.12.2024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360C788-3A30-48A7-9F43-AD5B21BF390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40963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9FF67-C297-4941-BEEC-5FF403CE9FB3}" type="datetimeFigureOut">
              <a:rPr lang="ru-KZ" smtClean="0"/>
              <a:t>14.12.2024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360C788-3A30-48A7-9F43-AD5B21BF3905}" type="slidenum">
              <a:rPr lang="ru-KZ" smtClean="0"/>
              <a:t>‹#›</a:t>
            </a:fld>
            <a:endParaRPr lang="ru-K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1040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9FF67-C297-4941-BEEC-5FF403CE9FB3}" type="datetimeFigureOut">
              <a:rPr lang="ru-KZ" smtClean="0"/>
              <a:t>14.12.2024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360C788-3A30-48A7-9F43-AD5B21BF390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05737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9FF67-C297-4941-BEEC-5FF403CE9FB3}" type="datetimeFigureOut">
              <a:rPr lang="ru-KZ" smtClean="0"/>
              <a:t>14.12.2024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360C788-3A30-48A7-9F43-AD5B21BF3905}" type="slidenum">
              <a:rPr lang="ru-KZ" smtClean="0"/>
              <a:t>‹#›</a:t>
            </a:fld>
            <a:endParaRPr lang="ru-K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1825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9FF67-C297-4941-BEEC-5FF403CE9FB3}" type="datetimeFigureOut">
              <a:rPr lang="ru-KZ" smtClean="0"/>
              <a:t>14.12.2024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360C788-3A30-48A7-9F43-AD5B21BF390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6799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9FF67-C297-4941-BEEC-5FF403CE9FB3}" type="datetimeFigureOut">
              <a:rPr lang="ru-KZ" smtClean="0"/>
              <a:t>14.12.2024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0C788-3A30-48A7-9F43-AD5B21BF390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25670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9FF67-C297-4941-BEEC-5FF403CE9FB3}" type="datetimeFigureOut">
              <a:rPr lang="ru-KZ" smtClean="0"/>
              <a:t>14.12.2024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0C788-3A30-48A7-9F43-AD5B21BF390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08166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9FF67-C297-4941-BEEC-5FF403CE9FB3}" type="datetimeFigureOut">
              <a:rPr lang="ru-KZ" smtClean="0"/>
              <a:t>14.12.2024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0C788-3A30-48A7-9F43-AD5B21BF390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11866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9FF67-C297-4941-BEEC-5FF403CE9FB3}" type="datetimeFigureOut">
              <a:rPr lang="ru-KZ" smtClean="0"/>
              <a:t>14.12.2024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360C788-3A30-48A7-9F43-AD5B21BF390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07855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9FF67-C297-4941-BEEC-5FF403CE9FB3}" type="datetimeFigureOut">
              <a:rPr lang="ru-KZ" smtClean="0"/>
              <a:t>14.12.2024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360C788-3A30-48A7-9F43-AD5B21BF390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95426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9FF67-C297-4941-BEEC-5FF403CE9FB3}" type="datetimeFigureOut">
              <a:rPr lang="ru-KZ" smtClean="0"/>
              <a:t>14.12.2024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360C788-3A30-48A7-9F43-AD5B21BF390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253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9FF67-C297-4941-BEEC-5FF403CE9FB3}" type="datetimeFigureOut">
              <a:rPr lang="ru-KZ" smtClean="0"/>
              <a:t>14.12.2024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0C788-3A30-48A7-9F43-AD5B21BF390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80956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9FF67-C297-4941-BEEC-5FF403CE9FB3}" type="datetimeFigureOut">
              <a:rPr lang="ru-KZ" smtClean="0"/>
              <a:t>14.12.2024</a:t>
            </a:fld>
            <a:endParaRPr lang="ru-K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0C788-3A30-48A7-9F43-AD5B21BF390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83979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9FF67-C297-4941-BEEC-5FF403CE9FB3}" type="datetimeFigureOut">
              <a:rPr lang="ru-KZ" smtClean="0"/>
              <a:t>14.12.2024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0C788-3A30-48A7-9F43-AD5B21BF390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98167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9FF67-C297-4941-BEEC-5FF403CE9FB3}" type="datetimeFigureOut">
              <a:rPr lang="ru-KZ" smtClean="0"/>
              <a:t>14.12.2024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360C788-3A30-48A7-9F43-AD5B21BF390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74819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9FF67-C297-4941-BEEC-5FF403CE9FB3}" type="datetimeFigureOut">
              <a:rPr lang="ru-KZ" smtClean="0"/>
              <a:t>14.12.2024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360C788-3A30-48A7-9F43-AD5B21BF390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89916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DF9656-08AC-4A85-76FB-93D70FFB5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58781"/>
            <a:ext cx="9144000" cy="2387600"/>
          </a:xfrm>
        </p:spPr>
        <p:txBody>
          <a:bodyPr>
            <a:normAutofit fontScale="90000"/>
          </a:bodyPr>
          <a:lstStyle/>
          <a:p>
            <a:pPr marL="742950" lvl="1" indent="-285750" algn="ctr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44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Лекция № 3.</a:t>
            </a:r>
            <a:br>
              <a:rPr lang="ru-RU" sz="31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ru-KZ" sz="31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Управление памятью</a:t>
            </a:r>
            <a:r>
              <a:rPr lang="ru-RU" sz="31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br>
              <a:rPr lang="ru-RU" sz="31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ru-KZ" sz="31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Логическая и физическая память.</a:t>
            </a:r>
            <a:br>
              <a:rPr lang="ru-KZ" sz="31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ru-KZ" sz="31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Принципы управления памятью: сегментация, страничная организация.</a:t>
            </a:r>
            <a:br>
              <a:rPr lang="ru-KZ" sz="31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ru-KZ" sz="31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Виртуальная память и её реализация.</a:t>
            </a:r>
            <a:br>
              <a:rPr lang="ru-K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ru-K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ru-KZ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0B8262-ECA1-F54F-829E-A0837F0B36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81254" y="4235883"/>
            <a:ext cx="5898574" cy="1655762"/>
          </a:xfrm>
        </p:spPr>
        <p:txBody>
          <a:bodyPr>
            <a:normAutofit fontScale="92500"/>
          </a:bodyPr>
          <a:lstStyle/>
          <a:p>
            <a:pPr algn="r"/>
            <a:r>
              <a:rPr lang="ru-RU" sz="2400" i="1" dirty="0">
                <a:solidFill>
                  <a:schemeClr val="tx1">
                    <a:alpha val="70000"/>
                  </a:schemeClr>
                </a:solidFill>
              </a:rPr>
              <a:t>Дисциплина</a:t>
            </a:r>
            <a:r>
              <a:rPr lang="en-US" sz="2400" i="1" dirty="0">
                <a:solidFill>
                  <a:schemeClr val="tx1">
                    <a:alpha val="70000"/>
                  </a:schemeClr>
                </a:solidFill>
              </a:rPr>
              <a:t>:</a:t>
            </a:r>
            <a:r>
              <a:rPr lang="en-US" sz="240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1">
                    <a:alpha val="70000"/>
                  </a:schemeClr>
                </a:solidFill>
              </a:rPr>
              <a:t>Операционные системы</a:t>
            </a:r>
          </a:p>
          <a:p>
            <a:pPr algn="r"/>
            <a:r>
              <a:rPr lang="ru-RU" sz="2400" i="1" dirty="0">
                <a:solidFill>
                  <a:schemeClr val="tx1">
                    <a:alpha val="70000"/>
                  </a:schemeClr>
                </a:solidFill>
              </a:rPr>
              <a:t>Лектор</a:t>
            </a:r>
            <a:r>
              <a:rPr lang="en-US" sz="2400" i="1" dirty="0">
                <a:solidFill>
                  <a:schemeClr val="tx1">
                    <a:alpha val="70000"/>
                  </a:schemeClr>
                </a:solidFill>
              </a:rPr>
              <a:t>:</a:t>
            </a:r>
            <a:r>
              <a:rPr lang="en-US" sz="240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alpha val="70000"/>
                  </a:schemeClr>
                </a:solidFill>
              </a:rPr>
              <a:t>Аяпбергенова</a:t>
            </a:r>
            <a:r>
              <a:rPr lang="ru-RU" sz="240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alpha val="70000"/>
                  </a:schemeClr>
                </a:solidFill>
              </a:rPr>
              <a:t>Асем</a:t>
            </a:r>
            <a:r>
              <a:rPr lang="ru-RU" sz="240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alpha val="70000"/>
                  </a:schemeClr>
                </a:solidFill>
              </a:rPr>
              <a:t>Тултановна</a:t>
            </a:r>
            <a:endParaRPr lang="ru-RU" sz="2400" dirty="0">
              <a:solidFill>
                <a:schemeClr val="tx1">
                  <a:alpha val="70000"/>
                </a:schemeClr>
              </a:solidFill>
            </a:endParaRPr>
          </a:p>
          <a:p>
            <a:pPr algn="r"/>
            <a:r>
              <a:rPr lang="ru-RU" sz="2400" i="1" dirty="0">
                <a:solidFill>
                  <a:schemeClr val="tx1">
                    <a:alpha val="70000"/>
                  </a:schemeClr>
                </a:solidFill>
              </a:rPr>
              <a:t>Кафедра</a:t>
            </a:r>
            <a:r>
              <a:rPr lang="en-US" sz="2400" i="1" dirty="0">
                <a:solidFill>
                  <a:schemeClr val="tx1">
                    <a:alpha val="70000"/>
                  </a:schemeClr>
                </a:solidFill>
              </a:rPr>
              <a:t>:</a:t>
            </a:r>
            <a:r>
              <a:rPr lang="en-US" sz="240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1">
                    <a:alpha val="70000"/>
                  </a:schemeClr>
                </a:solidFill>
              </a:rPr>
              <a:t> Программная инженерия</a:t>
            </a:r>
            <a:endParaRPr lang="ru-KZ" sz="2400" dirty="0">
              <a:solidFill>
                <a:schemeClr val="tx1">
                  <a:alpha val="70000"/>
                </a:schemeClr>
              </a:solidFill>
            </a:endParaRP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323071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4881A1-CAAD-622E-8B07-6A67E3863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6545" y="2639946"/>
            <a:ext cx="6467948" cy="128089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СПАСИБО ЗА ВНИМАНИЕ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!!!</a:t>
            </a:r>
            <a:endParaRPr lang="ru-KZ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525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2D8CD9-3769-6A27-9CA4-22C0C09B4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9044" y="345968"/>
            <a:ext cx="8911687" cy="765859"/>
          </a:xfrm>
        </p:spPr>
        <p:txBody>
          <a:bodyPr/>
          <a:lstStyle/>
          <a:p>
            <a:pPr algn="ctr"/>
            <a:r>
              <a:rPr lang="ru-RU" b="1" dirty="0"/>
              <a:t>Иерархия памяти ЭВМ</a:t>
            </a:r>
            <a:endParaRPr lang="ru-KZ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C65C98-4386-C65B-45D1-D384BBB28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973" y="1626858"/>
            <a:ext cx="6993082" cy="43039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1514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87EE9F-0343-99FA-0191-85D48CC30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2269" y="3295848"/>
            <a:ext cx="5956886" cy="34030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32EC16-2FB3-BB11-CDA5-55256A8DE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754" y="366948"/>
            <a:ext cx="7220958" cy="28197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87800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8713CD-613B-E22B-E4ED-4AA6BA970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Основные задачи управления памятью:</a:t>
            </a:r>
            <a:endParaRPr lang="ru-KZ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1D4E7A-5B3E-DB92-E06D-96D7E7523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0236" y="2403763"/>
            <a:ext cx="7980219" cy="2261755"/>
          </a:xfrm>
        </p:spPr>
        <p:txBody>
          <a:bodyPr>
            <a:normAutofit fontScale="77500" lnSpcReduction="20000"/>
          </a:bodyPr>
          <a:lstStyle/>
          <a:p>
            <a:r>
              <a:rPr lang="ru-KZ" sz="3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Распределение памяти</a:t>
            </a:r>
          </a:p>
          <a:p>
            <a:r>
              <a:rPr lang="ru-KZ" sz="3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Защита памяти</a:t>
            </a:r>
          </a:p>
          <a:p>
            <a:r>
              <a:rPr lang="ru-KZ" sz="3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Перемещение данных</a:t>
            </a:r>
          </a:p>
          <a:p>
            <a:r>
              <a:rPr lang="ru-KZ" sz="3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Управление виртуальной памятью</a:t>
            </a:r>
          </a:p>
          <a:p>
            <a:r>
              <a:rPr lang="ru-KZ" sz="3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Дефрагментация</a:t>
            </a:r>
          </a:p>
          <a:p>
            <a:pPr marL="0" indent="0">
              <a:buNone/>
            </a:pP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571593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6B1DC-EB46-6C79-C334-358777883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99445"/>
          </a:xfrm>
        </p:spPr>
        <p:txBody>
          <a:bodyPr/>
          <a:lstStyle/>
          <a:p>
            <a:pPr algn="ctr"/>
            <a:r>
              <a:rPr lang="ru-RU" b="1" dirty="0"/>
              <a:t>Подходы к управлению памятью:</a:t>
            </a:r>
            <a:endParaRPr lang="ru-KZ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893D21-513E-B4E2-FAD6-BC7D74F4A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6603" y="1915392"/>
            <a:ext cx="7240588" cy="2324100"/>
          </a:xfrm>
        </p:spPr>
        <p:txBody>
          <a:bodyPr>
            <a:normAutofit lnSpcReduction="10000"/>
          </a:bodyPr>
          <a:lstStyle/>
          <a:p>
            <a:r>
              <a:rPr lang="ru-KZ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Простое разделение памяти</a:t>
            </a:r>
            <a:r>
              <a:rPr lang="ru-RU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  </a:t>
            </a:r>
            <a:endParaRPr lang="ru-KZ" sz="3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Страничное разделение (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Paging)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Сегментное разделение (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Segmentation)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Виртуальная память</a:t>
            </a:r>
            <a:endParaRPr lang="ru-K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686ECE-0E2B-F762-9C86-235314796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904" y="3889407"/>
            <a:ext cx="4048493" cy="25357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8204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8B756D-66EA-566F-54A5-0DF89421B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465" y="624110"/>
            <a:ext cx="9977148" cy="1152735"/>
          </a:xfrm>
        </p:spPr>
        <p:txBody>
          <a:bodyPr>
            <a:normAutofit fontScale="90000"/>
          </a:bodyPr>
          <a:lstStyle/>
          <a:p>
            <a:pPr algn="ctr"/>
            <a:r>
              <a:rPr lang="ru-KZ" sz="36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Принципы управления памятью: сегментация</a:t>
            </a:r>
            <a:br>
              <a:rPr lang="ru-KZ" sz="36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ru-KZ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8CD776-0663-6DA9-CB58-7CBB962A6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508" y="1776845"/>
            <a:ext cx="5187166" cy="34601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7D72F5-283E-833E-3DF2-76684FC701C5}"/>
              </a:ext>
            </a:extLst>
          </p:cNvPr>
          <p:cNvSpPr txBox="1"/>
          <p:nvPr/>
        </p:nvSpPr>
        <p:spPr>
          <a:xfrm>
            <a:off x="1775796" y="5237018"/>
            <a:ext cx="3730336" cy="775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KZ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Преобразование логического адреса </a:t>
            </a:r>
            <a:endParaRPr lang="ru-RU" sz="18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KZ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при сегментной организации</a:t>
            </a:r>
            <a:endParaRPr lang="ru-KZ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F46A36-1093-BADC-FD50-FBFF862A4788}"/>
              </a:ext>
            </a:extLst>
          </p:cNvPr>
          <p:cNvSpPr txBox="1"/>
          <p:nvPr/>
        </p:nvSpPr>
        <p:spPr>
          <a:xfrm>
            <a:off x="7662574" y="1677641"/>
            <a:ext cx="38420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Преимущества сегментации:</a:t>
            </a:r>
            <a:endParaRPr lang="ru-KZ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CC4D33-9BC2-7827-A567-D805DD016DA5}"/>
              </a:ext>
            </a:extLst>
          </p:cNvPr>
          <p:cNvSpPr txBox="1"/>
          <p:nvPr/>
        </p:nvSpPr>
        <p:spPr>
          <a:xfrm>
            <a:off x="8824480" y="2132435"/>
            <a:ext cx="1337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Гибкость</a:t>
            </a:r>
            <a:endParaRPr lang="ru-KZ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293F68-6DF2-F9DA-6D46-3AD0CF70BB56}"/>
              </a:ext>
            </a:extLst>
          </p:cNvPr>
          <p:cNvSpPr txBox="1"/>
          <p:nvPr/>
        </p:nvSpPr>
        <p:spPr>
          <a:xfrm>
            <a:off x="7925666" y="2587229"/>
            <a:ext cx="31354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Многоуровневая защита</a:t>
            </a:r>
            <a:endParaRPr lang="ru-KZ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9165B1-593D-368A-3C2A-F511E18D2E18}"/>
              </a:ext>
            </a:extLst>
          </p:cNvPr>
          <p:cNvSpPr txBox="1"/>
          <p:nvPr/>
        </p:nvSpPr>
        <p:spPr>
          <a:xfrm>
            <a:off x="7904883" y="3042023"/>
            <a:ext cx="31770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Простота модификации</a:t>
            </a:r>
            <a:endParaRPr lang="ru-KZ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212D52A-D1EC-38E5-4BA6-BB14D2558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1136" y="3625520"/>
            <a:ext cx="1561941" cy="18683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61030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B6A4F1-62AA-A614-7869-ACD126EBD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KZ" sz="36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Принципы управления памятью: </a:t>
            </a:r>
            <a:br>
              <a:rPr lang="ru-RU" sz="36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ru-KZ" sz="36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страничная организация.</a:t>
            </a:r>
            <a:br>
              <a:rPr lang="ru-KZ" sz="36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ru-KZ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2D3A34E-784D-472D-C1CC-252CCA3FC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786" y="1785645"/>
            <a:ext cx="4774095" cy="33578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453403-279C-72D0-C810-48E421594953}"/>
              </a:ext>
            </a:extLst>
          </p:cNvPr>
          <p:cNvSpPr txBox="1"/>
          <p:nvPr/>
        </p:nvSpPr>
        <p:spPr>
          <a:xfrm>
            <a:off x="6268478" y="1981838"/>
            <a:ext cx="50785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Преимущества страничной организации</a:t>
            </a:r>
            <a:r>
              <a:rPr lang="ru-RU" dirty="0"/>
              <a:t>:</a:t>
            </a:r>
            <a:endParaRPr lang="ru-KZ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E70CDD-DB9F-B8C4-ED21-F70A4A43A56F}"/>
              </a:ext>
            </a:extLst>
          </p:cNvPr>
          <p:cNvSpPr txBox="1"/>
          <p:nvPr/>
        </p:nvSpPr>
        <p:spPr>
          <a:xfrm>
            <a:off x="6512664" y="2428008"/>
            <a:ext cx="4590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Устранение внешней фрагментации</a:t>
            </a:r>
            <a:endParaRPr lang="ru-KZ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53E213-3EFB-BEC4-5E90-50B8B320626A}"/>
              </a:ext>
            </a:extLst>
          </p:cNvPr>
          <p:cNvSpPr txBox="1"/>
          <p:nvPr/>
        </p:nvSpPr>
        <p:spPr>
          <a:xfrm>
            <a:off x="6432653" y="2877919"/>
            <a:ext cx="49143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Эффективное использование памяти</a:t>
            </a:r>
            <a:endParaRPr lang="ru-KZ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2D01A8-8F7C-0B20-D4F8-280A132A82BF}"/>
              </a:ext>
            </a:extLst>
          </p:cNvPr>
          <p:cNvSpPr txBox="1"/>
          <p:nvPr/>
        </p:nvSpPr>
        <p:spPr>
          <a:xfrm>
            <a:off x="6432652" y="3324089"/>
            <a:ext cx="46701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Поддержка виртуальной памяти</a:t>
            </a:r>
            <a:endParaRPr lang="ru-KZ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0510438-C692-A3BE-2349-32F4CBE1F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5563" y="4009983"/>
            <a:ext cx="1561941" cy="18683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01062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0A69CC-4152-6E07-E44F-FEA0C7DF7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3770" y="333165"/>
            <a:ext cx="8421439" cy="791878"/>
          </a:xfrm>
        </p:spPr>
        <p:txBody>
          <a:bodyPr>
            <a:normAutofit fontScale="90000"/>
          </a:bodyPr>
          <a:lstStyle/>
          <a:p>
            <a:r>
              <a:rPr lang="ru-KZ" sz="36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Виртуальная память и её реализация.</a:t>
            </a:r>
            <a:br>
              <a:rPr lang="ru-KZ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ru-KZ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2BBF7A-77A9-F68A-A3B3-57AB5F200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139" y="1441487"/>
            <a:ext cx="5490485" cy="28083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204B64-7ACE-5B45-2C7D-DCEE953F535A}"/>
              </a:ext>
            </a:extLst>
          </p:cNvPr>
          <p:cNvSpPr txBox="1"/>
          <p:nvPr/>
        </p:nvSpPr>
        <p:spPr>
          <a:xfrm>
            <a:off x="768119" y="4566326"/>
            <a:ext cx="53345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373D3F"/>
                </a:solidFill>
                <a:effectLst/>
                <a:latin typeface="Lora" panose="020F0502020204030204" pitchFamily="2" charset="-52"/>
              </a:rPr>
              <a:t>Страничная организация виртуальной памяти</a:t>
            </a:r>
            <a:endParaRPr lang="ru-KZ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E53456-FE50-FB47-838D-BD662F1F29FD}"/>
              </a:ext>
            </a:extLst>
          </p:cNvPr>
          <p:cNvSpPr txBox="1"/>
          <p:nvPr/>
        </p:nvSpPr>
        <p:spPr>
          <a:xfrm>
            <a:off x="6580043" y="1680502"/>
            <a:ext cx="54110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Ключевые особенности виртуальной памяти:</a:t>
            </a:r>
            <a:endParaRPr lang="ru-KZ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A49C8A-4ED2-6A66-F064-F582E85FA6DA}"/>
              </a:ext>
            </a:extLst>
          </p:cNvPr>
          <p:cNvSpPr txBox="1"/>
          <p:nvPr/>
        </p:nvSpPr>
        <p:spPr>
          <a:xfrm>
            <a:off x="6922943" y="2476352"/>
            <a:ext cx="49019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Логическое и физическое разделение</a:t>
            </a:r>
            <a:endParaRPr lang="ru-KZ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D8E661-68E3-6EB4-B450-9760EB3EE83C}"/>
              </a:ext>
            </a:extLst>
          </p:cNvPr>
          <p:cNvSpPr txBox="1"/>
          <p:nvPr/>
        </p:nvSpPr>
        <p:spPr>
          <a:xfrm>
            <a:off x="7757831" y="3059668"/>
            <a:ext cx="30554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Файлы подкачки (</a:t>
            </a:r>
            <a:r>
              <a:rPr lang="en-US" dirty="0"/>
              <a:t>Swap)</a:t>
            </a:r>
            <a:endParaRPr lang="ru-KZ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A3105E-99EC-1831-F9F6-FADF4E2A8BB1}"/>
              </a:ext>
            </a:extLst>
          </p:cNvPr>
          <p:cNvSpPr txBox="1"/>
          <p:nvPr/>
        </p:nvSpPr>
        <p:spPr>
          <a:xfrm>
            <a:off x="7646691" y="3642984"/>
            <a:ext cx="3166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Страничная организация</a:t>
            </a:r>
            <a:endParaRPr lang="ru-KZ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CFFC29-F310-9602-A480-4228C47FF389}"/>
              </a:ext>
            </a:extLst>
          </p:cNvPr>
          <p:cNvSpPr txBox="1"/>
          <p:nvPr/>
        </p:nvSpPr>
        <p:spPr>
          <a:xfrm>
            <a:off x="7347671" y="4226300"/>
            <a:ext cx="38758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Таблицы страниц (</a:t>
            </a:r>
            <a:r>
              <a:rPr lang="en-US" dirty="0"/>
              <a:t>Page Tables)</a:t>
            </a:r>
            <a:endParaRPr lang="ru-KZ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D61520-3CBF-165A-3543-4DD1489FCC3F}"/>
              </a:ext>
            </a:extLst>
          </p:cNvPr>
          <p:cNvSpPr txBox="1"/>
          <p:nvPr/>
        </p:nvSpPr>
        <p:spPr>
          <a:xfrm>
            <a:off x="7347671" y="4922442"/>
            <a:ext cx="38758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Прозрачность для приложений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825186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B715D1-F4A5-512B-7A19-EB41194D4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982" y="28200"/>
            <a:ext cx="10571018" cy="682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3717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140</TotalTime>
  <Words>166</Words>
  <Application>Microsoft Office PowerPoint</Application>
  <PresentationFormat>Широкоэкранный</PresentationFormat>
  <Paragraphs>37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Aptos</vt:lpstr>
      <vt:lpstr>Arial</vt:lpstr>
      <vt:lpstr>Century Gothic</vt:lpstr>
      <vt:lpstr>Courier New</vt:lpstr>
      <vt:lpstr>Lora</vt:lpstr>
      <vt:lpstr>Times New Roman</vt:lpstr>
      <vt:lpstr>Wingdings 3</vt:lpstr>
      <vt:lpstr>Легкий дым</vt:lpstr>
      <vt:lpstr>Лекция № 3. Управление памятью.  Логическая и физическая память. Принципы управления памятью: сегментация, страничная организация. Виртуальная память и её реализация.  </vt:lpstr>
      <vt:lpstr>Иерархия памяти ЭВМ</vt:lpstr>
      <vt:lpstr>Презентация PowerPoint</vt:lpstr>
      <vt:lpstr>Основные задачи управления памятью:</vt:lpstr>
      <vt:lpstr>Подходы к управлению памятью:</vt:lpstr>
      <vt:lpstr>Принципы управления памятью: сегментация </vt:lpstr>
      <vt:lpstr>Принципы управления памятью:  страничная организация. </vt:lpstr>
      <vt:lpstr>Виртуальная память и её реализация. </vt:lpstr>
      <vt:lpstr>Презентация PowerPoint</vt:lpstr>
      <vt:lpstr>СПАСИБО ЗА ВНИМАНИЕ!!!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Assem Ayapbergenova</dc:creator>
  <cp:lastModifiedBy>Assem Ayapbergenova</cp:lastModifiedBy>
  <cp:revision>4</cp:revision>
  <dcterms:created xsi:type="dcterms:W3CDTF">2024-12-14T15:21:46Z</dcterms:created>
  <dcterms:modified xsi:type="dcterms:W3CDTF">2024-12-14T17:41:50Z</dcterms:modified>
</cp:coreProperties>
</file>