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71" r:id="rId4"/>
    <p:sldId id="270" r:id="rId5"/>
    <p:sldId id="269" r:id="rId6"/>
    <p:sldId id="272" r:id="rId7"/>
    <p:sldId id="273" r:id="rId8"/>
    <p:sldId id="275" r:id="rId9"/>
    <p:sldId id="276" r:id="rId10"/>
    <p:sldId id="259" r:id="rId11"/>
    <p:sldId id="258" r:id="rId12"/>
    <p:sldId id="267" r:id="rId13"/>
    <p:sldId id="27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85EB-4609-43EF-BFF2-0318C970A3E4}" type="datetimeFigureOut">
              <a:rPr lang="ru-KZ" smtClean="0"/>
              <a:t>15.12.2024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A9F4DD8-246D-4D30-94C0-5BFE5F724DC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10973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85EB-4609-43EF-BFF2-0318C970A3E4}" type="datetimeFigureOut">
              <a:rPr lang="ru-KZ" smtClean="0"/>
              <a:t>15.12.2024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A9F4DD8-246D-4D30-94C0-5BFE5F724DC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22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85EB-4609-43EF-BFF2-0318C970A3E4}" type="datetimeFigureOut">
              <a:rPr lang="ru-KZ" smtClean="0"/>
              <a:t>15.12.2024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A9F4DD8-246D-4D30-94C0-5BFE5F724DC4}" type="slidenum">
              <a:rPr lang="ru-KZ" smtClean="0"/>
              <a:t>‹#›</a:t>
            </a:fld>
            <a:endParaRPr lang="ru-K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3610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85EB-4609-43EF-BFF2-0318C970A3E4}" type="datetimeFigureOut">
              <a:rPr lang="ru-KZ" smtClean="0"/>
              <a:t>15.12.2024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9F4DD8-246D-4D30-94C0-5BFE5F724DC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44353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85EB-4609-43EF-BFF2-0318C970A3E4}" type="datetimeFigureOut">
              <a:rPr lang="ru-KZ" smtClean="0"/>
              <a:t>15.12.2024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9F4DD8-246D-4D30-94C0-5BFE5F724DC4}" type="slidenum">
              <a:rPr lang="ru-KZ" smtClean="0"/>
              <a:t>‹#›</a:t>
            </a:fld>
            <a:endParaRPr lang="ru-K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8604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85EB-4609-43EF-BFF2-0318C970A3E4}" type="datetimeFigureOut">
              <a:rPr lang="ru-KZ" smtClean="0"/>
              <a:t>15.12.2024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9F4DD8-246D-4D30-94C0-5BFE5F724DC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81322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85EB-4609-43EF-BFF2-0318C970A3E4}" type="datetimeFigureOut">
              <a:rPr lang="ru-KZ" smtClean="0"/>
              <a:t>15.12.2024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4DD8-246D-4D30-94C0-5BFE5F724DC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9261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85EB-4609-43EF-BFF2-0318C970A3E4}" type="datetimeFigureOut">
              <a:rPr lang="ru-KZ" smtClean="0"/>
              <a:t>15.12.2024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4DD8-246D-4D30-94C0-5BFE5F724DC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07748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85EB-4609-43EF-BFF2-0318C970A3E4}" type="datetimeFigureOut">
              <a:rPr lang="ru-KZ" smtClean="0"/>
              <a:t>15.12.2024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4DD8-246D-4D30-94C0-5BFE5F724DC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1579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85EB-4609-43EF-BFF2-0318C970A3E4}" type="datetimeFigureOut">
              <a:rPr lang="ru-KZ" smtClean="0"/>
              <a:t>15.12.2024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A9F4DD8-246D-4D30-94C0-5BFE5F724DC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96512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85EB-4609-43EF-BFF2-0318C970A3E4}" type="datetimeFigureOut">
              <a:rPr lang="ru-KZ" smtClean="0"/>
              <a:t>15.12.2024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A9F4DD8-246D-4D30-94C0-5BFE5F724DC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77642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85EB-4609-43EF-BFF2-0318C970A3E4}" type="datetimeFigureOut">
              <a:rPr lang="ru-KZ" smtClean="0"/>
              <a:t>15.12.2024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A9F4DD8-246D-4D30-94C0-5BFE5F724DC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2558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85EB-4609-43EF-BFF2-0318C970A3E4}" type="datetimeFigureOut">
              <a:rPr lang="ru-KZ" smtClean="0"/>
              <a:t>15.12.2024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4DD8-246D-4D30-94C0-5BFE5F724DC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417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85EB-4609-43EF-BFF2-0318C970A3E4}" type="datetimeFigureOut">
              <a:rPr lang="ru-KZ" smtClean="0"/>
              <a:t>15.12.2024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4DD8-246D-4D30-94C0-5BFE5F724DC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6197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85EB-4609-43EF-BFF2-0318C970A3E4}" type="datetimeFigureOut">
              <a:rPr lang="ru-KZ" smtClean="0"/>
              <a:t>15.12.2024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4DD8-246D-4D30-94C0-5BFE5F724DC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33847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85EB-4609-43EF-BFF2-0318C970A3E4}" type="datetimeFigureOut">
              <a:rPr lang="ru-KZ" smtClean="0"/>
              <a:t>15.12.2024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9F4DD8-246D-4D30-94C0-5BFE5F724DC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127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985EB-4609-43EF-BFF2-0318C970A3E4}" type="datetimeFigureOut">
              <a:rPr lang="ru-KZ" smtClean="0"/>
              <a:t>15.12.2024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A9F4DD8-246D-4D30-94C0-5BFE5F724DC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41693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0B96D4-856B-5522-8C97-6336CBEE9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2870" y="1246383"/>
            <a:ext cx="10053763" cy="2928470"/>
          </a:xfrm>
        </p:spPr>
        <p:txBody>
          <a:bodyPr anchor="b">
            <a:normAutofit fontScale="90000"/>
          </a:bodyPr>
          <a:lstStyle/>
          <a:p>
            <a:pPr marL="342900" lvl="0" indent="-342900" algn="ctr">
              <a:spcAft>
                <a:spcPts val="800"/>
              </a:spcAft>
              <a:tabLst>
                <a:tab pos="457200" algn="l"/>
              </a:tabLst>
            </a:pPr>
            <a:r>
              <a:rPr lang="ru-RU" sz="36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5</a:t>
            </a:r>
            <a:br>
              <a:rPr lang="ru-RU" sz="26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KZ" sz="26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Сетевые операционные системы</a:t>
            </a:r>
            <a:br>
              <a:rPr lang="ru-KZ" sz="26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KZ" sz="26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Основы сетевых ОС.</a:t>
            </a:r>
            <a:br>
              <a:rPr lang="ru-KZ" sz="26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KZ" sz="26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Протоколы и взаимодействие между системами.</a:t>
            </a:r>
            <a:br>
              <a:rPr lang="ru-KZ" sz="26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KZ" sz="26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Пример сетевой ОС: Linux в серверной среде.</a:t>
            </a:r>
            <a:br>
              <a:rPr lang="ru-KZ" sz="26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RU" sz="26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Служба каталогов </a:t>
            </a:r>
            <a:r>
              <a:rPr lang="en-US" sz="26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NIS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B40E13-F8FC-8FAD-7212-8883635A6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2206" y="4870824"/>
            <a:ext cx="5624427" cy="1458258"/>
          </a:xfrm>
        </p:spPr>
        <p:txBody>
          <a:bodyPr anchor="ctr">
            <a:normAutofit/>
          </a:bodyPr>
          <a:lstStyle/>
          <a:p>
            <a:pPr algn="r"/>
            <a:r>
              <a:rPr lang="ru-RU" sz="1800" i="1" dirty="0"/>
              <a:t>Дисциплина</a:t>
            </a:r>
            <a:r>
              <a:rPr lang="en-US" sz="1800" i="1" dirty="0"/>
              <a:t>:</a:t>
            </a:r>
            <a:r>
              <a:rPr lang="en-US" sz="1800" dirty="0"/>
              <a:t> </a:t>
            </a:r>
            <a:r>
              <a:rPr lang="ru-RU" sz="1800" dirty="0"/>
              <a:t>Операционные системы</a:t>
            </a:r>
            <a:endParaRPr lang="en-US" sz="1800" dirty="0"/>
          </a:p>
          <a:p>
            <a:pPr algn="r"/>
            <a:r>
              <a:rPr lang="ru-RU" sz="1800" i="1" dirty="0"/>
              <a:t>Лектор</a:t>
            </a:r>
            <a:r>
              <a:rPr lang="en-US" sz="1800" i="1" dirty="0"/>
              <a:t>:</a:t>
            </a:r>
            <a:r>
              <a:rPr lang="en-US" sz="1800" dirty="0"/>
              <a:t> </a:t>
            </a:r>
            <a:r>
              <a:rPr lang="ru-RU" sz="1800" dirty="0" err="1"/>
              <a:t>Аяпбергенова</a:t>
            </a:r>
            <a:r>
              <a:rPr lang="ru-RU" sz="1800" dirty="0"/>
              <a:t> </a:t>
            </a:r>
            <a:r>
              <a:rPr lang="ru-RU" sz="1800" dirty="0" err="1"/>
              <a:t>Асем</a:t>
            </a:r>
            <a:r>
              <a:rPr lang="ru-RU" sz="1800" dirty="0"/>
              <a:t> </a:t>
            </a:r>
            <a:r>
              <a:rPr lang="ru-RU" sz="1800" dirty="0" err="1"/>
              <a:t>Тултановна</a:t>
            </a:r>
            <a:endParaRPr lang="ru-RU" sz="1800" dirty="0"/>
          </a:p>
          <a:p>
            <a:pPr algn="r"/>
            <a:r>
              <a:rPr lang="ru-RU" sz="1800" i="1" dirty="0"/>
              <a:t>Кафедра</a:t>
            </a:r>
            <a:r>
              <a:rPr lang="en-US" sz="1800" i="1" dirty="0"/>
              <a:t>:</a:t>
            </a:r>
            <a:r>
              <a:rPr lang="en-US" sz="1800" dirty="0"/>
              <a:t> </a:t>
            </a:r>
            <a:r>
              <a:rPr lang="ru-RU" sz="1800" dirty="0"/>
              <a:t> Программная инженерия</a:t>
            </a:r>
            <a:endParaRPr lang="ru-KZ" sz="1800" dirty="0"/>
          </a:p>
        </p:txBody>
      </p:sp>
    </p:spTree>
    <p:extLst>
      <p:ext uri="{BB962C8B-B14F-4D97-AF65-F5344CB8AC3E}">
        <p14:creationId xmlns:p14="http://schemas.microsoft.com/office/powerpoint/2010/main" val="2382786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4D9244-15B7-4143-740C-CBA6933A4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400" y="5785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каталогов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сетевой сервис, представляющий централизованные средства управления ресурсами автоматизированной системы.</a:t>
            </a:r>
            <a:endParaRPr lang="ru-K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707EA0-8FBD-EC68-657D-DEABDD3A1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871" y="2427475"/>
            <a:ext cx="9330813" cy="395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37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C9B57-AB1A-935D-9396-5B16507E9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Network Information Service (NIS)</a:t>
            </a:r>
            <a:endParaRPr lang="ru-K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868B37D-232D-7CF4-B8D3-3A66C94E43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8841" y="2065686"/>
            <a:ext cx="8509518" cy="2956816"/>
          </a:xfrm>
        </p:spPr>
      </p:pic>
    </p:spTree>
    <p:extLst>
      <p:ext uri="{BB962C8B-B14F-4D97-AF65-F5344CB8AC3E}">
        <p14:creationId xmlns:p14="http://schemas.microsoft.com/office/powerpoint/2010/main" val="2862756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F66B2D-AF0B-A24F-10E2-94494B8CF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 приведены основные команды для работы с NIS в UNIX-подобных системах:</a:t>
            </a:r>
            <a:b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49061A-B5F4-A2A7-B9DE-F39E7AFED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Font typeface="+mj-lt"/>
              <a:buAutoNum type="arabicPeriod"/>
            </a:pPr>
            <a:r>
              <a:rPr lang="ru-RU" sz="1800" b="1" i="0" dirty="0" err="1">
                <a:solidFill>
                  <a:srgbClr val="2429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ypinit</a:t>
            </a:r>
            <a:r>
              <a:rPr lang="ru-RU" sz="1800" b="0" i="0" dirty="0">
                <a:solidFill>
                  <a:srgbClr val="2429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Команда для инициализации службы NIS на сервере.                  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ypinit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-m</a:t>
            </a:r>
            <a:endParaRPr lang="ru-RU" sz="1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+mj-lt"/>
              <a:buAutoNum type="arabicPeriod"/>
            </a:pPr>
            <a:r>
              <a:rPr lang="ru-RU" sz="1800" b="1" i="0" dirty="0" err="1">
                <a:solidFill>
                  <a:srgbClr val="2429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ypbind</a:t>
            </a:r>
            <a:r>
              <a:rPr lang="ru-RU" sz="1800" b="0" i="0" dirty="0">
                <a:solidFill>
                  <a:srgbClr val="2429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Команда для привязки клиентской машины к службе NIS.</a:t>
            </a:r>
          </a:p>
          <a:p>
            <a:pPr algn="l">
              <a:buFont typeface="+mj-lt"/>
              <a:buAutoNum type="arabicPeriod"/>
            </a:pPr>
            <a:r>
              <a:rPr lang="ru-RU" sz="1800" b="1" i="0" dirty="0" err="1">
                <a:solidFill>
                  <a:srgbClr val="2429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ypcat</a:t>
            </a:r>
            <a:r>
              <a:rPr lang="ru-RU" sz="1800" b="0" i="0" dirty="0">
                <a:solidFill>
                  <a:srgbClr val="2429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Команда для просмотра содержимого базы данных NIS.               </a:t>
            </a:r>
            <a:r>
              <a:rPr lang="ru-RU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ypcat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[опции] </a:t>
            </a:r>
            <a:r>
              <a:rPr lang="ru-RU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имя_базы_данных</a:t>
            </a:r>
            <a:endParaRPr lang="ru-RU" sz="1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+mj-lt"/>
              <a:buAutoNum type="arabicPeriod"/>
            </a:pPr>
            <a:r>
              <a:rPr lang="ru-RU" sz="1800" b="1" i="0" dirty="0" err="1">
                <a:solidFill>
                  <a:srgbClr val="2429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ypwhich</a:t>
            </a:r>
            <a:r>
              <a:rPr lang="ru-RU" sz="1800" b="0" i="0" dirty="0">
                <a:solidFill>
                  <a:srgbClr val="2429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Команда для определения, к какому NIS-серверу привязана машина.</a:t>
            </a:r>
          </a:p>
          <a:p>
            <a:pPr algn="l">
              <a:buFont typeface="+mj-lt"/>
              <a:buAutoNum type="arabicPeriod"/>
            </a:pPr>
            <a:r>
              <a:rPr lang="ru-RU" sz="1800" b="1" i="0" dirty="0" err="1">
                <a:solidFill>
                  <a:srgbClr val="2429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ypmatch</a:t>
            </a:r>
            <a:r>
              <a:rPr lang="ru-RU" sz="1800" b="0" i="0" dirty="0">
                <a:solidFill>
                  <a:srgbClr val="2429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Команда для поиска значения определенного ключа в базе данных NIS.</a:t>
            </a:r>
          </a:p>
          <a:p>
            <a:pPr algn="l">
              <a:buFont typeface="+mj-lt"/>
              <a:buAutoNum type="arabicPeriod"/>
            </a:pPr>
            <a:r>
              <a:rPr lang="ru-RU" sz="1800" b="1" i="0" dirty="0" err="1">
                <a:solidFill>
                  <a:srgbClr val="2429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ypset</a:t>
            </a:r>
            <a:r>
              <a:rPr lang="ru-RU" sz="1800" b="0" i="0" dirty="0">
                <a:solidFill>
                  <a:srgbClr val="2429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Команда для добавления или изменения записей в базе данных NIS.</a:t>
            </a:r>
          </a:p>
          <a:p>
            <a:pPr algn="l">
              <a:buFont typeface="+mj-lt"/>
              <a:buAutoNum type="arabicPeriod"/>
            </a:pPr>
            <a:r>
              <a:rPr lang="ru-RU" sz="1800" b="1" i="0" dirty="0" err="1">
                <a:solidFill>
                  <a:srgbClr val="2429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ypwhich</a:t>
            </a:r>
            <a:r>
              <a:rPr lang="ru-RU" sz="1800" b="0" i="0" dirty="0">
                <a:solidFill>
                  <a:srgbClr val="2429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Команда для определения, к какому NIS-серверу привязана машина.</a:t>
            </a:r>
          </a:p>
          <a:p>
            <a:pPr algn="l">
              <a:buFont typeface="+mj-lt"/>
              <a:buAutoNum type="arabicPeriod"/>
            </a:pPr>
            <a:r>
              <a:rPr lang="ru-RU" sz="1800" b="1" i="0" dirty="0" err="1">
                <a:solidFill>
                  <a:srgbClr val="2429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ypcat</a:t>
            </a:r>
            <a:r>
              <a:rPr lang="ru-RU" sz="1800" b="0" i="0" dirty="0">
                <a:solidFill>
                  <a:srgbClr val="2429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Команда для просмотра содержимого базы данных NIS.</a:t>
            </a:r>
          </a:p>
          <a:p>
            <a:pPr algn="l">
              <a:buFont typeface="+mj-lt"/>
              <a:buAutoNum type="arabicPeriod"/>
            </a:pPr>
            <a:r>
              <a:rPr lang="ru-RU" sz="1800" b="1" i="0" dirty="0" err="1">
                <a:solidFill>
                  <a:srgbClr val="2429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ypinit</a:t>
            </a:r>
            <a:r>
              <a:rPr lang="ru-RU" sz="1800" b="0" i="0" dirty="0">
                <a:solidFill>
                  <a:srgbClr val="2429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Команда для инициализации службы NIS на сервере.</a:t>
            </a:r>
          </a:p>
          <a:p>
            <a:pPr algn="l">
              <a:buFont typeface="+mj-lt"/>
              <a:buAutoNum type="arabicPeriod"/>
            </a:pPr>
            <a:r>
              <a:rPr lang="ru-RU" sz="1800" b="1" i="0" dirty="0" err="1">
                <a:solidFill>
                  <a:srgbClr val="2429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ypunbind</a:t>
            </a:r>
            <a:r>
              <a:rPr lang="ru-RU" sz="1800" b="0" i="0" dirty="0">
                <a:solidFill>
                  <a:srgbClr val="2429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Команда для отвязки клиентской машины от службы NIS.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707607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EBD50C-6F1F-ECE0-7846-7516C141F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174" y="2449564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Cavolini" panose="03000502040302020204" pitchFamily="66" charset="0"/>
                <a:cs typeface="Cavolini" panose="03000502040302020204" pitchFamily="66" charset="0"/>
              </a:rPr>
              <a:t>СПАСИБО ЗА ВНИМАНИЕ</a:t>
            </a:r>
            <a:r>
              <a:rPr lang="en-US" b="1" dirty="0">
                <a:latin typeface="Cavolini" panose="03000502040302020204" pitchFamily="66" charset="0"/>
                <a:cs typeface="Cavolini" panose="03000502040302020204" pitchFamily="66" charset="0"/>
              </a:rPr>
              <a:t>!!!</a:t>
            </a:r>
            <a:endParaRPr lang="ru-KZ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850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9A641-51E6-8573-B035-19C1C21F3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Network operating system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FBEFA9-3D35-874A-3284-B18B3EF1C0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96" r="5948" b="-1"/>
          <a:stretch/>
        </p:blipFill>
        <p:spPr>
          <a:xfrm>
            <a:off x="6161994" y="1463026"/>
            <a:ext cx="5662629" cy="31852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DCF5F5-FBD2-6618-DC51-580D7D72BE9D}"/>
              </a:ext>
            </a:extLst>
          </p:cNvPr>
          <p:cNvSpPr txBox="1"/>
          <p:nvPr/>
        </p:nvSpPr>
        <p:spPr>
          <a:xfrm>
            <a:off x="556532" y="1463026"/>
            <a:ext cx="575187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KZ" sz="2400" b="1" dirty="0">
                <a:effectLst/>
                <a:latin typeface="Cavolini" panose="03000502040302020204" pitchFamily="66" charset="0"/>
                <a:ea typeface="Aptos" panose="020B0004020202020204" pitchFamily="34" charset="0"/>
                <a:cs typeface="Cavolini" panose="03000502040302020204" pitchFamily="66" charset="0"/>
              </a:rPr>
              <a:t>Сетевая операционная система</a:t>
            </a:r>
            <a:r>
              <a:rPr lang="ru-KZ" sz="2400" dirty="0">
                <a:effectLst/>
                <a:latin typeface="Cavolini" panose="03000502040302020204" pitchFamily="66" charset="0"/>
                <a:ea typeface="Aptos" panose="020B0004020202020204" pitchFamily="34" charset="0"/>
                <a:cs typeface="Cavolini" panose="03000502040302020204" pitchFamily="66" charset="0"/>
              </a:rPr>
              <a:t> (англ. Network </a:t>
            </a:r>
            <a:r>
              <a:rPr lang="ru-KZ" sz="2400" dirty="0" err="1">
                <a:effectLst/>
                <a:latin typeface="Cavolini" panose="03000502040302020204" pitchFamily="66" charset="0"/>
                <a:ea typeface="Aptos" panose="020B0004020202020204" pitchFamily="34" charset="0"/>
                <a:cs typeface="Cavolini" panose="03000502040302020204" pitchFamily="66" charset="0"/>
              </a:rPr>
              <a:t>operating</a:t>
            </a:r>
            <a:r>
              <a:rPr lang="ru-KZ" sz="2400" dirty="0">
                <a:effectLst/>
                <a:latin typeface="Cavolini" panose="03000502040302020204" pitchFamily="66" charset="0"/>
                <a:ea typeface="Aptos" panose="020B0004020202020204" pitchFamily="34" charset="0"/>
                <a:cs typeface="Cavolini" panose="03000502040302020204" pitchFamily="66" charset="0"/>
              </a:rPr>
              <a:t> </a:t>
            </a:r>
            <a:r>
              <a:rPr lang="ru-KZ" sz="2400" dirty="0" err="1">
                <a:effectLst/>
                <a:latin typeface="Cavolini" panose="03000502040302020204" pitchFamily="66" charset="0"/>
                <a:ea typeface="Aptos" panose="020B0004020202020204" pitchFamily="34" charset="0"/>
                <a:cs typeface="Cavolini" panose="03000502040302020204" pitchFamily="66" charset="0"/>
              </a:rPr>
              <a:t>system</a:t>
            </a:r>
            <a:r>
              <a:rPr lang="ru-KZ" sz="2400" dirty="0">
                <a:effectLst/>
                <a:latin typeface="Cavolini" panose="03000502040302020204" pitchFamily="66" charset="0"/>
                <a:ea typeface="Aptos" panose="020B0004020202020204" pitchFamily="34" charset="0"/>
                <a:cs typeface="Cavolini" panose="03000502040302020204" pitchFamily="66" charset="0"/>
              </a:rPr>
              <a:t>) – это операционная система, которая обеспечивает обработку, хранение и передачу данных в информационной сети.</a:t>
            </a:r>
            <a:endParaRPr lang="ru-KZ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33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546C7-E2F1-3A4A-4EA9-37803F743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256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/>
              <a:t>Основные характеристики сетевых операционных систем:</a:t>
            </a:r>
            <a:endParaRPr lang="ru-KZ" sz="2400" b="1" i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3AB6553-54FF-5ACB-A0D2-DED743A2B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2549" y="1517258"/>
            <a:ext cx="9891251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KZ" altLang="ru-KZ" sz="2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  <a:sym typeface="Wingdings" panose="05000000000000000000" pitchFamily="2" charset="2"/>
              </a:rPr>
              <a:t></a:t>
            </a:r>
            <a:r>
              <a:rPr kumimoji="0" lang="ru-KZ" altLang="ru-KZ" sz="2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Поддержка многопользовательского доступа: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KZ" altLang="ru-KZ" sz="2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  <a:sym typeface="Wingdings" panose="05000000000000000000" pitchFamily="2" charset="2"/>
              </a:rPr>
              <a:t> </a:t>
            </a:r>
            <a:r>
              <a:rPr kumimoji="0" lang="ru-KZ" altLang="ru-KZ" sz="2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Обмен данными между устройствами: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KZ" altLang="ru-KZ" sz="2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  <a:sym typeface="Wingdings" panose="05000000000000000000" pitchFamily="2" charset="2"/>
              </a:rPr>
              <a:t> </a:t>
            </a:r>
            <a:r>
              <a:rPr kumimoji="0" lang="ru-KZ" altLang="ru-KZ" sz="2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Управление ресурсами: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KZ" altLang="ru-KZ" sz="2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  <a:sym typeface="Wingdings" panose="05000000000000000000" pitchFamily="2" charset="2"/>
              </a:rPr>
              <a:t> </a:t>
            </a:r>
            <a:r>
              <a:rPr kumimoji="0" lang="ru-KZ" altLang="ru-KZ" sz="2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Сетевые службы: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KZ" altLang="ru-KZ" sz="2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  <a:sym typeface="Wingdings" panose="05000000000000000000" pitchFamily="2" charset="2"/>
              </a:rPr>
              <a:t> </a:t>
            </a:r>
            <a:r>
              <a:rPr kumimoji="0" lang="ru-KZ" altLang="ru-KZ" sz="2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Обеспечение безопасности: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KZ" altLang="ru-KZ" sz="2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  <a:sym typeface="Wingdings" panose="05000000000000000000" pitchFamily="2" charset="2"/>
              </a:rPr>
              <a:t> </a:t>
            </a:r>
            <a:r>
              <a:rPr kumimoji="0" lang="ru-KZ" altLang="ru-KZ" sz="2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Масштабируемость: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KZ" altLang="ru-K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48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EE02DFD-2C9D-6458-1E69-D516C5D91347}"/>
              </a:ext>
            </a:extLst>
          </p:cNvPr>
          <p:cNvSpPr txBox="1"/>
          <p:nvPr/>
        </p:nvSpPr>
        <p:spPr>
          <a:xfrm>
            <a:off x="9267909" y="2023110"/>
            <a:ext cx="2469624" cy="2846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i="1">
                <a:latin typeface="+mj-lt"/>
                <a:ea typeface="+mj-ea"/>
                <a:cs typeface="+mj-cs"/>
              </a:rPr>
              <a:t>Примеры сетевых операционных систем</a:t>
            </a:r>
            <a:r>
              <a:rPr lang="en-US" sz="3700">
                <a:latin typeface="+mj-lt"/>
                <a:ea typeface="+mj-ea"/>
                <a:cs typeface="+mj-cs"/>
              </a:rPr>
              <a:t>: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DDD2446-276E-E832-4BE6-2023D885F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96" y="883463"/>
            <a:ext cx="3537851" cy="2523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39C7B19-EE7A-E88F-9D53-FB411EF78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454" y="1137136"/>
            <a:ext cx="3703320" cy="20163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1220591-5866-24D2-3EA4-4F4565E78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436" y="3876921"/>
            <a:ext cx="3703320" cy="1883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6A96F7C-236D-07ED-85D0-F0E0BECBB0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4454" y="4054723"/>
            <a:ext cx="3703320" cy="15276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13677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084888-94B2-0370-1E79-B31A275A4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65" y="656838"/>
            <a:ext cx="11552687" cy="607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79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5E87A8-43F8-3733-0F21-E4595FED5E5F}"/>
              </a:ext>
            </a:extLst>
          </p:cNvPr>
          <p:cNvSpPr txBox="1"/>
          <p:nvPr/>
        </p:nvSpPr>
        <p:spPr>
          <a:xfrm>
            <a:off x="559602" y="664012"/>
            <a:ext cx="88105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Cavolini" panose="03000502040302020204" pitchFamily="66" charset="0"/>
                <a:cs typeface="Cavolini" panose="03000502040302020204" pitchFamily="66" charset="0"/>
              </a:rPr>
              <a:t>Преимущества сетевых операционных систем:</a:t>
            </a:r>
          </a:p>
          <a:p>
            <a:pPr>
              <a:buFont typeface="+mj-lt"/>
              <a:buAutoNum type="arabicPeriod"/>
            </a:pP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Повышение эффективности работы благодаря совместному использованию ресурсов.</a:t>
            </a:r>
          </a:p>
          <a:p>
            <a:pPr>
              <a:buFont typeface="+mj-lt"/>
              <a:buAutoNum type="arabicPeriod"/>
            </a:pP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Централизованное управление пользователями и ресурсами.</a:t>
            </a:r>
          </a:p>
          <a:p>
            <a:pPr>
              <a:buFont typeface="+mj-lt"/>
              <a:buAutoNum type="arabicPeriod"/>
            </a:pP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Упрощенное администрирование сети.</a:t>
            </a:r>
          </a:p>
          <a:p>
            <a:pPr>
              <a:buFont typeface="+mj-lt"/>
              <a:buAutoNum type="arabicPeriod"/>
            </a:pP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Улучшенная безопасность данных за счет разграничения доступа.</a:t>
            </a:r>
          </a:p>
          <a:p>
            <a:pPr>
              <a:buFont typeface="+mj-lt"/>
              <a:buAutoNum type="arabicPeriod"/>
            </a:pP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Возможность удаленной работы и обслуживания.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622E15-FE31-F1E7-5B66-FE982EF49B32}"/>
              </a:ext>
            </a:extLst>
          </p:cNvPr>
          <p:cNvSpPr txBox="1"/>
          <p:nvPr/>
        </p:nvSpPr>
        <p:spPr>
          <a:xfrm>
            <a:off x="5099997" y="4826675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Cavolini" panose="03000502040302020204" pitchFamily="66" charset="0"/>
                <a:cs typeface="Cavolini" panose="03000502040302020204" pitchFamily="66" charset="0"/>
              </a:rPr>
              <a:t>Недостатки сетевых операционных систем:</a:t>
            </a:r>
          </a:p>
          <a:p>
            <a:pPr>
              <a:buFont typeface="+mj-lt"/>
              <a:buAutoNum type="arabicPeriod"/>
            </a:pP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Сложность настройки и обслуживания:</a:t>
            </a:r>
          </a:p>
          <a:p>
            <a:pPr>
              <a:buFont typeface="+mj-lt"/>
              <a:buAutoNum type="arabicPeriod"/>
            </a:pP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Зависимость от сервера:</a:t>
            </a:r>
          </a:p>
          <a:p>
            <a:pPr>
              <a:buFont typeface="+mj-lt"/>
              <a:buAutoNum type="arabicPeriod"/>
            </a:pP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Стоимость:</a:t>
            </a:r>
          </a:p>
          <a:p>
            <a:pPr>
              <a:buFont typeface="+mj-lt"/>
              <a:buAutoNum type="arabicPeriod"/>
            </a:pP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Уязвимость:</a:t>
            </a:r>
          </a:p>
          <a:p>
            <a:pPr lvl="1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6B183B3-353E-68E2-9D95-9D402FFA8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027" y="3040615"/>
            <a:ext cx="1826746" cy="169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79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C005B0-F639-CDB4-8DD4-5517EBEA62A9}"/>
              </a:ext>
            </a:extLst>
          </p:cNvPr>
          <p:cNvSpPr txBox="1"/>
          <p:nvPr/>
        </p:nvSpPr>
        <p:spPr>
          <a:xfrm>
            <a:off x="914400" y="28106"/>
            <a:ext cx="97019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 и взаимодействие между системами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ED0493-A425-42BE-0972-B876F4D26E52}"/>
              </a:ext>
            </a:extLst>
          </p:cNvPr>
          <p:cNvSpPr txBox="1"/>
          <p:nvPr/>
        </p:nvSpPr>
        <p:spPr>
          <a:xfrm>
            <a:off x="560439" y="74416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1. </a:t>
            </a:r>
            <a:r>
              <a:rPr lang="ru-RU" b="1" dirty="0"/>
              <a:t>Сетевые протоколы (уровень передачи данных):</a:t>
            </a:r>
            <a:endParaRPr lang="ru-KZ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626142-3200-10BA-1EBB-517DD3F48886}"/>
              </a:ext>
            </a:extLst>
          </p:cNvPr>
          <p:cNvSpPr txBox="1"/>
          <p:nvPr/>
        </p:nvSpPr>
        <p:spPr>
          <a:xfrm>
            <a:off x="560439" y="2004243"/>
            <a:ext cx="7551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2. </a:t>
            </a:r>
            <a:r>
              <a:rPr lang="ru-RU" b="1" dirty="0"/>
              <a:t>Протоколы межсетевого взаимодействия (сетевой уровень):</a:t>
            </a:r>
            <a:endParaRPr lang="ru-KZ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F9A2F11B-9C9C-0D64-9E61-6E29C3676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604" y="1218998"/>
            <a:ext cx="97019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Ethernet</a:t>
            </a:r>
            <a:r>
              <a:rPr kumimoji="0" lang="ru-KZ" altLang="ru-K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используется в проводных локальных сетях (LAN).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</a:t>
            </a:r>
            <a:r>
              <a:rPr kumimoji="0" lang="ru-KZ" altLang="ru-KZ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-Fi (802.11)</a:t>
            </a:r>
            <a:r>
              <a:rPr kumimoji="0" lang="ru-KZ" altLang="ru-K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беспроводной стандарт для подключения устройств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B2A1ABBC-27C2-E338-4E57-8C0F506BA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604" y="2525653"/>
            <a:ext cx="854054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IP (Internet Protocol):</a:t>
            </a:r>
            <a:r>
              <a:rPr kumimoji="0" lang="ru-KZ" altLang="ru-K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обеспечивает адресацию и маршрутизацию данных.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ICMP (Internet Control Message Protocol):</a:t>
            </a:r>
            <a:r>
              <a:rPr kumimoji="0" lang="ru-KZ" altLang="ru-K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используется для диагностики </a:t>
            </a:r>
            <a:r>
              <a:rPr kumimoji="0" lang="ru-RU" altLang="ru-K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</a:t>
            </a:r>
            <a:r>
              <a:rPr kumimoji="0" lang="ru-KZ" altLang="ru-K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сети (например, команда </a:t>
            </a:r>
            <a:r>
              <a:rPr kumimoji="0" lang="ru-KZ" altLang="ru-K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ping</a:t>
            </a:r>
            <a:r>
              <a:rPr kumimoji="0" lang="ru-KZ" altLang="ru-K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).</a:t>
            </a:r>
            <a:r>
              <a:rPr kumimoji="0" lang="ru-KZ" altLang="ru-K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9504E5-39B7-AF24-68A0-4FF316206B4C}"/>
              </a:ext>
            </a:extLst>
          </p:cNvPr>
          <p:cNvSpPr txBox="1"/>
          <p:nvPr/>
        </p:nvSpPr>
        <p:spPr>
          <a:xfrm>
            <a:off x="560439" y="348373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3. </a:t>
            </a:r>
            <a:r>
              <a:rPr lang="ru-RU" b="1" dirty="0"/>
              <a:t>Протоколы транспортного уровня:</a:t>
            </a:r>
            <a:endParaRPr lang="ru-KZ" dirty="0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5D84D852-19FA-95A5-4DC3-4B91ACE27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604" y="3993673"/>
            <a:ext cx="822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TCP (</a:t>
            </a:r>
            <a:r>
              <a:rPr kumimoji="0" lang="ru-KZ" altLang="ru-KZ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Transmission</a:t>
            </a:r>
            <a:r>
              <a:rPr kumimoji="0" lang="ru-KZ" altLang="ru-KZ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Control Protocol):</a:t>
            </a:r>
            <a:r>
              <a:rPr kumimoji="0" lang="ru-KZ" altLang="ru-K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надежная доставка данных.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UDP (User </a:t>
            </a:r>
            <a:r>
              <a:rPr kumimoji="0" lang="ru-KZ" altLang="ru-KZ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Datagram</a:t>
            </a:r>
            <a:r>
              <a:rPr kumimoji="0" lang="ru-KZ" altLang="ru-KZ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Protocol):</a:t>
            </a:r>
            <a:r>
              <a:rPr kumimoji="0" lang="ru-KZ" altLang="ru-K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высокая скорость передачи, но без гарантии доставки.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50E94E-446E-A8F3-3F44-61633F56F4A3}"/>
              </a:ext>
            </a:extLst>
          </p:cNvPr>
          <p:cNvSpPr txBox="1"/>
          <p:nvPr/>
        </p:nvSpPr>
        <p:spPr>
          <a:xfrm>
            <a:off x="560439" y="477856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4. </a:t>
            </a:r>
            <a:r>
              <a:rPr lang="ru-RU" b="1" dirty="0"/>
              <a:t>Протоколы прикладного уровня:</a:t>
            </a:r>
            <a:endParaRPr lang="ru-KZ" dirty="0"/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AAB98BDF-4DFC-82AA-ECD8-E9BFAD417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8747" y="5409569"/>
            <a:ext cx="830825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HTTP/HTTPS (</a:t>
            </a:r>
            <a:r>
              <a:rPr kumimoji="0" lang="ru-KZ" altLang="ru-KZ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HyperText</a:t>
            </a:r>
            <a:r>
              <a:rPr kumimoji="0" lang="ru-KZ" altLang="ru-KZ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Transfer Protocol):</a:t>
            </a:r>
            <a:r>
              <a:rPr kumimoji="0" lang="ru-KZ" altLang="ru-K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обмен данными в интернете.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FTP (File Transfer Protocol):</a:t>
            </a:r>
            <a:r>
              <a:rPr kumimoji="0" lang="ru-KZ" altLang="ru-K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передача файлов.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DNS (Domain Name System):</a:t>
            </a:r>
            <a:r>
              <a:rPr kumimoji="0" lang="ru-KZ" altLang="ru-K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преобразование доменных имен в IP-адреса.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SMTP/IMAP/POP3:</a:t>
            </a:r>
            <a:r>
              <a:rPr kumimoji="0" lang="ru-KZ" altLang="ru-K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протоколы для отправки и получения электронной почты. </a:t>
            </a:r>
          </a:p>
        </p:txBody>
      </p:sp>
    </p:spTree>
    <p:extLst>
      <p:ext uri="{BB962C8B-B14F-4D97-AF65-F5344CB8AC3E}">
        <p14:creationId xmlns:p14="http://schemas.microsoft.com/office/powerpoint/2010/main" val="704663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29CC0-C774-D65C-82CF-9DD633077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983"/>
            <a:ext cx="10515600" cy="55910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Протоколы взаимодействия между операционными системами</a:t>
            </a:r>
            <a:endParaRPr lang="ru-KZ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35B8BC-DDC4-6D05-0F5C-8996712C21A5}"/>
              </a:ext>
            </a:extLst>
          </p:cNvPr>
          <p:cNvSpPr txBox="1"/>
          <p:nvPr/>
        </p:nvSpPr>
        <p:spPr>
          <a:xfrm>
            <a:off x="664906" y="924232"/>
            <a:ext cx="10862187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ru-RU" b="1" dirty="0"/>
              <a:t>Протоколы удаленного доступа: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SSH (Secure Shell):</a:t>
            </a:r>
            <a:r>
              <a:rPr lang="en-US" dirty="0"/>
              <a:t> </a:t>
            </a:r>
            <a:r>
              <a:rPr lang="ru-RU" dirty="0"/>
              <a:t>безопасное управление удаленными системами.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RDP (Remote Desktop Protocol):</a:t>
            </a:r>
            <a:r>
              <a:rPr lang="en-US" dirty="0"/>
              <a:t> </a:t>
            </a:r>
            <a:r>
              <a:rPr lang="ru-RU" dirty="0"/>
              <a:t>удаленное подключение к рабочему столу (</a:t>
            </a:r>
            <a:r>
              <a:rPr lang="en-US" dirty="0"/>
              <a:t>Windows).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r>
              <a:rPr lang="en-US" b="1" dirty="0"/>
              <a:t>2. </a:t>
            </a:r>
            <a:r>
              <a:rPr lang="ru-RU" b="1" dirty="0"/>
              <a:t>Протоколы файлового обмена: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SMB (Server Message Block):</a:t>
            </a:r>
            <a:r>
              <a:rPr lang="en-US" dirty="0"/>
              <a:t> </a:t>
            </a:r>
            <a:r>
              <a:rPr lang="ru-RU" dirty="0"/>
              <a:t>обмен файлами и принтерами в сетях </a:t>
            </a:r>
            <a:r>
              <a:rPr lang="en-US" dirty="0"/>
              <a:t>Windows.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NFS (Network File System):</a:t>
            </a:r>
            <a:r>
              <a:rPr lang="en-US" dirty="0"/>
              <a:t> </a:t>
            </a:r>
            <a:r>
              <a:rPr lang="ru-RU" dirty="0"/>
              <a:t>сетевой доступ к файлам (</a:t>
            </a:r>
            <a:r>
              <a:rPr lang="en-US" dirty="0"/>
              <a:t>Linux/Unix).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r>
              <a:rPr lang="en-US" b="1" dirty="0"/>
              <a:t>3. </a:t>
            </a:r>
            <a:r>
              <a:rPr lang="ru-RU" b="1" dirty="0"/>
              <a:t>Протоколы для синхронизации: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NTP (Network Time Protocol):</a:t>
            </a:r>
            <a:r>
              <a:rPr lang="en-US" dirty="0"/>
              <a:t> </a:t>
            </a:r>
            <a:r>
              <a:rPr lang="ru-RU" dirty="0"/>
              <a:t>синхронизация времени между системами.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pPr algn="ctr"/>
            <a:r>
              <a:rPr lang="ru-RU" b="1" dirty="0"/>
              <a:t>4. Протоколы передачи данных: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HTTP/HTTPS:</a:t>
            </a:r>
            <a:r>
              <a:rPr lang="en-US" dirty="0"/>
              <a:t> </a:t>
            </a:r>
            <a:r>
              <a:rPr lang="ru-RU" dirty="0"/>
              <a:t>обмен данными через веб-браузеры и серверы.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WebSocket:</a:t>
            </a:r>
            <a:r>
              <a:rPr lang="en-US" dirty="0"/>
              <a:t> </a:t>
            </a:r>
            <a:r>
              <a:rPr lang="ru-RU" dirty="0"/>
              <a:t>взаимодействие в реальном времени между клиентом и сервером (например, чаты).</a:t>
            </a:r>
          </a:p>
          <a:p>
            <a:r>
              <a:rPr lang="ru-RU" b="1" dirty="0"/>
              <a:t>5. Облачные протоколы: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REST API:</a:t>
            </a:r>
            <a:r>
              <a:rPr lang="en-US" dirty="0"/>
              <a:t> </a:t>
            </a:r>
            <a:r>
              <a:rPr lang="ru-RU" dirty="0"/>
              <a:t>взаимодействие приложений через </a:t>
            </a:r>
            <a:r>
              <a:rPr lang="en-US" dirty="0"/>
              <a:t>HTTP-</a:t>
            </a:r>
            <a:r>
              <a:rPr lang="ru-RU" dirty="0"/>
              <a:t>запросы.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SOAP (Simple Object Access Protocol):</a:t>
            </a:r>
            <a:r>
              <a:rPr lang="en-US" dirty="0"/>
              <a:t> </a:t>
            </a:r>
            <a:r>
              <a:rPr lang="ru-RU" dirty="0"/>
              <a:t>протокол передачи сообщений для веб-служб.</a:t>
            </a:r>
          </a:p>
        </p:txBody>
      </p:sp>
    </p:spTree>
    <p:extLst>
      <p:ext uri="{BB962C8B-B14F-4D97-AF65-F5344CB8AC3E}">
        <p14:creationId xmlns:p14="http://schemas.microsoft.com/office/powerpoint/2010/main" val="4077601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7F4AEEC-6F41-6C35-BF86-F31205010A7A}"/>
              </a:ext>
            </a:extLst>
          </p:cNvPr>
          <p:cNvSpPr txBox="1"/>
          <p:nvPr/>
        </p:nvSpPr>
        <p:spPr>
          <a:xfrm>
            <a:off x="1428134" y="589033"/>
            <a:ext cx="8790038" cy="472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150"/>
              </a:lnSpc>
            </a:pPr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Какая операционная система Linux лучше для сервера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C8D4C0-B544-E1A5-7ABF-F52DAF81A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558" y="268908"/>
            <a:ext cx="1314839" cy="15546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A6AB298-0459-3604-20DB-9E1344902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731" y="2046287"/>
            <a:ext cx="1581370" cy="163852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1919FDD-85D6-F331-4672-D8D16E08E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10" y="3548017"/>
            <a:ext cx="1846488" cy="160170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83B643E-5B42-EBB3-8F8E-84F29AB49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3220" y="4844558"/>
            <a:ext cx="2062316" cy="15010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CF42912-1069-9425-B1E7-7B1CE2DE92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5558" y="1743260"/>
            <a:ext cx="3484107" cy="9967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14B2ED0-B074-9C79-5CAE-EE0B1CD9D3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5807" y="2728441"/>
            <a:ext cx="2089937" cy="160531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C14E453-98E4-0E46-B4AB-54A5DF9A54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47368" y="5238685"/>
            <a:ext cx="2668380" cy="113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7740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Легкий дым</Template>
  <TotalTime>141</TotalTime>
  <Words>640</Words>
  <Application>Microsoft Office PowerPoint</Application>
  <PresentationFormat>Широкоэкранный</PresentationFormat>
  <Paragraphs>73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Unicode MS</vt:lpstr>
      <vt:lpstr>Cavolini</vt:lpstr>
      <vt:lpstr>Century Gothic</vt:lpstr>
      <vt:lpstr>Times New Roman</vt:lpstr>
      <vt:lpstr>Wingdings 3</vt:lpstr>
      <vt:lpstr>Легкий дым</vt:lpstr>
      <vt:lpstr>Лекция 5 Сетевые операционные системы Основы сетевых ОС. Протоколы и взаимодействие между системами. Пример сетевой ОС: Linux в серверной среде.  Служба каталогов NIS  </vt:lpstr>
      <vt:lpstr>Network operating system</vt:lpstr>
      <vt:lpstr>Основные характеристики сетевых операционных систем:</vt:lpstr>
      <vt:lpstr>Презентация PowerPoint</vt:lpstr>
      <vt:lpstr>Презентация PowerPoint</vt:lpstr>
      <vt:lpstr>Презентация PowerPoint</vt:lpstr>
      <vt:lpstr>Презентация PowerPoint</vt:lpstr>
      <vt:lpstr>Протоколы взаимодействия между операционными системами</vt:lpstr>
      <vt:lpstr>Презентация PowerPoint</vt:lpstr>
      <vt:lpstr>Служба каталогов — это сетевой сервис, представляющий централизованные средства управления ресурсами автоматизированной системы.</vt:lpstr>
      <vt:lpstr>Структура Network Information Service (NIS)</vt:lpstr>
      <vt:lpstr>Ниже приведены основные команды для работы с NIS в UNIX-подобных системах: </vt:lpstr>
      <vt:lpstr>СПАСИБО ЗА ВНИМАНИЕ!!!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6  Служба каталогов NIS</dc:title>
  <dc:creator>Assem Ayapbergenova</dc:creator>
  <cp:lastModifiedBy>Assem Ayapbergenova</cp:lastModifiedBy>
  <cp:revision>7</cp:revision>
  <dcterms:created xsi:type="dcterms:W3CDTF">2024-02-19T14:00:43Z</dcterms:created>
  <dcterms:modified xsi:type="dcterms:W3CDTF">2024-12-15T06:33:08Z</dcterms:modified>
</cp:coreProperties>
</file>