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9" r:id="rId5"/>
    <p:sldId id="270" r:id="rId6"/>
    <p:sldId id="271" r:id="rId7"/>
    <p:sldId id="268" r:id="rId8"/>
    <p:sldId id="257" r:id="rId9"/>
    <p:sldId id="258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698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9014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7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981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61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024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7458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079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3189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91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158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151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978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5956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0045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705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D023-1829-4A67-A292-C2A26DD84D8E}" type="datetimeFigureOut">
              <a:rPr lang="ru-KZ" smtClean="0"/>
              <a:t>21.12.2024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20ABE4-5C35-4C29-A354-07E316DA1EB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6163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21480-C111-B7A0-7433-A52F8FF8B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809" y="1184039"/>
            <a:ext cx="9144000" cy="2244961"/>
          </a:xfrm>
        </p:spPr>
        <p:txBody>
          <a:bodyPr>
            <a:noAutofit/>
          </a:bodyPr>
          <a:lstStyle/>
          <a:p>
            <a:pPr algn="ctr"/>
            <a:r>
              <a:rPr lang="ru-RU" sz="4000" b="1" i="0" dirty="0">
                <a:solidFill>
                  <a:srgbClr val="0D0D0D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Лекция 6</a:t>
            </a:r>
            <a:br>
              <a:rPr lang="ru-RU" sz="4000" b="0" i="0" dirty="0">
                <a:solidFill>
                  <a:srgbClr val="0D0D0D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000" b="0" i="0" dirty="0">
                <a:solidFill>
                  <a:srgbClr val="0D0D0D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Тема</a:t>
            </a:r>
            <a:r>
              <a:rPr lang="en-US" sz="4000" b="0" i="0" dirty="0">
                <a:solidFill>
                  <a:srgbClr val="0D0D0D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: </a:t>
            </a:r>
            <a:r>
              <a:rPr lang="ru-RU" sz="4000" b="0" i="0" dirty="0">
                <a:solidFill>
                  <a:srgbClr val="0D0D0D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Формирование навыков управления клиент-серверными системами управления базами данных (СУБД), такими как MySQL</a:t>
            </a:r>
            <a:endParaRPr lang="ru-KZ" sz="4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B15FE-33AD-556A-3349-861A6BF3683A}"/>
              </a:ext>
            </a:extLst>
          </p:cNvPr>
          <p:cNvSpPr txBox="1"/>
          <p:nvPr/>
        </p:nvSpPr>
        <p:spPr>
          <a:xfrm>
            <a:off x="4956463" y="4884252"/>
            <a:ext cx="56422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i="1" dirty="0"/>
              <a:t>Дисциплина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ru-RU" dirty="0"/>
              <a:t>Операционные системы</a:t>
            </a:r>
          </a:p>
          <a:p>
            <a:pPr algn="l"/>
            <a:r>
              <a:rPr lang="ru-RU" i="1" dirty="0"/>
              <a:t>Лектор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ru-RU" dirty="0" err="1"/>
              <a:t>Аяпбергенова</a:t>
            </a:r>
            <a:r>
              <a:rPr lang="ru-RU" dirty="0"/>
              <a:t> </a:t>
            </a:r>
            <a:r>
              <a:rPr lang="ru-RU" dirty="0" err="1"/>
              <a:t>Асем</a:t>
            </a:r>
            <a:r>
              <a:rPr lang="ru-RU" dirty="0"/>
              <a:t> </a:t>
            </a:r>
            <a:r>
              <a:rPr lang="ru-RU" dirty="0" err="1"/>
              <a:t>Тултановна</a:t>
            </a:r>
            <a:endParaRPr lang="ru-RU" dirty="0"/>
          </a:p>
          <a:p>
            <a:pPr algn="l"/>
            <a:r>
              <a:rPr lang="ru-RU" i="1" dirty="0"/>
              <a:t>Кафедра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ru-RU" dirty="0"/>
              <a:t> Программная инженерия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64285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A959A3-7627-DE07-02C2-96D992CE7A7A}"/>
              </a:ext>
            </a:extLst>
          </p:cNvPr>
          <p:cNvSpPr txBox="1"/>
          <p:nvPr/>
        </p:nvSpPr>
        <p:spPr>
          <a:xfrm>
            <a:off x="672812" y="544699"/>
            <a:ext cx="2797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прав новому пользователю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CCC9D2-A454-D165-B6BB-D632D8280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350" y="515422"/>
            <a:ext cx="6941128" cy="70488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FAC8109-9345-B711-8D5C-1DFB890F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88" y="1945413"/>
            <a:ext cx="33086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все права на базу данных </a:t>
            </a:r>
            <a:r>
              <a:rPr kumimoji="0" lang="ru-KZ" altLang="ru-K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mydatabase</a:t>
            </a:r>
            <a:r>
              <a:rPr kumimoji="0" lang="en-US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2E50CD-024B-7D5E-11E3-CA4CE5227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350" y="2021765"/>
            <a:ext cx="5944430" cy="704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4A0BAA-2E86-FA90-DB31-E21D61D2525B}"/>
              </a:ext>
            </a:extLst>
          </p:cNvPr>
          <p:cNvSpPr txBox="1"/>
          <p:nvPr/>
        </p:nvSpPr>
        <p:spPr>
          <a:xfrm>
            <a:off x="434234" y="3429000"/>
            <a:ext cx="2953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только права на чтение и запись: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E2D3D3-5EB4-CEB6-D7E6-3541AD3CE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350" y="3429000"/>
            <a:ext cx="7430537" cy="8032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B70A8C-318E-CFE5-AB72-E2C0FD80C774}"/>
              </a:ext>
            </a:extLst>
          </p:cNvPr>
          <p:cNvSpPr txBox="1"/>
          <p:nvPr/>
        </p:nvSpPr>
        <p:spPr>
          <a:xfrm>
            <a:off x="434234" y="4992838"/>
            <a:ext cx="2792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пользователя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31B54F-0F13-2137-8829-8C35220E9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060" y="4824000"/>
            <a:ext cx="3315163" cy="6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8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A25D80-31B6-5EC5-AD67-7F1F2F60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1" y="906891"/>
            <a:ext cx="8694631" cy="50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2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AB129-2D58-6604-AF23-563D8D0D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52" y="232179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СПАСИБО ЗА ВНИМАНИЕ</a:t>
            </a:r>
            <a:r>
              <a:rPr lang="en-US" sz="4400" b="1" dirty="0"/>
              <a:t>!!!</a:t>
            </a:r>
            <a:endParaRPr lang="ru-KZ" sz="4400" b="1" dirty="0"/>
          </a:p>
        </p:txBody>
      </p:sp>
    </p:spTree>
    <p:extLst>
      <p:ext uri="{BB962C8B-B14F-4D97-AF65-F5344CB8AC3E}">
        <p14:creationId xmlns:p14="http://schemas.microsoft.com/office/powerpoint/2010/main" val="73757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29862A-074E-883D-B98F-7507CA587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2" y="1953490"/>
            <a:ext cx="5111939" cy="3273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CEE74A-D9F6-9B71-B7C3-ED4D984A26A6}"/>
              </a:ext>
            </a:extLst>
          </p:cNvPr>
          <p:cNvSpPr txBox="1"/>
          <p:nvPr/>
        </p:nvSpPr>
        <p:spPr>
          <a:xfrm>
            <a:off x="541429" y="800376"/>
            <a:ext cx="4291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двухуровневой архитектуры</a:t>
            </a:r>
            <a:endParaRPr lang="ru-K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910B18-D06D-4F46-0B8A-4F36F5B7A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435" y="2254430"/>
            <a:ext cx="4543903" cy="28375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2F659-C8C3-9665-2EFB-C5A263D0900B}"/>
              </a:ext>
            </a:extLst>
          </p:cNvPr>
          <p:cNvSpPr txBox="1"/>
          <p:nvPr/>
        </p:nvSpPr>
        <p:spPr>
          <a:xfrm>
            <a:off x="7195157" y="985041"/>
            <a:ext cx="3196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работает сервер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D0DECD-F22E-0400-36F6-E4445F28B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275" y="382903"/>
            <a:ext cx="1318814" cy="1570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416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A499316-513B-15FA-235A-06EE7722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944"/>
            <a:ext cx="10515600" cy="9753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Архитектура клиент-сервер</a:t>
            </a:r>
            <a:b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ru-KZ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1F01CA-14E6-0DAE-28CB-53330CB2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4" y="1893742"/>
            <a:ext cx="4897582" cy="38420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77B40A-E0DB-2A94-DBDE-118A3FD27D23}"/>
              </a:ext>
            </a:extLst>
          </p:cNvPr>
          <p:cNvSpPr txBox="1"/>
          <p:nvPr/>
        </p:nvSpPr>
        <p:spPr>
          <a:xfrm>
            <a:off x="6747166" y="2070162"/>
            <a:ext cx="4052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Изучение теоретических основ</a:t>
            </a:r>
            <a:r>
              <a:rPr lang="en-US" b="1" dirty="0"/>
              <a:t>:</a:t>
            </a:r>
            <a:endParaRPr lang="ru-KZ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AF937F-37F1-693F-E766-20680062BA67}"/>
              </a:ext>
            </a:extLst>
          </p:cNvPr>
          <p:cNvSpPr txBox="1"/>
          <p:nvPr/>
        </p:nvSpPr>
        <p:spPr>
          <a:xfrm>
            <a:off x="6244938" y="2766353"/>
            <a:ext cx="52552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ym typeface="Wingdings" panose="05000000000000000000" pitchFamily="2" charset="2"/>
              </a:rPr>
              <a:t>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ru-RU" dirty="0"/>
              <a:t>Понятие клиент-серверной архитектуры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Примеры клиент-серверных систем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Сетевые протоколы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77024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59A94-DB5A-38F8-47B4-60B6347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73" y="687243"/>
            <a:ext cx="7183582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i="0" dirty="0">
                <a:solidFill>
                  <a:srgbClr val="333333"/>
                </a:solidFill>
                <a:effectLst/>
                <a:latin typeface="Söhne"/>
              </a:rPr>
              <a:t>Трехзвенная архитектура - 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Söhne"/>
              </a:rPr>
              <a:t>сетевое приложение разделено на две и более частей, каждая из которых может выполняться на отдельном компьютере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endParaRPr lang="ru-KZ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0A3385-3208-1766-71AD-5D8C90F0A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26" y="2465015"/>
            <a:ext cx="6973791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7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5A32-2F1B-EDC3-6C3F-AEBE2D5C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Клиент-серверные технологии</a:t>
            </a:r>
            <a:b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D2EF5-07A9-A70D-E2DA-2C348F2FC653}"/>
              </a:ext>
            </a:extLst>
          </p:cNvPr>
          <p:cNvSpPr txBox="1"/>
          <p:nvPr/>
        </p:nvSpPr>
        <p:spPr>
          <a:xfrm>
            <a:off x="1519670" y="1290398"/>
            <a:ext cx="3125066" cy="534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KZ" sz="2800" b="1" i="1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Типы сервисов</a:t>
            </a:r>
            <a:r>
              <a:rPr lang="ru-KZ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ru-KZ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95EED-1DF9-5558-5F6C-C2BCF96F6111}"/>
              </a:ext>
            </a:extLst>
          </p:cNvPr>
          <p:cNvSpPr txBox="1"/>
          <p:nvPr/>
        </p:nvSpPr>
        <p:spPr>
          <a:xfrm>
            <a:off x="187036" y="2161906"/>
            <a:ext cx="4644737" cy="416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KZ" sz="2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Web-серверы</a:t>
            </a:r>
            <a:endParaRPr lang="ru-RU" sz="2000" b="1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KZ" sz="2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Серверы приложений</a:t>
            </a:r>
            <a:endParaRPr lang="ru-KZ" sz="20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KZ" sz="2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Серверы баз данных</a:t>
            </a:r>
            <a:endParaRPr lang="ru-KZ" sz="20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KZ" sz="2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Файл-серверы</a:t>
            </a:r>
            <a:endParaRPr lang="ru-KZ" sz="20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KZ" sz="2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Прокси-сервер</a:t>
            </a:r>
            <a:endParaRPr lang="ru-KZ" sz="20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KZ" sz="2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Файрволы </a:t>
            </a:r>
            <a:r>
              <a:rPr lang="ru-KZ" sz="2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(брандмауэры)</a:t>
            </a:r>
            <a:endParaRPr lang="ru-KZ" sz="20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KZ" sz="2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Почтовые серверы</a:t>
            </a:r>
            <a:endParaRPr lang="ru-RU" sz="2000" b="1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KZ" sz="2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Серверы удаленного доступа (RAS)</a:t>
            </a:r>
            <a:endParaRPr lang="ru-KZ" sz="20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K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ru-K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132D05-283D-11A0-DCB3-E41585AE2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58" y="4449790"/>
            <a:ext cx="3125066" cy="15373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EAF76A-3E90-F9EC-8A0E-1D39D3AFD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736" y="4449790"/>
            <a:ext cx="2424782" cy="16608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0B4A98-B775-8804-321F-C35F5CD73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117" y="1824583"/>
            <a:ext cx="4716626" cy="2117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37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C96728-F043-DED3-325C-D506244F2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3" y="0"/>
            <a:ext cx="10726218" cy="65671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461B5A-72BC-A4C6-9629-9A0C8D7EEEF6}"/>
              </a:ext>
            </a:extLst>
          </p:cNvPr>
          <p:cNvSpPr txBox="1"/>
          <p:nvPr/>
        </p:nvSpPr>
        <p:spPr>
          <a:xfrm>
            <a:off x="-197428" y="5736186"/>
            <a:ext cx="43953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Типичная </a:t>
            </a:r>
            <a:r>
              <a:rPr lang="ru-RU" sz="1600" b="0" i="1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архитекура</a:t>
            </a:r>
            <a:r>
              <a:rPr lang="ru-RU" sz="16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решений с применением</a:t>
            </a:r>
          </a:p>
          <a:p>
            <a:pPr algn="ctr"/>
            <a:r>
              <a:rPr lang="ru-RU" sz="1600" b="0" i="1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сервера приложений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132294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43827-B00F-05A5-7031-C7E63566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7655" cy="9649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Администрирование серверов</a:t>
            </a:r>
            <a:endParaRPr lang="ru-KZ" sz="3200" b="1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A31FEE3-4989-FB4C-72A1-ED5BD4445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909" y="3995678"/>
            <a:ext cx="705889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  <a:sym typeface="Wingdings" panose="05000000000000000000" pitchFamily="2" charset="2"/>
              </a:rPr>
              <a:t></a:t>
            </a:r>
            <a:r>
              <a:rPr kumimoji="0" lang="en-US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  <a:sym typeface="Wingdings" panose="05000000000000000000" pitchFamily="2" charset="2"/>
              </a:rPr>
              <a:t> </a:t>
            </a: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Настройка виртуальных машин и серверов:</a:t>
            </a:r>
            <a:endParaRPr kumimoji="0" lang="ru-KZ" altLang="ru-K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	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Установка серверных ОС.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	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Развертывание веб-приложений и баз данных.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  <a:sym typeface="Wingdings" panose="05000000000000000000" pitchFamily="2" charset="2"/>
              </a:rPr>
              <a:t> </a:t>
            </a: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Управление пользователями и группами:</a:t>
            </a:r>
            <a:endParaRPr kumimoji="0" lang="ru-KZ" altLang="ru-K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öhn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  <a:cs typeface="Times New Roman" panose="02020603050405020304" pitchFamily="18" charset="0"/>
              </a:rPr>
              <a:t>	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  <a:cs typeface="Times New Roman" panose="02020603050405020304" pitchFamily="18" charset="0"/>
              </a:rPr>
              <a:t>Команды </a:t>
            </a:r>
            <a:r>
              <a:rPr kumimoji="0" lang="ru-KZ" altLang="ru-K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  <a:cs typeface="Times New Roman" panose="02020603050405020304" pitchFamily="18" charset="0"/>
              </a:rPr>
              <a:t>useradd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  <a:cs typeface="Times New Roman" panose="02020603050405020304" pitchFamily="18" charset="0"/>
              </a:rPr>
              <a:t>, </a:t>
            </a:r>
            <a:r>
              <a:rPr kumimoji="0" lang="ru-KZ" altLang="ru-K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  <a:cs typeface="Times New Roman" panose="02020603050405020304" pitchFamily="18" charset="0"/>
              </a:rPr>
              <a:t>usermod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  <a:cs typeface="Times New Roman" panose="02020603050405020304" pitchFamily="18" charset="0"/>
              </a:rPr>
              <a:t>, </a:t>
            </a:r>
            <a:r>
              <a:rPr kumimoji="0" lang="ru-KZ" altLang="ru-K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  <a:cs typeface="Times New Roman" panose="02020603050405020304" pitchFamily="18" charset="0"/>
              </a:rPr>
              <a:t>chmod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  <a:cs typeface="Times New Roman" panose="02020603050405020304" pitchFamily="18" charset="0"/>
              </a:rPr>
              <a:t>, </a:t>
            </a:r>
            <a:r>
              <a:rPr kumimoji="0" lang="ru-KZ" altLang="ru-K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  <a:cs typeface="Times New Roman" panose="02020603050405020304" pitchFamily="18" charset="0"/>
              </a:rPr>
              <a:t>chown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  <a:cs typeface="Times New Roman" panose="02020603050405020304" pitchFamily="18" charset="0"/>
              </a:rPr>
              <a:t> для настройки прав в Linux.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  <a:sym typeface="Wingdings" panose="05000000000000000000" pitchFamily="2" charset="2"/>
              </a:rPr>
              <a:t> </a:t>
            </a: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Резервное копирование и восстановление:</a:t>
            </a:r>
            <a:endParaRPr kumimoji="0" lang="ru-KZ" altLang="ru-K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öhn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	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Настройка систем бэкапа, таких как </a:t>
            </a:r>
            <a:r>
              <a:rPr kumimoji="0" lang="ru-KZ" altLang="ru-K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Rsync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, </a:t>
            </a:r>
            <a:r>
              <a:rPr kumimoji="0" lang="ru-KZ" altLang="ru-K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Bacula</a:t>
            </a:r>
            <a:r>
              <a:rPr kumimoji="0" lang="ru-KZ" altLang="ru-K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, или встроенных утилит Windows.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ED403-F1A4-48B2-D17B-41C4207ECD67}"/>
              </a:ext>
            </a:extLst>
          </p:cNvPr>
          <p:cNvSpPr txBox="1"/>
          <p:nvPr/>
        </p:nvSpPr>
        <p:spPr>
          <a:xfrm>
            <a:off x="761134" y="1628507"/>
            <a:ext cx="60942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KZ" altLang="ru-K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  <a:sym typeface="Wingdings" panose="05000000000000000000" pitchFamily="2" charset="2"/>
              </a:rPr>
              <a:t> </a:t>
            </a:r>
            <a:r>
              <a:rPr kumimoji="0" lang="ru-RU" altLang="ru-KZ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  <a:sym typeface="Wingdings" panose="05000000000000000000" pitchFamily="2" charset="2"/>
              </a:rPr>
              <a:t> </a:t>
            </a:r>
            <a:r>
              <a:rPr lang="ru-RU" b="1" i="1" dirty="0">
                <a:latin typeface="Söhne"/>
              </a:rPr>
              <a:t>Установка и настройка серверов: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latin typeface="Söhne"/>
              </a:rPr>
              <a:t>Обеспечение безопасности: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KZ" b="1" i="1" kern="100" dirty="0">
                <a:effectLst/>
                <a:latin typeface="Söhne"/>
                <a:ea typeface="Aptos" panose="020B0004020202020204" pitchFamily="34" charset="0"/>
                <a:cs typeface="Times New Roman" panose="02020603050405020304" pitchFamily="18" charset="0"/>
              </a:rPr>
              <a:t>Мониторинг и диагностика: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KZ" b="1" i="1" kern="100" dirty="0">
                <a:effectLst/>
                <a:latin typeface="Söhne"/>
                <a:ea typeface="Aptos" panose="020B0004020202020204" pitchFamily="34" charset="0"/>
                <a:cs typeface="Times New Roman" panose="02020603050405020304" pitchFamily="18" charset="0"/>
              </a:rPr>
              <a:t>Резервное копирование и восстановление: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KZ" b="1" i="1" kern="100" dirty="0">
                <a:effectLst/>
                <a:latin typeface="Söhne"/>
                <a:ea typeface="Aptos" panose="020B0004020202020204" pitchFamily="34" charset="0"/>
                <a:cs typeface="Times New Roman" panose="02020603050405020304" pitchFamily="18" charset="0"/>
              </a:rPr>
              <a:t>Управление обновлениями: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KZ" b="1" i="1" kern="100" dirty="0">
                <a:effectLst/>
                <a:latin typeface="Söhne"/>
                <a:ea typeface="Aptos" panose="020B0004020202020204" pitchFamily="34" charset="0"/>
                <a:cs typeface="Times New Roman" panose="02020603050405020304" pitchFamily="18" charset="0"/>
              </a:rPr>
              <a:t>Обеспечение доступности сервисов: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KZ" b="1" i="1" kern="100" dirty="0">
                <a:effectLst/>
                <a:latin typeface="Söhne"/>
                <a:ea typeface="Aptos" panose="020B0004020202020204" pitchFamily="34" charset="0"/>
                <a:cs typeface="Times New Roman" panose="02020603050405020304" pitchFamily="18" charset="0"/>
              </a:rPr>
              <a:t>Работа с базами данных: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KZ" b="1" i="1" kern="100" dirty="0">
                <a:effectLst/>
                <a:latin typeface="Söhne"/>
                <a:ea typeface="Aptos" panose="020B0004020202020204" pitchFamily="34" charset="0"/>
                <a:cs typeface="Times New Roman" panose="02020603050405020304" pitchFamily="18" charset="0"/>
              </a:rPr>
              <a:t>Документирование процессов:</a:t>
            </a:r>
          </a:p>
          <a:p>
            <a:endParaRPr lang="ru-KZ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8038BE-5B56-4A51-126A-14417CB6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815" y="1053362"/>
            <a:ext cx="4561847" cy="29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0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5F9585-1EB3-5938-196E-C1E4481D47C1}"/>
              </a:ext>
            </a:extLst>
          </p:cNvPr>
          <p:cNvSpPr txBox="1"/>
          <p:nvPr/>
        </p:nvSpPr>
        <p:spPr>
          <a:xfrm>
            <a:off x="0" y="480776"/>
            <a:ext cx="5382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D0D0D"/>
                </a:solidFill>
                <a:effectLst/>
                <a:latin typeface="Söhne"/>
              </a:rPr>
              <a:t>1. Установка MySQL</a:t>
            </a:r>
            <a:r>
              <a:rPr lang="ru-RU" sz="1600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ru-RU" sz="1600" b="1" i="0" dirty="0">
                <a:solidFill>
                  <a:srgbClr val="0D0D0D"/>
                </a:solidFill>
                <a:effectLst/>
                <a:latin typeface="Söhne"/>
              </a:rPr>
              <a:t>Linux</a:t>
            </a:r>
            <a:r>
              <a:rPr lang="ru-RU" sz="16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</a:p>
          <a:p>
            <a:pPr lvl="1" algn="ctr"/>
            <a:r>
              <a:rPr lang="ru-RU" sz="1600" b="0" i="0" dirty="0">
                <a:solidFill>
                  <a:srgbClr val="0D0D0D"/>
                </a:solidFill>
                <a:effectLst/>
                <a:latin typeface="Söhne"/>
              </a:rPr>
              <a:t>Для систем на базе </a:t>
            </a:r>
            <a:r>
              <a:rPr lang="ru-RU" sz="1600" b="0" i="0" dirty="0" err="1">
                <a:solidFill>
                  <a:srgbClr val="0D0D0D"/>
                </a:solidFill>
                <a:effectLst/>
                <a:latin typeface="Söhne"/>
              </a:rPr>
              <a:t>Debian</a:t>
            </a:r>
            <a:r>
              <a:rPr lang="ru-RU" sz="1600" b="0" i="0" dirty="0">
                <a:solidFill>
                  <a:srgbClr val="0D0D0D"/>
                </a:solidFill>
                <a:effectLst/>
                <a:latin typeface="Söhne"/>
              </a:rPr>
              <a:t>/Ubuntu используйте команду</a:t>
            </a:r>
            <a:r>
              <a:rPr lang="ru-RU" sz="14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443297-545E-6B0B-78B0-9B201A974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20" y="2001939"/>
            <a:ext cx="2962688" cy="609685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E1AFBF10-6EBF-CF22-3F14-D9187868BC4A}"/>
              </a:ext>
            </a:extLst>
          </p:cNvPr>
          <p:cNvSpPr/>
          <p:nvPr/>
        </p:nvSpPr>
        <p:spPr>
          <a:xfrm>
            <a:off x="2888672" y="1298152"/>
            <a:ext cx="93519" cy="646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39FEF-CCA0-7963-121B-A1D003D2E318}"/>
              </a:ext>
            </a:extLst>
          </p:cNvPr>
          <p:cNvSpPr txBox="1"/>
          <p:nvPr/>
        </p:nvSpPr>
        <p:spPr>
          <a:xfrm>
            <a:off x="7580168" y="619275"/>
            <a:ext cx="2962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Söhne"/>
              </a:rPr>
              <a:t>2. Обновите список пакетов:</a:t>
            </a:r>
            <a:endParaRPr lang="ru-KZ" sz="1600" b="1" dirty="0">
              <a:latin typeface="Söhne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32F02C-59AF-50F2-AB5F-1FFC3761D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696" y="1768544"/>
            <a:ext cx="1829055" cy="466790"/>
          </a:xfrm>
          <a:prstGeom prst="rect">
            <a:avLst/>
          </a:prstGeom>
        </p:spPr>
      </p:pic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CF3CD99-33CF-7731-C696-F055CB42C503}"/>
              </a:ext>
            </a:extLst>
          </p:cNvPr>
          <p:cNvSpPr/>
          <p:nvPr/>
        </p:nvSpPr>
        <p:spPr>
          <a:xfrm>
            <a:off x="8980705" y="1023097"/>
            <a:ext cx="93519" cy="646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B455E-7F76-9F5C-F12B-93603C1DA5FA}"/>
              </a:ext>
            </a:extLst>
          </p:cNvPr>
          <p:cNvSpPr txBox="1"/>
          <p:nvPr/>
        </p:nvSpPr>
        <p:spPr>
          <a:xfrm>
            <a:off x="1103646" y="3877045"/>
            <a:ext cx="2962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Söhne"/>
              </a:rPr>
              <a:t>3. </a:t>
            </a:r>
            <a:r>
              <a:rPr lang="ru-RU" sz="1600" b="1" dirty="0">
                <a:latin typeface="Söhne"/>
              </a:rPr>
              <a:t>Установите </a:t>
            </a:r>
            <a:r>
              <a:rPr lang="en-US" sz="1600" b="1" dirty="0">
                <a:latin typeface="Söhne"/>
              </a:rPr>
              <a:t>MySQL Server:</a:t>
            </a:r>
            <a:endParaRPr lang="ru-KZ" sz="1600" b="1" dirty="0">
              <a:latin typeface="Söhne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ADEC79-FA30-2E61-0978-11D26103E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71" y="4823079"/>
            <a:ext cx="2924583" cy="495369"/>
          </a:xfrm>
          <a:prstGeom prst="rect">
            <a:avLst/>
          </a:prstGeom>
        </p:spPr>
      </p:pic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87AE76E3-47C1-6530-9FB9-3C37BECE6726}"/>
              </a:ext>
            </a:extLst>
          </p:cNvPr>
          <p:cNvSpPr/>
          <p:nvPr/>
        </p:nvSpPr>
        <p:spPr>
          <a:xfrm>
            <a:off x="2386443" y="4176748"/>
            <a:ext cx="93519" cy="646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244AF8-0038-FF5D-E921-1A0A883E0C9C}"/>
              </a:ext>
            </a:extLst>
          </p:cNvPr>
          <p:cNvSpPr txBox="1"/>
          <p:nvPr/>
        </p:nvSpPr>
        <p:spPr>
          <a:xfrm>
            <a:off x="7120732" y="3630824"/>
            <a:ext cx="3813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Söhne"/>
              </a:rPr>
              <a:t>4. </a:t>
            </a:r>
            <a:r>
              <a:rPr lang="ru-RU" sz="1600" b="1" dirty="0">
                <a:latin typeface="Söhne"/>
              </a:rPr>
              <a:t>Проверьте статус MySQL:</a:t>
            </a:r>
            <a:r>
              <a:rPr lang="ru-RU" sz="1600" dirty="0">
                <a:latin typeface="Söhne"/>
              </a:rPr>
              <a:t> </a:t>
            </a:r>
            <a:endParaRPr lang="en-US" sz="1600" dirty="0">
              <a:latin typeface="Söhne"/>
            </a:endParaRPr>
          </a:p>
          <a:p>
            <a:pPr algn="ctr"/>
            <a:r>
              <a:rPr lang="ru-RU" sz="1600" dirty="0">
                <a:latin typeface="Söhne"/>
              </a:rPr>
              <a:t>Убедитесь, что сервер MySQL запущен:</a:t>
            </a:r>
            <a:endParaRPr lang="ru-KZ" sz="1600" dirty="0">
              <a:latin typeface="Söhn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2E7A0DB-C61F-58CE-4618-E9BC83424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431" y="4908329"/>
            <a:ext cx="2867425" cy="495369"/>
          </a:xfrm>
          <a:prstGeom prst="rect">
            <a:avLst/>
          </a:prstGeom>
        </p:spPr>
      </p:pic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21120918-EC13-CBFC-443D-AB615BEAA67A}"/>
              </a:ext>
            </a:extLst>
          </p:cNvPr>
          <p:cNvSpPr/>
          <p:nvPr/>
        </p:nvSpPr>
        <p:spPr>
          <a:xfrm>
            <a:off x="9109143" y="4261998"/>
            <a:ext cx="93519" cy="646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40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DBE39-48CF-8BD1-4EB1-D9BE9B4B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71" y="201838"/>
            <a:ext cx="10515600" cy="532619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0D0D0D"/>
                </a:solidFill>
                <a:effectLst/>
                <a:latin typeface="Söhne"/>
              </a:rPr>
              <a:t>Начальная настройка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endParaRPr lang="ru-KZ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F3644-D23E-46FC-FDB0-082E0333835D}"/>
              </a:ext>
            </a:extLst>
          </p:cNvPr>
          <p:cNvSpPr txBox="1"/>
          <p:nvPr/>
        </p:nvSpPr>
        <p:spPr>
          <a:xfrm>
            <a:off x="707812" y="2637933"/>
            <a:ext cx="4456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D0D0D"/>
                </a:solidFill>
                <a:effectLst/>
                <a:latin typeface="Söhne"/>
              </a:rPr>
              <a:t>Создание и управление пользователями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ru-RU" b="0" i="0" dirty="0">
                <a:solidFill>
                  <a:srgbClr val="0D0D0D"/>
                </a:solidFill>
                <a:effectLst/>
                <a:latin typeface="Söhne"/>
              </a:rPr>
              <a:t>Создание нового пользователя: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68DA8-8CB3-E5B8-FAB7-DAFE5A9E0232}"/>
              </a:ext>
            </a:extLst>
          </p:cNvPr>
          <p:cNvSpPr txBox="1"/>
          <p:nvPr/>
        </p:nvSpPr>
        <p:spPr>
          <a:xfrm>
            <a:off x="816772" y="945034"/>
            <a:ext cx="57918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Защита MySQL (необязательно):</a:t>
            </a:r>
            <a:r>
              <a:rPr lang="ru-RU" dirty="0"/>
              <a:t> Настройте безопасность MySQL с помощью встроенного скрипта:</a:t>
            </a:r>
            <a:endParaRPr lang="ru-KZ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9DE42E-6962-0841-D55C-16E6E7870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811" y="948799"/>
            <a:ext cx="3143689" cy="7968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26BF18-C0FF-D11C-174D-9F9F058F7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74" y="2428222"/>
            <a:ext cx="5334744" cy="9900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72EBD4-8B93-D17C-FBD5-68355BDF8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9" y="4553550"/>
            <a:ext cx="6039693" cy="872174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373E553B-3C63-72AE-2B09-91A8815A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58" y="4621920"/>
            <a:ext cx="50395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Создание пользователя </a:t>
            </a:r>
            <a:r>
              <a:rPr kumimoji="0" lang="ru-KZ" altLang="ru-KZ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newuser</a:t>
            </a: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с паролем </a:t>
            </a:r>
            <a:r>
              <a:rPr kumimoji="0" lang="ru-KZ" altLang="ru-KZ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userpassword</a:t>
            </a: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, который может подключаться только с локального хоста: </a:t>
            </a:r>
          </a:p>
        </p:txBody>
      </p:sp>
    </p:spTree>
    <p:extLst>
      <p:ext uri="{BB962C8B-B14F-4D97-AF65-F5344CB8AC3E}">
        <p14:creationId xmlns:p14="http://schemas.microsoft.com/office/powerpoint/2010/main" val="291824990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</TotalTime>
  <Words>317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Aptos</vt:lpstr>
      <vt:lpstr>Arial</vt:lpstr>
      <vt:lpstr>Helvetica Neue</vt:lpstr>
      <vt:lpstr>Monotype Corsiva</vt:lpstr>
      <vt:lpstr>Roboto</vt:lpstr>
      <vt:lpstr>Söhne</vt:lpstr>
      <vt:lpstr>Times New Roman</vt:lpstr>
      <vt:lpstr>Trebuchet MS</vt:lpstr>
      <vt:lpstr>Wingdings</vt:lpstr>
      <vt:lpstr>Wingdings 3</vt:lpstr>
      <vt:lpstr>Аспект</vt:lpstr>
      <vt:lpstr>Лекция 6  Тема: Формирование навыков управления клиент-серверными системами управления базами данных (СУБД), такими как MySQL</vt:lpstr>
      <vt:lpstr>Презентация PowerPoint</vt:lpstr>
      <vt:lpstr>Архитектура клиент-сервер </vt:lpstr>
      <vt:lpstr>Трехзвенная архитектура - сетевое приложение разделено на две и более частей, каждая из которых может выполняться на отдельном компьютере.</vt:lpstr>
      <vt:lpstr>Клиент-серверные технологии </vt:lpstr>
      <vt:lpstr>Презентация PowerPoint</vt:lpstr>
      <vt:lpstr>Администрирование серверов</vt:lpstr>
      <vt:lpstr>Презентация PowerPoint</vt:lpstr>
      <vt:lpstr>Начальная настройка:</vt:lpstr>
      <vt:lpstr>Презентация PowerPoint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по Операционным системам Тема: Формирование навыков управления клиент-серверными системами управления базами данных (СУБД), такими как MySQL</dc:title>
  <dc:creator>Assem Ayapbergenova</dc:creator>
  <cp:lastModifiedBy>Assem Ayapbergenova</cp:lastModifiedBy>
  <cp:revision>6</cp:revision>
  <dcterms:created xsi:type="dcterms:W3CDTF">2024-03-18T12:43:46Z</dcterms:created>
  <dcterms:modified xsi:type="dcterms:W3CDTF">2024-12-21T16:28:04Z</dcterms:modified>
</cp:coreProperties>
</file>