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7E37-72C8-472B-82A5-8FC2A24B71FB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BCC-7CC9-4C4A-971D-4D0FEA792F5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8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7E37-72C8-472B-82A5-8FC2A24B71FB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BCC-7CC9-4C4A-971D-4D0FEA792F5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137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7E37-72C8-472B-82A5-8FC2A24B71FB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BCC-7CC9-4C4A-971D-4D0FEA792F50}" type="slidenum">
              <a:rPr lang="ru-KZ" smtClean="0"/>
              <a:t>‹#›</a:t>
            </a:fld>
            <a:endParaRPr lang="ru-K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503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7E37-72C8-472B-82A5-8FC2A24B71FB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BCC-7CC9-4C4A-971D-4D0FEA792F5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3440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7E37-72C8-472B-82A5-8FC2A24B71FB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BCC-7CC9-4C4A-971D-4D0FEA792F50}" type="slidenum">
              <a:rPr lang="ru-KZ" smtClean="0"/>
              <a:t>‹#›</a:t>
            </a:fld>
            <a:endParaRPr lang="ru-K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8245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7E37-72C8-472B-82A5-8FC2A24B71FB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BCC-7CC9-4C4A-971D-4D0FEA792F5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02872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7E37-72C8-472B-82A5-8FC2A24B71FB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BCC-7CC9-4C4A-971D-4D0FEA792F5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6823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7E37-72C8-472B-82A5-8FC2A24B71FB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BCC-7CC9-4C4A-971D-4D0FEA792F5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526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7E37-72C8-472B-82A5-8FC2A24B71FB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BCC-7CC9-4C4A-971D-4D0FEA792F5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6013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7E37-72C8-472B-82A5-8FC2A24B71FB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BCC-7CC9-4C4A-971D-4D0FEA792F5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045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7E37-72C8-472B-82A5-8FC2A24B71FB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BCC-7CC9-4C4A-971D-4D0FEA792F5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513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7E37-72C8-472B-82A5-8FC2A24B71FB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BCC-7CC9-4C4A-971D-4D0FEA792F5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78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7E37-72C8-472B-82A5-8FC2A24B71FB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BCC-7CC9-4C4A-971D-4D0FEA792F5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136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7E37-72C8-472B-82A5-8FC2A24B71FB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BCC-7CC9-4C4A-971D-4D0FEA792F5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6203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7E37-72C8-472B-82A5-8FC2A24B71FB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BCC-7CC9-4C4A-971D-4D0FEA792F5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747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7E37-72C8-472B-82A5-8FC2A24B71FB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BCC-7CC9-4C4A-971D-4D0FEA792F5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031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27E37-72C8-472B-82A5-8FC2A24B71FB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0D3BCC-7CC9-4C4A-971D-4D0FEA792F5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1063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0C31E-490C-24A9-5315-0F35ECAF8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ru-RU" sz="4400" b="1" i="0" dirty="0">
                <a:solidFill>
                  <a:schemeClr val="tx1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Лекция 7</a:t>
            </a:r>
            <a:br>
              <a:rPr lang="ru-RU" sz="4400" b="1" i="0" dirty="0">
                <a:solidFill>
                  <a:schemeClr val="tx1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4400" b="1" i="0" dirty="0">
                <a:solidFill>
                  <a:schemeClr val="tx1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 Тема</a:t>
            </a:r>
            <a:r>
              <a:rPr lang="en-US" sz="4400" b="1" i="0" dirty="0">
                <a:solidFill>
                  <a:schemeClr val="tx1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  <a:r>
              <a:rPr lang="ru-RU" sz="4400" b="1" i="0" dirty="0">
                <a:solidFill>
                  <a:schemeClr val="tx1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Bash-</a:t>
            </a:r>
            <a:r>
              <a:rPr lang="ru-RU" sz="4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скрипты: Введение</a:t>
            </a:r>
            <a:endParaRPr lang="ru-KZ" sz="4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9C43D8-0F26-8037-FEDA-62C936115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9909" y="4616955"/>
            <a:ext cx="4918364" cy="1281689"/>
          </a:xfrm>
        </p:spPr>
        <p:txBody>
          <a:bodyPr>
            <a:normAutofit fontScale="92500"/>
          </a:bodyPr>
          <a:lstStyle/>
          <a:p>
            <a:pPr algn="l"/>
            <a:r>
              <a:rPr lang="ru-RU" sz="2000" i="1" dirty="0">
                <a:solidFill>
                  <a:schemeClr val="tx1"/>
                </a:solidFill>
              </a:rPr>
              <a:t>Дисциплина</a:t>
            </a:r>
            <a:r>
              <a:rPr lang="en-US" sz="2000" i="1" dirty="0">
                <a:solidFill>
                  <a:schemeClr val="tx1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Операционные системы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</a:rPr>
              <a:t>Лектор</a:t>
            </a:r>
            <a:r>
              <a:rPr lang="en-US" sz="2000" i="1" dirty="0">
                <a:solidFill>
                  <a:schemeClr val="tx1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Аяпбергенова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Асем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Тултановна</a:t>
            </a:r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ru-RU" sz="2000" i="1" dirty="0">
                <a:solidFill>
                  <a:schemeClr val="tx1"/>
                </a:solidFill>
              </a:rPr>
              <a:t>Кафедра</a:t>
            </a:r>
            <a:r>
              <a:rPr lang="en-US" sz="2000" i="1" dirty="0">
                <a:solidFill>
                  <a:schemeClr val="tx1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 Программная инженерия</a:t>
            </a:r>
            <a:endParaRPr lang="ru-KZ" sz="2000" dirty="0">
              <a:solidFill>
                <a:schemeClr val="tx1"/>
              </a:solidFill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13999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B30D3-12AC-3140-A504-31475E9A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073" y="271247"/>
            <a:ext cx="5240482" cy="4869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Подстановка команд</a:t>
            </a:r>
            <a:b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</a:b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9E030-EF80-B26E-4176-D6FB0E121CCA}"/>
              </a:ext>
            </a:extLst>
          </p:cNvPr>
          <p:cNvSpPr txBox="1"/>
          <p:nvPr/>
        </p:nvSpPr>
        <p:spPr>
          <a:xfrm>
            <a:off x="418234" y="1167967"/>
            <a:ext cx="4964257" cy="376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 помощью значка обратного апострофа «`»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1483EF-B344-F5B2-1D46-9D83F8093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82" y="1741278"/>
            <a:ext cx="2978410" cy="1102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BCB105-FE72-6760-CB59-34667C607A6A}"/>
              </a:ext>
            </a:extLst>
          </p:cNvPr>
          <p:cNvSpPr txBox="1"/>
          <p:nvPr/>
        </p:nvSpPr>
        <p:spPr>
          <a:xfrm>
            <a:off x="418234" y="3630815"/>
            <a:ext cx="3294871" cy="376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 помощью конструкции $()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70C9B8-4294-AA6C-4E37-F8457113E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4" y="4460980"/>
            <a:ext cx="2675891" cy="11428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BC7956-0EF6-B128-61CC-ACC0A20B3591}"/>
              </a:ext>
            </a:extLst>
          </p:cNvPr>
          <p:cNvSpPr txBox="1"/>
          <p:nvPr/>
        </p:nvSpPr>
        <p:spPr>
          <a:xfrm>
            <a:off x="6216361" y="1879094"/>
            <a:ext cx="458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скрипт, в итоге, может выглядеть так: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C9386265-59AF-D1EE-ED1F-651B2090FE1D}"/>
              </a:ext>
            </a:extLst>
          </p:cNvPr>
          <p:cNvSpPr/>
          <p:nvPr/>
        </p:nvSpPr>
        <p:spPr>
          <a:xfrm>
            <a:off x="8281555" y="2292519"/>
            <a:ext cx="145473" cy="8265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D781FD3-CF49-C41F-3C11-EF5C84A1B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69343"/>
            <a:ext cx="3742472" cy="14127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66975C-600A-50FC-AC6D-2D1D5592A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145" y="5032420"/>
            <a:ext cx="6058746" cy="160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2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04214-F3B5-218F-3718-EA6446C7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2006"/>
            <a:ext cx="10515600" cy="4453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Математические операции</a:t>
            </a:r>
            <a:b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</a:br>
            <a:endParaRPr lang="ru-K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3A9035D-2C24-F374-F163-379C058B6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1452"/>
            <a:ext cx="472786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-apple-system"/>
              </a:rPr>
              <a:t>Для выполнения математических операций в файле скрипта можно использовать конструкцию вида</a:t>
            </a:r>
            <a:endParaRPr kumimoji="0" lang="ru-RU" altLang="ru-K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-apple-system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-apple-system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$((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a+b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))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KZ" altLang="ru-KZ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E6622C-8F42-3714-EB0A-51762D1D4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85" y="1204800"/>
            <a:ext cx="4374573" cy="16894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67341E-8B78-ECDA-FBEF-B98879F4D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67" y="3871035"/>
            <a:ext cx="8811491" cy="17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3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B407A-4EF0-B5E2-4939-6BF31D67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36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Управляющая конструкция </a:t>
            </a:r>
            <a:br>
              <a:rPr lang="ru-RU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</a:br>
            <a:r>
              <a:rPr lang="en-US" sz="54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if-then</a:t>
            </a:r>
            <a:b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</a:b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415542-DA65-4966-B85A-F129A783F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82" y="2824078"/>
            <a:ext cx="2774038" cy="12098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6409D4-E2E4-D9A0-E0D1-191CBADD391D}"/>
              </a:ext>
            </a:extLst>
          </p:cNvPr>
          <p:cNvSpPr txBox="1"/>
          <p:nvPr/>
        </p:nvSpPr>
        <p:spPr>
          <a:xfrm>
            <a:off x="394855" y="1995128"/>
            <a:ext cx="526819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наиболее простом виде она выглядит так:</a:t>
            </a:r>
            <a:br>
              <a:rPr lang="ru-RU" dirty="0"/>
            </a:br>
            <a:endParaRPr lang="ru-K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04AB2-ED9D-8B5C-DCBD-6EF856E0CFF9}"/>
              </a:ext>
            </a:extLst>
          </p:cNvPr>
          <p:cNvSpPr txBox="1"/>
          <p:nvPr/>
        </p:nvSpPr>
        <p:spPr>
          <a:xfrm>
            <a:off x="5946197" y="3633812"/>
            <a:ext cx="35199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вот рабочий пример:</a:t>
            </a:r>
            <a:endParaRPr lang="ru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969D8F-F708-A7B0-2182-C45AAC05A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689" y="4391360"/>
            <a:ext cx="2948421" cy="1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63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010E5-2E1F-A529-8041-402CDFC3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9" y="250825"/>
            <a:ext cx="7505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Управляющая конструкция </a:t>
            </a:r>
            <a:br>
              <a:rPr lang="ru-RU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</a:br>
            <a:r>
              <a:rPr lang="en-US" sz="54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if-then-else</a:t>
            </a:r>
            <a:b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</a:b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006BDF-3DB8-3D07-5BBB-D0374BD57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8" y="2041481"/>
            <a:ext cx="2836717" cy="1483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5BA9F9-8784-52D0-FE01-5A2C894E5444}"/>
              </a:ext>
            </a:extLst>
          </p:cNvPr>
          <p:cNvSpPr txBox="1"/>
          <p:nvPr/>
        </p:nvSpPr>
        <p:spPr>
          <a:xfrm>
            <a:off x="6242552" y="1687688"/>
            <a:ext cx="3758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Напишем такой скрипт:</a:t>
            </a:r>
            <a:endParaRPr lang="ru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C32570-2C5A-4E4D-3FC0-17595D094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482" y="2218614"/>
            <a:ext cx="4379982" cy="2262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A4E853-6B00-8737-6EEE-94C945BD64D2}"/>
              </a:ext>
            </a:extLst>
          </p:cNvPr>
          <p:cNvSpPr txBox="1"/>
          <p:nvPr/>
        </p:nvSpPr>
        <p:spPr>
          <a:xfrm>
            <a:off x="547254" y="5393856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1" dirty="0">
                <a:solidFill>
                  <a:srgbClr val="333333"/>
                </a:solidFill>
                <a:effectLst/>
                <a:latin typeface="-apple-system"/>
              </a:rPr>
              <a:t>Запуск скрипта с конструкцией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-apple-system"/>
              </a:rPr>
              <a:t>if-then-else</a:t>
            </a:r>
            <a:endParaRPr lang="ru-KZ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01B8FE-3F90-4BE9-CB24-E9AFA7A02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482" y="4792941"/>
            <a:ext cx="6263078" cy="1571162"/>
          </a:xfrm>
          <a:prstGeom prst="rect">
            <a:avLst/>
          </a:prstGeom>
        </p:spPr>
      </p:pic>
      <p:sp>
        <p:nvSpPr>
          <p:cNvPr id="14" name="Стрелка: изогнутая вверх 13">
            <a:extLst>
              <a:ext uri="{FF2B5EF4-FFF2-40B4-BE49-F238E27FC236}">
                <a16:creationId xmlns:a16="http://schemas.microsoft.com/office/drawing/2014/main" id="{27211456-D04C-B034-BD2D-7F7AAA62182E}"/>
              </a:ext>
            </a:extLst>
          </p:cNvPr>
          <p:cNvSpPr/>
          <p:nvPr/>
        </p:nvSpPr>
        <p:spPr>
          <a:xfrm rot="923636">
            <a:off x="3983181" y="6181699"/>
            <a:ext cx="1870364" cy="38302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12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C019C-97D3-8CBD-0EA7-6D38FC79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4" y="132910"/>
            <a:ext cx="10515600" cy="4038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Сравнение чисел</a:t>
            </a:r>
            <a:b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</a:b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CEF936-9A53-7ABF-6512-FFB790160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76" y="1195215"/>
            <a:ext cx="4863029" cy="26912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8B9931-07BD-E825-62B9-2A6715EB7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254" y="1084839"/>
            <a:ext cx="5856926" cy="2691244"/>
          </a:xfrm>
          <a:prstGeom prst="rect">
            <a:avLst/>
          </a:prstGeom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C80F37D1-A89E-2B06-091F-6A09352DD90E}"/>
              </a:ext>
            </a:extLst>
          </p:cNvPr>
          <p:cNvSpPr/>
          <p:nvPr/>
        </p:nvSpPr>
        <p:spPr>
          <a:xfrm>
            <a:off x="5351205" y="2430461"/>
            <a:ext cx="744795" cy="156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D4EE9A-13BB-5940-BC16-BD6F17F9CA49}"/>
              </a:ext>
            </a:extLst>
          </p:cNvPr>
          <p:cNvSpPr txBox="1"/>
          <p:nvPr/>
        </p:nvSpPr>
        <p:spPr>
          <a:xfrm>
            <a:off x="311728" y="4917270"/>
            <a:ext cx="3890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что выведет эта команда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.</a:t>
            </a:r>
            <a:endParaRPr lang="ru-KZ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526481-517F-81CB-EEAB-737C4507F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712" y="4551056"/>
            <a:ext cx="6661843" cy="156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77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21B8F-ADB5-3B4E-77C6-B997BEBC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86761"/>
            <a:ext cx="9615055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Проверки файлов</a:t>
            </a:r>
            <a:b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</a:br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CDC88C-258A-C1F4-80D3-A9172DBD6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666597"/>
            <a:ext cx="8655627" cy="458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20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BBE6B3-9774-DC92-F4A5-56BF3F1D1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2" y="0"/>
            <a:ext cx="11988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68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B573F-9337-82B7-A9FC-E5A7B7DD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46" y="26022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Monotype Corsiva" panose="03010101010201010101" pitchFamily="66" charset="0"/>
              </a:rPr>
              <a:t>СПАСИБО ЗА ВНИМАНИЕ</a:t>
            </a:r>
            <a:r>
              <a:rPr lang="en-US" sz="5400" b="1" dirty="0">
                <a:latin typeface="Monotype Corsiva" panose="03010101010201010101" pitchFamily="66" charset="0"/>
              </a:rPr>
              <a:t>!!!</a:t>
            </a:r>
            <a:endParaRPr lang="ru-KZ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1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AADEEB-9042-1179-3DB0-46B4432E6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8" y="561110"/>
            <a:ext cx="8946572" cy="5581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51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1F88B-D070-B526-FCF1-446A3DF9D76C}"/>
              </a:ext>
            </a:extLst>
          </p:cNvPr>
          <p:cNvSpPr txBox="1"/>
          <p:nvPr/>
        </p:nvSpPr>
        <p:spPr>
          <a:xfrm>
            <a:off x="1043221" y="614525"/>
            <a:ext cx="8796970" cy="1663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0" i="0" kern="1200" dirty="0" err="1">
                <a:effectLst/>
                <a:latin typeface="Monotype Corsiva" panose="03010101010201010101" pitchFamily="66" charset="0"/>
                <a:ea typeface="+mj-ea"/>
                <a:cs typeface="+mj-cs"/>
              </a:rPr>
              <a:t>Итак</a:t>
            </a:r>
            <a:r>
              <a:rPr lang="en-US" sz="3200" b="0" i="0" kern="1200" dirty="0">
                <a:effectLst/>
                <a:latin typeface="Monotype Corsiva" panose="03010101010201010101" pitchFamily="66" charset="0"/>
                <a:ea typeface="+mj-ea"/>
                <a:cs typeface="+mj-cs"/>
              </a:rPr>
              <a:t>, </a:t>
            </a:r>
            <a:r>
              <a:rPr lang="en-US" sz="3200" b="0" i="0" kern="1200" dirty="0" err="1">
                <a:effectLst/>
                <a:latin typeface="Monotype Corsiva" panose="03010101010201010101" pitchFamily="66" charset="0"/>
                <a:ea typeface="+mj-ea"/>
                <a:cs typeface="+mj-cs"/>
              </a:rPr>
              <a:t>если</a:t>
            </a:r>
            <a:r>
              <a:rPr lang="en-US" sz="3200" b="0" i="0" kern="1200" dirty="0">
                <a:effectLst/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en-US" sz="3200" b="0" i="0" kern="1200" dirty="0" err="1">
                <a:effectLst/>
                <a:latin typeface="Monotype Corsiva" panose="03010101010201010101" pitchFamily="66" charset="0"/>
                <a:ea typeface="+mj-ea"/>
                <a:cs typeface="+mj-cs"/>
              </a:rPr>
              <a:t>говорить</a:t>
            </a:r>
            <a:r>
              <a:rPr lang="en-US" sz="3200" b="0" i="0" kern="1200" dirty="0">
                <a:effectLst/>
                <a:latin typeface="Monotype Corsiva" panose="03010101010201010101" pitchFamily="66" charset="0"/>
                <a:ea typeface="+mj-ea"/>
                <a:cs typeface="+mj-cs"/>
              </a:rPr>
              <a:t> о </a:t>
            </a:r>
            <a:r>
              <a:rPr lang="en-US" sz="3200" b="0" i="0" kern="1200" dirty="0" err="1">
                <a:effectLst/>
                <a:latin typeface="Monotype Corsiva" panose="03010101010201010101" pitchFamily="66" charset="0"/>
                <a:ea typeface="+mj-ea"/>
                <a:cs typeface="+mj-cs"/>
              </a:rPr>
              <a:t>командной</a:t>
            </a:r>
            <a:r>
              <a:rPr lang="en-US" sz="3200" b="0" i="0" kern="1200" dirty="0">
                <a:effectLst/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en-US" sz="3200" b="0" i="0" kern="1200" dirty="0" err="1">
                <a:effectLst/>
                <a:latin typeface="Monotype Corsiva" panose="03010101010201010101" pitchFamily="66" charset="0"/>
                <a:ea typeface="+mj-ea"/>
                <a:cs typeface="+mj-cs"/>
              </a:rPr>
              <a:t>строке</a:t>
            </a:r>
            <a:r>
              <a:rPr lang="en-US" sz="3200" b="0" i="0" kern="1200" dirty="0">
                <a:effectLst/>
                <a:latin typeface="Monotype Corsiva" panose="03010101010201010101" pitchFamily="66" charset="0"/>
                <a:ea typeface="+mj-ea"/>
                <a:cs typeface="+mj-cs"/>
              </a:rPr>
              <a:t>, </a:t>
            </a:r>
            <a:r>
              <a:rPr lang="en-US" sz="3200" b="0" i="0" kern="1200" dirty="0" err="1">
                <a:effectLst/>
                <a:latin typeface="Monotype Corsiva" panose="03010101010201010101" pitchFamily="66" charset="0"/>
                <a:ea typeface="+mj-ea"/>
                <a:cs typeface="+mj-cs"/>
              </a:rPr>
              <a:t>она</a:t>
            </a:r>
            <a:r>
              <a:rPr lang="en-US" sz="3200" b="0" i="0" kern="1200" dirty="0">
                <a:effectLst/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en-US" sz="3200" b="0" i="0" kern="1200" dirty="0" err="1">
                <a:effectLst/>
                <a:latin typeface="Monotype Corsiva" panose="03010101010201010101" pitchFamily="66" charset="0"/>
                <a:ea typeface="+mj-ea"/>
                <a:cs typeface="+mj-cs"/>
              </a:rPr>
              <a:t>позволяет</a:t>
            </a:r>
            <a:r>
              <a:rPr lang="en-US" sz="3200" b="0" i="0" kern="1200" dirty="0">
                <a:effectLst/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en-US" sz="3200" b="0" i="0" kern="1200" dirty="0" err="1">
                <a:effectLst/>
                <a:latin typeface="Monotype Corsiva" panose="03010101010201010101" pitchFamily="66" charset="0"/>
                <a:ea typeface="+mj-ea"/>
                <a:cs typeface="+mj-cs"/>
              </a:rPr>
              <a:t>выполнить</a:t>
            </a:r>
            <a:r>
              <a:rPr lang="en-US" sz="3200" b="0" i="0" kern="1200" dirty="0">
                <a:effectLst/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en-US" sz="3200" b="0" i="0" kern="1200" dirty="0" err="1">
                <a:effectLst/>
                <a:latin typeface="Monotype Corsiva" panose="03010101010201010101" pitchFamily="66" charset="0"/>
                <a:ea typeface="+mj-ea"/>
                <a:cs typeface="+mj-cs"/>
              </a:rPr>
              <a:t>несколько</a:t>
            </a:r>
            <a:r>
              <a:rPr lang="en-US" sz="3200" b="0" i="0" kern="1200" dirty="0">
                <a:effectLst/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en-US" sz="3200" b="0" i="0" kern="1200" dirty="0" err="1">
                <a:effectLst/>
                <a:latin typeface="Monotype Corsiva" panose="03010101010201010101" pitchFamily="66" charset="0"/>
                <a:ea typeface="+mj-ea"/>
                <a:cs typeface="+mj-cs"/>
              </a:rPr>
              <a:t>команд</a:t>
            </a:r>
            <a:r>
              <a:rPr lang="en-US" sz="3200" b="0" i="0" kern="1200" dirty="0">
                <a:effectLst/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en-US" sz="3200" b="0" i="0" kern="1200" dirty="0" err="1">
                <a:effectLst/>
                <a:latin typeface="Monotype Corsiva" panose="03010101010201010101" pitchFamily="66" charset="0"/>
                <a:ea typeface="+mj-ea"/>
                <a:cs typeface="+mj-cs"/>
              </a:rPr>
              <a:t>за</a:t>
            </a:r>
            <a:r>
              <a:rPr lang="en-US" sz="3200" b="0" i="0" kern="1200" dirty="0">
                <a:effectLst/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en-US" sz="3200" b="0" i="0" kern="1200" dirty="0" err="1">
                <a:effectLst/>
                <a:latin typeface="Monotype Corsiva" panose="03010101010201010101" pitchFamily="66" charset="0"/>
                <a:ea typeface="+mj-ea"/>
                <a:cs typeface="+mj-cs"/>
              </a:rPr>
              <a:t>один</a:t>
            </a:r>
            <a:r>
              <a:rPr lang="en-US" sz="3200" b="0" i="0" kern="1200" dirty="0">
                <a:effectLst/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en-US" sz="3200" b="0" i="0" kern="1200" dirty="0" err="1">
                <a:effectLst/>
                <a:latin typeface="Monotype Corsiva" panose="03010101010201010101" pitchFamily="66" charset="0"/>
                <a:ea typeface="+mj-ea"/>
                <a:cs typeface="+mj-cs"/>
              </a:rPr>
              <a:t>раз</a:t>
            </a:r>
            <a:r>
              <a:rPr lang="en-US" sz="3200" b="0" i="0" kern="1200" dirty="0">
                <a:effectLst/>
                <a:latin typeface="Monotype Corsiva" panose="03010101010201010101" pitchFamily="66" charset="0"/>
                <a:ea typeface="+mj-ea"/>
                <a:cs typeface="+mj-cs"/>
              </a:rPr>
              <a:t>, </a:t>
            </a:r>
            <a:r>
              <a:rPr lang="en-US" sz="3200" b="0" i="0" kern="1200" dirty="0" err="1">
                <a:effectLst/>
                <a:latin typeface="Monotype Corsiva" panose="03010101010201010101" pitchFamily="66" charset="0"/>
                <a:ea typeface="+mj-ea"/>
                <a:cs typeface="+mj-cs"/>
              </a:rPr>
              <a:t>введя</a:t>
            </a:r>
            <a:r>
              <a:rPr lang="en-US" sz="3200" b="0" i="0" kern="1200" dirty="0">
                <a:effectLst/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en-US" sz="3200" b="0" i="0" kern="1200" dirty="0" err="1">
                <a:effectLst/>
                <a:latin typeface="Monotype Corsiva" panose="03010101010201010101" pitchFamily="66" charset="0"/>
                <a:ea typeface="+mj-ea"/>
                <a:cs typeface="+mj-cs"/>
              </a:rPr>
              <a:t>их</a:t>
            </a:r>
            <a:r>
              <a:rPr lang="en-US" sz="3200" b="0" i="0" kern="1200" dirty="0">
                <a:effectLst/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en-US" sz="3200" b="0" i="0" kern="1200" dirty="0" err="1">
                <a:effectLst/>
                <a:latin typeface="Monotype Corsiva" panose="03010101010201010101" pitchFamily="66" charset="0"/>
                <a:ea typeface="+mj-ea"/>
                <a:cs typeface="+mj-cs"/>
              </a:rPr>
              <a:t>через</a:t>
            </a:r>
            <a:r>
              <a:rPr lang="en-US" sz="3200" b="0" i="0" kern="1200" dirty="0">
                <a:effectLst/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en-US" sz="3200" b="0" i="0" kern="1200" dirty="0" err="1">
                <a:effectLst/>
                <a:latin typeface="Monotype Corsiva" panose="03010101010201010101" pitchFamily="66" charset="0"/>
                <a:ea typeface="+mj-ea"/>
                <a:cs typeface="+mj-cs"/>
              </a:rPr>
              <a:t>точку</a:t>
            </a:r>
            <a:r>
              <a:rPr lang="en-US" sz="3200" b="0" i="0" kern="1200" dirty="0">
                <a:effectLst/>
                <a:latin typeface="Monotype Corsiva" panose="03010101010201010101" pitchFamily="66" charset="0"/>
                <a:ea typeface="+mj-ea"/>
                <a:cs typeface="+mj-cs"/>
              </a:rPr>
              <a:t> с </a:t>
            </a:r>
            <a:r>
              <a:rPr lang="en-US" sz="3200" b="0" i="0" kern="1200" dirty="0" err="1">
                <a:effectLst/>
                <a:latin typeface="Monotype Corsiva" panose="03010101010201010101" pitchFamily="66" charset="0"/>
                <a:ea typeface="+mj-ea"/>
                <a:cs typeface="+mj-cs"/>
              </a:rPr>
              <a:t>запятой</a:t>
            </a:r>
            <a:r>
              <a:rPr lang="en-US" sz="3200" b="0" i="0" kern="1200" dirty="0">
                <a:effectLst/>
                <a:latin typeface="Monotype Corsiva" panose="03010101010201010101" pitchFamily="66" charset="0"/>
                <a:ea typeface="+mj-ea"/>
                <a:cs typeface="+mj-cs"/>
              </a:rPr>
              <a:t>:</a:t>
            </a:r>
            <a:endParaRPr lang="en-US" sz="3200" kern="1200" dirty="0">
              <a:latin typeface="Monotype Corsiva" panose="03010101010201010101" pitchFamily="66" charset="0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FB7060-124A-7563-35DA-86D5064B6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635" y="2667825"/>
            <a:ext cx="4395354" cy="13365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960603-E72F-3906-55CE-401F80667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867" y="4580032"/>
            <a:ext cx="3484987" cy="117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8262B-BCB4-5947-BD7A-8FB79B5D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99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Как устроены </a:t>
            </a:r>
            <a:r>
              <a:rPr lang="en-US" sz="49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bash-</a:t>
            </a:r>
            <a:r>
              <a:rPr lang="ru-RU" sz="49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скрипты</a:t>
            </a:r>
            <a:b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</a:b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5CDC0D-EE47-2975-D212-93D116155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18" y="1581115"/>
            <a:ext cx="2412086" cy="9127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90CFC6-E31D-1D8C-F741-F1BF17147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442" y="3113326"/>
            <a:ext cx="4080758" cy="21267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F5EEAC-2E6F-0280-A0A3-518B9BC55A25}"/>
              </a:ext>
            </a:extLst>
          </p:cNvPr>
          <p:cNvSpPr txBox="1"/>
          <p:nvPr/>
        </p:nvSpPr>
        <p:spPr>
          <a:xfrm>
            <a:off x="715770" y="3879627"/>
            <a:ext cx="6094268" cy="96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Команды оболочки отделяются знаком перевода строки, комментарии выделяют знаком решётки. Вот как это выглядит: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изогнутая вверх 9">
            <a:extLst>
              <a:ext uri="{FF2B5EF4-FFF2-40B4-BE49-F238E27FC236}">
                <a16:creationId xmlns:a16="http://schemas.microsoft.com/office/drawing/2014/main" id="{A45342B2-810B-A62B-4273-661EDAC1413B}"/>
              </a:ext>
            </a:extLst>
          </p:cNvPr>
          <p:cNvSpPr/>
          <p:nvPr/>
        </p:nvSpPr>
        <p:spPr>
          <a:xfrm>
            <a:off x="4894118" y="5272790"/>
            <a:ext cx="3304309" cy="848988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9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FBE6C-E2CD-B497-E746-470FF67A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761"/>
            <a:ext cx="9001991" cy="1325563"/>
          </a:xfrm>
        </p:spPr>
        <p:txBody>
          <a:bodyPr>
            <a:normAutofit/>
          </a:bodyPr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Установка разрешений для файла сценария</a:t>
            </a:r>
            <a:b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</a:b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11588A-B203-095F-0316-D04C626C9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36" y="2236119"/>
            <a:ext cx="9195955" cy="269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BAA95F-82F9-0141-7210-BA706EBFA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72" y="1134847"/>
            <a:ext cx="3219607" cy="1325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277639-A797-32B6-B41F-89CAB448E507}"/>
              </a:ext>
            </a:extLst>
          </p:cNvPr>
          <p:cNvSpPr txBox="1"/>
          <p:nvPr/>
        </p:nvSpPr>
        <p:spPr>
          <a:xfrm>
            <a:off x="592282" y="366052"/>
            <a:ext cx="4197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1. Сделаем файл исполняемым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:</a:t>
            </a:r>
            <a:endParaRPr lang="ru-KZ" sz="2000" b="1" dirty="0">
              <a:latin typeface="Monotype Corsiva" panose="03010101010201010101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F2348F-833C-A5FF-CF48-DCABA0321BEB}"/>
              </a:ext>
            </a:extLst>
          </p:cNvPr>
          <p:cNvSpPr txBox="1"/>
          <p:nvPr/>
        </p:nvSpPr>
        <p:spPr>
          <a:xfrm>
            <a:off x="5465618" y="904014"/>
            <a:ext cx="4873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2. Теперь попытаемся его выполнить:</a:t>
            </a:r>
            <a:endParaRPr lang="ru-KZ" sz="2400" b="1" dirty="0">
              <a:latin typeface="Monotype Corsiva" panose="03010101010201010101" pitchFamily="66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D04604-CB11-9408-68CA-E4F021BA6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714" y="1714129"/>
            <a:ext cx="2204688" cy="8638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361670B-44B6-262E-4097-9130FD465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375" y="3939710"/>
            <a:ext cx="6211167" cy="24083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54A794-A680-E5DE-10AA-17FF04F12ADB}"/>
              </a:ext>
            </a:extLst>
          </p:cNvPr>
          <p:cNvSpPr txBox="1"/>
          <p:nvPr/>
        </p:nvSpPr>
        <p:spPr>
          <a:xfrm>
            <a:off x="2555375" y="3254507"/>
            <a:ext cx="6845011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2400" b="1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После настройки разрешений всё работает как надо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0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D7D06-3DD3-0106-83EF-B3E386A3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446" y="453731"/>
            <a:ext cx="4242955" cy="376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Вывод сообщений</a:t>
            </a:r>
            <a:b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</a:b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DD2982-C5E2-6EB6-43B3-0090AD480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08" y="1212681"/>
            <a:ext cx="4832115" cy="19365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D6A3F8-2679-D817-150E-39F0FB72E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191" y="4187536"/>
            <a:ext cx="7751617" cy="24300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F110D3-CD6F-366B-CED3-155DE4C58E11}"/>
              </a:ext>
            </a:extLst>
          </p:cNvPr>
          <p:cNvSpPr txBox="1"/>
          <p:nvPr/>
        </p:nvSpPr>
        <p:spPr>
          <a:xfrm>
            <a:off x="2480830" y="3465061"/>
            <a:ext cx="7751617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2400" b="1" kern="100" dirty="0">
                <a:effectLst/>
                <a:latin typeface="Monotype Corsiva" panose="03010101010201010101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Вот что получится после запуска обновлённого скрипта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0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F8684-7037-C625-038F-58CC6D64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3" y="35394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Использование переменных</a:t>
            </a:r>
            <a:br>
              <a:rPr lang="ru-RU" sz="44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</a:br>
            <a:r>
              <a:rPr lang="ru-RU" sz="44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Переменные среды</a:t>
            </a:r>
            <a:b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</a:b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CD8AF0-872D-9F3E-0545-57E25A99C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28" y="1752894"/>
            <a:ext cx="4166755" cy="15543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DC8E3-F774-CFD5-C239-FEF91C2A3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599" y="4666977"/>
            <a:ext cx="7797945" cy="16277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60FC9C-428F-274A-7C5E-A5447D60C968}"/>
              </a:ext>
            </a:extLst>
          </p:cNvPr>
          <p:cNvSpPr txBox="1"/>
          <p:nvPr/>
        </p:nvSpPr>
        <p:spPr>
          <a:xfrm>
            <a:off x="1865600" y="3756286"/>
            <a:ext cx="8232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Вот что получится, если выполнить вышеприведённый сценарий.</a:t>
            </a:r>
            <a:endParaRPr lang="ru-KZ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EB480-67C1-1C51-D793-F41F0B5D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Пользовательские переменные</a:t>
            </a:r>
            <a:b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</a:b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1FA020-F199-C67D-F435-4DC6604A0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63" y="1558100"/>
            <a:ext cx="4972744" cy="1870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8953F3-0270-3797-0915-78C6D9447752}"/>
              </a:ext>
            </a:extLst>
          </p:cNvPr>
          <p:cNvSpPr txBox="1"/>
          <p:nvPr/>
        </p:nvSpPr>
        <p:spPr>
          <a:xfrm>
            <a:off x="2005445" y="3989572"/>
            <a:ext cx="62968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Вот что получится после запуска такого сценария.</a:t>
            </a:r>
            <a:endParaRPr lang="ru-KZ" sz="2400" b="1" dirty="0">
              <a:latin typeface="Monotype Corsiva" panose="03010101010201010101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42A2DE-318B-CBD1-6C23-BEADB6FFB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63" y="4762855"/>
            <a:ext cx="7689273" cy="154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2020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225</Words>
  <Application>Microsoft Office PowerPoint</Application>
  <PresentationFormat>Широкоэкранный</PresentationFormat>
  <Paragraphs>35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-apple-system</vt:lpstr>
      <vt:lpstr>Aptos</vt:lpstr>
      <vt:lpstr>Arial</vt:lpstr>
      <vt:lpstr>Fira Sans</vt:lpstr>
      <vt:lpstr>Menlo</vt:lpstr>
      <vt:lpstr>Monotype Corsiva</vt:lpstr>
      <vt:lpstr>Times New Roman</vt:lpstr>
      <vt:lpstr>Trebuchet MS</vt:lpstr>
      <vt:lpstr>Wingdings 3</vt:lpstr>
      <vt:lpstr>Аспект</vt:lpstr>
      <vt:lpstr>Лекция 7  Тема: Bash-скрипты: Введение</vt:lpstr>
      <vt:lpstr>Презентация PowerPoint</vt:lpstr>
      <vt:lpstr>Презентация PowerPoint</vt:lpstr>
      <vt:lpstr>Как устроены bash-скрипты </vt:lpstr>
      <vt:lpstr>Установка разрешений для файла сценария </vt:lpstr>
      <vt:lpstr>Презентация PowerPoint</vt:lpstr>
      <vt:lpstr>Вывод сообщений </vt:lpstr>
      <vt:lpstr>Использование переменных Переменные среды </vt:lpstr>
      <vt:lpstr>Пользовательские переменные </vt:lpstr>
      <vt:lpstr>Подстановка команд </vt:lpstr>
      <vt:lpstr>Математические операции </vt:lpstr>
      <vt:lpstr>Управляющая конструкция  if-then </vt:lpstr>
      <vt:lpstr>Управляющая конструкция  if-then-else </vt:lpstr>
      <vt:lpstr>Сравнение чисел </vt:lpstr>
      <vt:lpstr>Проверки файлов 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Assem Ayapbergenova</dc:creator>
  <cp:lastModifiedBy>Assem Ayapbergenova</cp:lastModifiedBy>
  <cp:revision>2</cp:revision>
  <dcterms:created xsi:type="dcterms:W3CDTF">2024-12-21T16:37:58Z</dcterms:created>
  <dcterms:modified xsi:type="dcterms:W3CDTF">2024-12-21T18:12:54Z</dcterms:modified>
</cp:coreProperties>
</file>