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2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33" autoAdjust="0"/>
  </p:normalViewPr>
  <p:slideViewPr>
    <p:cSldViewPr snapToGrid="0">
      <p:cViewPr varScale="1">
        <p:scale>
          <a:sx n="69" d="100"/>
          <a:sy n="69" d="100"/>
        </p:scale>
        <p:origin x="120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0342D-F76C-CE8A-1CD2-E6934DCD6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0A5DEC-C0C0-28A5-0C2E-022269105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7895ED-010E-F588-5B32-5F651FCE1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DB8B-ABE0-4C4F-ABF7-46714B242FE8}" type="datetimeFigureOut">
              <a:rPr lang="ru-KZ" smtClean="0"/>
              <a:t>26.12.2024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A490EB-127E-8134-BA20-AF4250B21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AD684A-347D-37E8-6BD1-9C285B73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3AFC-74D5-4325-9170-7A85EDB3DAF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3905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F3A33-1BDD-2B7F-AC78-6CD42E080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AA258F-41D3-42F3-0989-8E9BB446F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FDB750-C6BC-2D37-642B-A79E9766C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DB8B-ABE0-4C4F-ABF7-46714B242FE8}" type="datetimeFigureOut">
              <a:rPr lang="ru-KZ" smtClean="0"/>
              <a:t>26.12.2024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453414-2064-28FB-5391-EF701F8F8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4D15EC-A6FE-73FC-F22F-32F75B61D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3AFC-74D5-4325-9170-7A85EDB3DAF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0291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FC7F456-DAA3-D2E6-F440-AFD0D14B37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26BEA1-2F24-120D-18E3-FDEE578C9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D65DF5-D701-F960-0763-683E1D7F5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DB8B-ABE0-4C4F-ABF7-46714B242FE8}" type="datetimeFigureOut">
              <a:rPr lang="ru-KZ" smtClean="0"/>
              <a:t>26.12.2024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F97A28-2E7D-7DA3-CF83-1CA3965D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F292C8-A120-20CC-4D0F-7D7B29898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3AFC-74D5-4325-9170-7A85EDB3DAF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074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28946-57D8-1744-0298-5A21FFA0A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C00E8D-C419-59C6-7777-24C6A7373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168149-D946-EEB4-C61D-CBD840A0F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DB8B-ABE0-4C4F-ABF7-46714B242FE8}" type="datetimeFigureOut">
              <a:rPr lang="ru-KZ" smtClean="0"/>
              <a:t>26.12.2024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F0F67-96FA-EA7B-168A-4AAD1188B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212FB5-9ADF-8F50-E8A3-1F95B22D1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3AFC-74D5-4325-9170-7A85EDB3DAF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9902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048C1-9B1E-47FC-378A-D42E2E3D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9BDEC1-50A2-1603-20F9-09AAE7BFB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F2AAF2-BC70-5385-F8CC-6CB5B8BB7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DB8B-ABE0-4C4F-ABF7-46714B242FE8}" type="datetimeFigureOut">
              <a:rPr lang="ru-KZ" smtClean="0"/>
              <a:t>26.12.2024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19BE43-5CF4-FFA6-F5D1-F8CE6C50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4466D-BCEE-6D5C-450F-87B0D7F48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3AFC-74D5-4325-9170-7A85EDB3DAF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5820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49950-71B9-1E9E-0F47-AD94FACF8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DA34DA-506E-F962-A37C-D5752DC8D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07A680-1F27-E777-56FD-AD99FE1C3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1B6B5E-6A91-557F-FB45-BEEF4ABF8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DB8B-ABE0-4C4F-ABF7-46714B242FE8}" type="datetimeFigureOut">
              <a:rPr lang="ru-KZ" smtClean="0"/>
              <a:t>26.12.2024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2B3DD8-F625-7E24-4A9A-6AA4C4ED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88CA56-85DE-EAA7-9647-855E8AC78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3AFC-74D5-4325-9170-7A85EDB3DAF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7719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2920F-1109-C569-1273-A32D2C881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A0AD25-DF4F-DC00-8747-5BAC05200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BDD783-DEB1-53E2-1BBE-6D38A0E95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0E532A-3EBE-FA65-2DD6-7852D2F922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71B717-99F9-863A-F6E4-5336717E6E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1E7EEED-3DFF-4422-5D35-316D4B26C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DB8B-ABE0-4C4F-ABF7-46714B242FE8}" type="datetimeFigureOut">
              <a:rPr lang="ru-KZ" smtClean="0"/>
              <a:t>26.12.2024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22CDBD-8047-4B24-9DA3-C0E17A410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18604C9-DBD0-2740-F9DD-60379344A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3AFC-74D5-4325-9170-7A85EDB3DAF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2847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BBC89-A311-41D2-D308-EC91E7F48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10BFCC-3D60-01BB-B1D7-208D99530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DB8B-ABE0-4C4F-ABF7-46714B242FE8}" type="datetimeFigureOut">
              <a:rPr lang="ru-KZ" smtClean="0"/>
              <a:t>26.12.2024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1E720F-B9DF-E30B-D89A-F51E2A414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8E6195-6AF7-22EF-0C9F-3A29DF0E0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3AFC-74D5-4325-9170-7A85EDB3DAF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423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2FDA4AC-68FE-F290-C6F5-E0B116506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DB8B-ABE0-4C4F-ABF7-46714B242FE8}" type="datetimeFigureOut">
              <a:rPr lang="ru-KZ" smtClean="0"/>
              <a:t>26.12.2024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7DEDB29-8DA7-B1EA-FA70-E833A9CE1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934E0B-D18C-6349-05CB-CBB00A615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3AFC-74D5-4325-9170-7A85EDB3DAF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9637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336F7-C18A-2DF5-D09E-EA550DFD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5A4173-AC2A-E7A6-F3F1-5F3E912D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A92D4B-2851-CF20-6869-5A8F8823B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9B0301-0F0A-4A5B-9D77-59437AB8D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DB8B-ABE0-4C4F-ABF7-46714B242FE8}" type="datetimeFigureOut">
              <a:rPr lang="ru-KZ" smtClean="0"/>
              <a:t>26.12.2024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6F5E95-F2D6-B2B4-BD0D-32C965139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FB5CA3-2C37-CF3F-C293-E01E2624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3AFC-74D5-4325-9170-7A85EDB3DAF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9151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E10CC-0D23-41B4-2FB2-36F7B6D64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CF66EC-676E-6982-FE4F-7D2AC3D37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360997-9474-99CD-EBBF-12B2DC0E7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067CD7-7E20-1CC2-99B0-94AB8AE4E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DB8B-ABE0-4C4F-ABF7-46714B242FE8}" type="datetimeFigureOut">
              <a:rPr lang="ru-KZ" smtClean="0"/>
              <a:t>26.12.2024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9BE59A-7536-DD24-AC85-C6D6FA6B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CBCDA4-50E2-3677-184E-2779964B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3AFC-74D5-4325-9170-7A85EDB3DAF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487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A191A-6EDF-9FE8-EE4E-14EE73D8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9D9180-3AC3-F464-7BC8-779D5B4EC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E612C3-7AB9-CC0D-9B59-F4300B113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74DB8B-ABE0-4C4F-ABF7-46714B242FE8}" type="datetimeFigureOut">
              <a:rPr lang="ru-KZ" smtClean="0"/>
              <a:t>26.12.2024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0E82EE-3D76-40E3-47D8-4A1C10163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574F2A-26EC-80CF-09A9-B985D2233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753AFC-74D5-4325-9170-7A85EDB3DAF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8466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1B0CD-7C33-60F6-CE8A-CA825BA42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32" y="586855"/>
            <a:ext cx="5238084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i="0" kern="1200" dirty="0" err="1">
                <a:solidFill>
                  <a:srgbClr val="FFFFFF"/>
                </a:solidFill>
                <a:effectLst/>
                <a:latin typeface="Monotype Corsiva" panose="03010101010201010101" pitchFamily="66" charset="0"/>
              </a:rPr>
              <a:t>Лекция</a:t>
            </a:r>
            <a:r>
              <a:rPr lang="en-US" sz="4000" b="1" i="0" kern="1200" dirty="0">
                <a:solidFill>
                  <a:srgbClr val="FFFFFF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en-US" sz="4000" b="1" kern="1200" dirty="0">
                <a:solidFill>
                  <a:srgbClr val="FFFFFF"/>
                </a:solidFill>
                <a:latin typeface="Monotype Corsiva" panose="03010101010201010101" pitchFamily="66" charset="0"/>
              </a:rPr>
              <a:t>9</a:t>
            </a:r>
            <a:br>
              <a:rPr lang="en-US" sz="4000" b="1" i="0" kern="1200" dirty="0">
                <a:solidFill>
                  <a:srgbClr val="FFFFFF"/>
                </a:solidFill>
                <a:effectLst/>
                <a:latin typeface="Monotype Corsiva" panose="03010101010201010101" pitchFamily="66" charset="0"/>
              </a:rPr>
            </a:br>
            <a:r>
              <a:rPr lang="en-US" sz="4000" b="1" i="0" kern="1200" dirty="0">
                <a:solidFill>
                  <a:srgbClr val="FFFFFF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en-US" sz="4000" b="1" i="0" kern="1200" dirty="0" err="1">
                <a:solidFill>
                  <a:srgbClr val="FFFFFF"/>
                </a:solidFill>
                <a:effectLst/>
                <a:latin typeface="Monotype Corsiva" panose="03010101010201010101" pitchFamily="66" charset="0"/>
              </a:rPr>
              <a:t>Тема</a:t>
            </a:r>
            <a:r>
              <a:rPr lang="en-US" sz="4000" b="1" i="0" kern="1200" dirty="0">
                <a:solidFill>
                  <a:srgbClr val="FFFFFF"/>
                </a:solidFill>
                <a:effectLst/>
                <a:latin typeface="Monotype Corsiva" panose="03010101010201010101" pitchFamily="66" charset="0"/>
              </a:rPr>
              <a:t>: </a:t>
            </a:r>
            <a:r>
              <a:rPr lang="en-US" sz="4000" b="1" i="0" kern="1200" dirty="0" err="1">
                <a:solidFill>
                  <a:srgbClr val="FFFFFF"/>
                </a:solidFill>
                <a:effectLst/>
                <a:latin typeface="Monotype Corsiva" panose="03010101010201010101" pitchFamily="66" charset="0"/>
              </a:rPr>
              <a:t>Адресация</a:t>
            </a:r>
            <a:r>
              <a:rPr lang="en-US" sz="4000" b="1" i="0" kern="1200" dirty="0">
                <a:solidFill>
                  <a:srgbClr val="FFFFFF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en-US" sz="4000" b="1" i="0" kern="1200" dirty="0" err="1">
                <a:solidFill>
                  <a:srgbClr val="FFFFFF"/>
                </a:solidFill>
                <a:effectLst/>
                <a:latin typeface="Monotype Corsiva" panose="03010101010201010101" pitchFamily="66" charset="0"/>
              </a:rPr>
              <a:t>узлов</a:t>
            </a:r>
            <a:r>
              <a:rPr lang="en-US" sz="4000" b="1" i="0" kern="1200" dirty="0">
                <a:solidFill>
                  <a:srgbClr val="FFFFFF"/>
                </a:solidFill>
                <a:effectLst/>
                <a:latin typeface="Monotype Corsiva" panose="03010101010201010101" pitchFamily="66" charset="0"/>
              </a:rPr>
              <a:t> в </a:t>
            </a:r>
            <a:r>
              <a:rPr lang="en-US" sz="4000" b="1" i="0" kern="1200" dirty="0" err="1">
                <a:solidFill>
                  <a:srgbClr val="FFFFFF"/>
                </a:solidFill>
                <a:effectLst/>
                <a:latin typeface="Monotype Corsiva" panose="03010101010201010101" pitchFamily="66" charset="0"/>
              </a:rPr>
              <a:t>сети</a:t>
            </a:r>
            <a:r>
              <a:rPr lang="en-US" sz="4000" b="1" i="0" kern="1200" dirty="0">
                <a:solidFill>
                  <a:srgbClr val="FFFFFF"/>
                </a:solidFill>
                <a:effectLst/>
                <a:latin typeface="Monotype Corsiva" panose="03010101010201010101" pitchFamily="66" charset="0"/>
              </a:rPr>
              <a:t>. MAC-</a:t>
            </a:r>
            <a:r>
              <a:rPr lang="en-US" sz="4000" b="1" i="0" kern="1200" dirty="0" err="1">
                <a:solidFill>
                  <a:srgbClr val="FFFFFF"/>
                </a:solidFill>
                <a:effectLst/>
                <a:latin typeface="Monotype Corsiva" panose="03010101010201010101" pitchFamily="66" charset="0"/>
              </a:rPr>
              <a:t>адрес</a:t>
            </a:r>
            <a:r>
              <a:rPr lang="en-US" sz="4000" b="1" i="0" kern="1200" dirty="0">
                <a:solidFill>
                  <a:srgbClr val="FFFFFF"/>
                </a:solidFill>
                <a:effectLst/>
                <a:latin typeface="Monotype Corsiva" panose="03010101010201010101" pitchFamily="66" charset="0"/>
              </a:rPr>
              <a:t>, IP-</a:t>
            </a:r>
            <a:r>
              <a:rPr lang="en-US" sz="4000" b="1" i="0" kern="1200" dirty="0" err="1">
                <a:solidFill>
                  <a:srgbClr val="FFFFFF"/>
                </a:solidFill>
                <a:effectLst/>
                <a:latin typeface="Monotype Corsiva" panose="03010101010201010101" pitchFamily="66" charset="0"/>
              </a:rPr>
              <a:t>адрес</a:t>
            </a:r>
            <a:r>
              <a:rPr lang="en-US" sz="4000" b="1" i="0" kern="1200" dirty="0">
                <a:solidFill>
                  <a:srgbClr val="FFFFFF"/>
                </a:solidFill>
                <a:effectLst/>
                <a:latin typeface="Monotype Corsiva" panose="03010101010201010101" pitchFamily="66" charset="0"/>
              </a:rPr>
              <a:t>, </a:t>
            </a:r>
            <a:r>
              <a:rPr lang="en-US" sz="4000" b="1" i="0" kern="1200" dirty="0" err="1">
                <a:solidFill>
                  <a:srgbClr val="FFFFFF"/>
                </a:solidFill>
                <a:effectLst/>
                <a:latin typeface="Monotype Corsiva" panose="03010101010201010101" pitchFamily="66" charset="0"/>
              </a:rPr>
              <a:t>доменное</a:t>
            </a:r>
            <a:r>
              <a:rPr lang="en-US" sz="4000" b="1" i="0" kern="1200" dirty="0">
                <a:solidFill>
                  <a:srgbClr val="FFFFFF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en-US" sz="4000" b="1" i="0" kern="1200" dirty="0" err="1">
                <a:solidFill>
                  <a:srgbClr val="FFFFFF"/>
                </a:solidFill>
                <a:effectLst/>
                <a:latin typeface="Monotype Corsiva" panose="03010101010201010101" pitchFamily="66" charset="0"/>
              </a:rPr>
              <a:t>имя</a:t>
            </a:r>
            <a:r>
              <a:rPr lang="en-US" sz="4000" b="1" kern="1200" dirty="0">
                <a:solidFill>
                  <a:srgbClr val="FFFFFF"/>
                </a:solidFill>
                <a:latin typeface="Monotype Corsiva" panose="03010101010201010101" pitchFamily="66" charset="0"/>
              </a:rPr>
              <a:t> 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56729BDC-6A0C-31EB-0832-FA4FC028A26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285678" y="3858322"/>
            <a:ext cx="6079928" cy="1694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 err="1">
                <a:latin typeface="Monotype Corsiva" panose="03010101010201010101" pitchFamily="66" charset="0"/>
              </a:rPr>
              <a:t>Дисциплина</a:t>
            </a:r>
            <a:r>
              <a:rPr lang="en-US" b="1" i="1" dirty="0">
                <a:latin typeface="Monotype Corsiva" panose="03010101010201010101" pitchFamily="66" charset="0"/>
              </a:rPr>
              <a:t>:</a:t>
            </a:r>
            <a:r>
              <a:rPr lang="en-US" b="1" dirty="0">
                <a:latin typeface="Monotype Corsiva" panose="03010101010201010101" pitchFamily="66" charset="0"/>
              </a:rPr>
              <a:t> </a:t>
            </a:r>
            <a:r>
              <a:rPr lang="en-US" dirty="0" err="1">
                <a:latin typeface="Monotype Corsiva" panose="03010101010201010101" pitchFamily="66" charset="0"/>
              </a:rPr>
              <a:t>Операционные</a:t>
            </a:r>
            <a:r>
              <a:rPr lang="en-US" dirty="0">
                <a:latin typeface="Monotype Corsiva" panose="03010101010201010101" pitchFamily="66" charset="0"/>
              </a:rPr>
              <a:t> </a:t>
            </a:r>
            <a:r>
              <a:rPr lang="en-US" dirty="0" err="1">
                <a:latin typeface="Monotype Corsiva" panose="03010101010201010101" pitchFamily="66" charset="0"/>
              </a:rPr>
              <a:t>системы</a:t>
            </a:r>
            <a:endParaRPr lang="en-US" dirty="0">
              <a:latin typeface="Monotype Corsiva" panose="03010101010201010101" pitchFamily="66" charset="0"/>
            </a:endParaRPr>
          </a:p>
          <a:p>
            <a:pPr algn="r"/>
            <a:r>
              <a:rPr lang="en-US" b="1" i="1" dirty="0" err="1">
                <a:latin typeface="Monotype Corsiva" panose="03010101010201010101" pitchFamily="66" charset="0"/>
              </a:rPr>
              <a:t>Лектор</a:t>
            </a:r>
            <a:r>
              <a:rPr lang="en-US" b="1" i="1" dirty="0">
                <a:latin typeface="Monotype Corsiva" panose="03010101010201010101" pitchFamily="66" charset="0"/>
              </a:rPr>
              <a:t>:</a:t>
            </a:r>
            <a:r>
              <a:rPr lang="en-US" b="1" dirty="0">
                <a:latin typeface="Monotype Corsiva" panose="03010101010201010101" pitchFamily="66" charset="0"/>
              </a:rPr>
              <a:t> </a:t>
            </a:r>
            <a:r>
              <a:rPr lang="en-US" dirty="0" err="1">
                <a:latin typeface="Monotype Corsiva" panose="03010101010201010101" pitchFamily="66" charset="0"/>
              </a:rPr>
              <a:t>Аяпбергенова</a:t>
            </a:r>
            <a:r>
              <a:rPr lang="en-US" dirty="0">
                <a:latin typeface="Monotype Corsiva" panose="03010101010201010101" pitchFamily="66" charset="0"/>
              </a:rPr>
              <a:t> </a:t>
            </a:r>
            <a:r>
              <a:rPr lang="en-US" dirty="0" err="1">
                <a:latin typeface="Monotype Corsiva" panose="03010101010201010101" pitchFamily="66" charset="0"/>
              </a:rPr>
              <a:t>Асем</a:t>
            </a:r>
            <a:r>
              <a:rPr lang="en-US" dirty="0">
                <a:latin typeface="Monotype Corsiva" panose="03010101010201010101" pitchFamily="66" charset="0"/>
              </a:rPr>
              <a:t> </a:t>
            </a:r>
            <a:r>
              <a:rPr lang="en-US" dirty="0" err="1">
                <a:latin typeface="Monotype Corsiva" panose="03010101010201010101" pitchFamily="66" charset="0"/>
              </a:rPr>
              <a:t>Тултановна</a:t>
            </a:r>
            <a:endParaRPr lang="en-US" dirty="0">
              <a:latin typeface="Monotype Corsiva" panose="03010101010201010101" pitchFamily="66" charset="0"/>
            </a:endParaRPr>
          </a:p>
          <a:p>
            <a:pPr algn="r"/>
            <a:r>
              <a:rPr lang="en-US" b="1" i="1" dirty="0" err="1">
                <a:latin typeface="Monotype Corsiva" panose="03010101010201010101" pitchFamily="66" charset="0"/>
              </a:rPr>
              <a:t>Кафедра</a:t>
            </a:r>
            <a:r>
              <a:rPr lang="en-US" b="1" i="1" dirty="0">
                <a:latin typeface="Monotype Corsiva" panose="03010101010201010101" pitchFamily="66" charset="0"/>
              </a:rPr>
              <a:t>:</a:t>
            </a:r>
            <a:r>
              <a:rPr lang="en-US" b="1" dirty="0">
                <a:latin typeface="Monotype Corsiva" panose="03010101010201010101" pitchFamily="66" charset="0"/>
              </a:rPr>
              <a:t>  </a:t>
            </a:r>
            <a:r>
              <a:rPr lang="en-US" dirty="0" err="1">
                <a:latin typeface="Monotype Corsiva" panose="03010101010201010101" pitchFamily="66" charset="0"/>
              </a:rPr>
              <a:t>Программная</a:t>
            </a:r>
            <a:r>
              <a:rPr lang="en-US" dirty="0">
                <a:latin typeface="Monotype Corsiva" panose="03010101010201010101" pitchFamily="66" charset="0"/>
              </a:rPr>
              <a:t> </a:t>
            </a:r>
            <a:r>
              <a:rPr lang="en-US" dirty="0" err="1">
                <a:latin typeface="Monotype Corsiva" panose="03010101010201010101" pitchFamily="66" charset="0"/>
              </a:rPr>
              <a:t>инженерия</a:t>
            </a:r>
            <a:endParaRPr lang="en-US" dirty="0">
              <a:latin typeface="Monotype Corsiva" panose="03010101010201010101" pitchFamily="66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BEE633-CAE7-8D86-C1FC-891A7FD95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707" y="586855"/>
            <a:ext cx="4388829" cy="179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51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BBF5C4-BB57-F713-2170-91047608F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818" y="1887469"/>
            <a:ext cx="6710778" cy="39892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EAA63D-9A9F-D07D-6761-D1A03403EA67}"/>
              </a:ext>
            </a:extLst>
          </p:cNvPr>
          <p:cNvSpPr txBox="1"/>
          <p:nvPr/>
        </p:nvSpPr>
        <p:spPr>
          <a:xfrm>
            <a:off x="1940312" y="617344"/>
            <a:ext cx="84881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effectLst/>
                <a:latin typeface="Monotype Corsiva" panose="03010101010201010101" pitchFamily="66" charset="0"/>
                <a:ea typeface="Aptos" panose="020B0004020202020204" pitchFamily="34" charset="0"/>
              </a:rPr>
              <a:t>Что такое </a:t>
            </a:r>
            <a:r>
              <a:rPr lang="ru-KZ" sz="4000" b="1" dirty="0">
                <a:effectLst/>
                <a:latin typeface="Monotype Corsiva" panose="03010101010201010101" pitchFamily="66" charset="0"/>
                <a:ea typeface="Aptos" panose="020B0004020202020204" pitchFamily="34" charset="0"/>
              </a:rPr>
              <a:t>DNS </a:t>
            </a:r>
            <a:r>
              <a:rPr lang="en-US" sz="4000" b="1" dirty="0">
                <a:effectLst/>
                <a:latin typeface="Monotype Corsiva" panose="03010101010201010101" pitchFamily="66" charset="0"/>
                <a:ea typeface="Aptos" panose="020B0004020202020204" pitchFamily="34" charset="0"/>
              </a:rPr>
              <a:t> (</a:t>
            </a:r>
            <a:r>
              <a:rPr lang="ru-KZ" sz="4000" b="1" dirty="0">
                <a:effectLst/>
                <a:latin typeface="Monotype Corsiva" panose="03010101010201010101" pitchFamily="66" charset="0"/>
                <a:ea typeface="Aptos" panose="020B0004020202020204" pitchFamily="34" charset="0"/>
              </a:rPr>
              <a:t> Domain Name System</a:t>
            </a:r>
            <a:r>
              <a:rPr lang="en-US" sz="4000" b="1" dirty="0">
                <a:effectLst/>
                <a:latin typeface="Monotype Corsiva" panose="03010101010201010101" pitchFamily="66" charset="0"/>
                <a:ea typeface="Aptos" panose="020B0004020202020204" pitchFamily="34" charset="0"/>
              </a:rPr>
              <a:t>) ?</a:t>
            </a:r>
            <a:endParaRPr lang="ru-KZ" sz="4000" dirty="0">
              <a:latin typeface="Monotype Corsiva" panose="03010101010201010101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4E15D-2217-BAE0-40D9-A58C4ADD028F}"/>
              </a:ext>
            </a:extLst>
          </p:cNvPr>
          <p:cNvSpPr txBox="1"/>
          <p:nvPr/>
        </p:nvSpPr>
        <p:spPr>
          <a:xfrm>
            <a:off x="349404" y="2946836"/>
            <a:ext cx="54492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DNS (Domain Name System) 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 система доменных имен, основная задача которой преобразовывать имя домена в IP-адрес.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724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FA66BC-C8A7-A42B-E74A-A61E71A4C582}"/>
              </a:ext>
            </a:extLst>
          </p:cNvPr>
          <p:cNvSpPr txBox="1"/>
          <p:nvPr/>
        </p:nvSpPr>
        <p:spPr>
          <a:xfrm>
            <a:off x="517136" y="1160185"/>
            <a:ext cx="45009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Посмотреть текущие настройки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C4025E-5E2A-815C-4C49-BBC697D06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562" y="2145064"/>
            <a:ext cx="3008414" cy="8992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22A274-871D-20F4-E107-C92C73B9D4D0}"/>
              </a:ext>
            </a:extLst>
          </p:cNvPr>
          <p:cNvSpPr txBox="1"/>
          <p:nvPr/>
        </p:nvSpPr>
        <p:spPr>
          <a:xfrm>
            <a:off x="1514939" y="152207"/>
            <a:ext cx="25053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i="1" dirty="0"/>
              <a:t>В </a:t>
            </a:r>
            <a:r>
              <a:rPr lang="en-US" sz="4000" b="1" i="1" dirty="0"/>
              <a:t>Linux:</a:t>
            </a:r>
            <a:endParaRPr lang="ru-KZ" sz="4000" b="1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192F12-1CC6-3EE8-36F8-779000453750}"/>
              </a:ext>
            </a:extLst>
          </p:cNvPr>
          <p:cNvSpPr txBox="1"/>
          <p:nvPr/>
        </p:nvSpPr>
        <p:spPr>
          <a:xfrm>
            <a:off x="415383" y="3629052"/>
            <a:ext cx="48368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Вывод покажет используемые DNS-серверы, например:</a:t>
            </a:r>
            <a:endParaRPr lang="ru-KZ" sz="2000" dirty="0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D1ACCFF5-1097-0B33-72D2-2289617572F6}"/>
              </a:ext>
            </a:extLst>
          </p:cNvPr>
          <p:cNvSpPr/>
          <p:nvPr/>
        </p:nvSpPr>
        <p:spPr>
          <a:xfrm>
            <a:off x="2509024" y="1560295"/>
            <a:ext cx="122664" cy="5847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595D791D-E753-C7E5-39FA-8AFE4E9C7D6B}"/>
              </a:ext>
            </a:extLst>
          </p:cNvPr>
          <p:cNvSpPr/>
          <p:nvPr/>
        </p:nvSpPr>
        <p:spPr>
          <a:xfrm>
            <a:off x="2516458" y="3042416"/>
            <a:ext cx="122664" cy="5847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09744E0C-E279-52C1-DFED-D9913FEE29F4}"/>
              </a:ext>
            </a:extLst>
          </p:cNvPr>
          <p:cNvSpPr/>
          <p:nvPr/>
        </p:nvSpPr>
        <p:spPr>
          <a:xfrm>
            <a:off x="2516458" y="4312769"/>
            <a:ext cx="122664" cy="5847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E3D21A2-6B7E-4B30-AEF5-2BD4A514A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19" y="5359707"/>
            <a:ext cx="3073235" cy="11414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C94E928-F12B-1061-DC14-586AF41FDEAA}"/>
              </a:ext>
            </a:extLst>
          </p:cNvPr>
          <p:cNvSpPr txBox="1"/>
          <p:nvPr/>
        </p:nvSpPr>
        <p:spPr>
          <a:xfrm>
            <a:off x="7362593" y="175959"/>
            <a:ext cx="29968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i="1" dirty="0"/>
              <a:t>В </a:t>
            </a:r>
            <a:r>
              <a:rPr lang="en-US" sz="4000" b="1" i="1" dirty="0"/>
              <a:t>Windows: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56CE33-D8E6-66AC-D446-6EAC8C906831}"/>
              </a:ext>
            </a:extLst>
          </p:cNvPr>
          <p:cNvSpPr txBox="1"/>
          <p:nvPr/>
        </p:nvSpPr>
        <p:spPr>
          <a:xfrm>
            <a:off x="7058721" y="1160185"/>
            <a:ext cx="43155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командную строку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CMD):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45FE771C-4938-DF81-06EF-689E5B688672}"/>
              </a:ext>
            </a:extLst>
          </p:cNvPr>
          <p:cNvSpPr/>
          <p:nvPr/>
        </p:nvSpPr>
        <p:spPr>
          <a:xfrm>
            <a:off x="8861038" y="1544250"/>
            <a:ext cx="122664" cy="5847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1DC01E9-C090-F20E-BF5A-643D85FBE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027" y="2130396"/>
            <a:ext cx="1888021" cy="765375"/>
          </a:xfrm>
          <a:prstGeom prst="rect">
            <a:avLst/>
          </a:prstGeom>
        </p:spPr>
      </p:pic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491FC973-95C6-B010-634D-56A4DEA6E68D}"/>
              </a:ext>
            </a:extLst>
          </p:cNvPr>
          <p:cNvSpPr/>
          <p:nvPr/>
        </p:nvSpPr>
        <p:spPr>
          <a:xfrm>
            <a:off x="8872188" y="2895771"/>
            <a:ext cx="122664" cy="5847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4D930EF-4D8E-2FCD-A8E5-6F0472C3A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657" y="5313750"/>
            <a:ext cx="4182059" cy="118741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BADE8D5-2127-3F7A-3C09-1F171E0D4393}"/>
              </a:ext>
            </a:extLst>
          </p:cNvPr>
          <p:cNvSpPr txBox="1"/>
          <p:nvPr/>
        </p:nvSpPr>
        <p:spPr>
          <a:xfrm>
            <a:off x="5936632" y="3496577"/>
            <a:ext cx="60941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Найдите раздел, относящийся к вашему сетевому подключению. Там будет строка </a:t>
            </a:r>
            <a:r>
              <a:rPr lang="ru-RU" sz="2000" b="1" dirty="0"/>
              <a:t>DNS-серверы</a:t>
            </a:r>
            <a:r>
              <a:rPr lang="ru-RU" sz="2000" dirty="0"/>
              <a:t>, например:</a:t>
            </a:r>
            <a:endParaRPr lang="ru-KZ" sz="2000" dirty="0"/>
          </a:p>
        </p:txBody>
      </p:sp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87D7A29B-7E4C-CFC6-D096-5E2DF3CF38EA}"/>
              </a:ext>
            </a:extLst>
          </p:cNvPr>
          <p:cNvSpPr/>
          <p:nvPr/>
        </p:nvSpPr>
        <p:spPr>
          <a:xfrm>
            <a:off x="8822006" y="4528277"/>
            <a:ext cx="122664" cy="5847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62669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1F655-7404-B644-FB5A-F35AF00CD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109"/>
            <a:ext cx="10515600" cy="828055"/>
          </a:xfrm>
        </p:spPr>
        <p:txBody>
          <a:bodyPr>
            <a:normAutofit/>
          </a:bodyPr>
          <a:lstStyle/>
          <a:p>
            <a:pPr algn="ctr"/>
            <a:r>
              <a:rPr lang="ru-RU" sz="4000" b="1" i="0" dirty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Рассмотрим наглядный пример работы DNS</a:t>
            </a:r>
            <a:endParaRPr lang="ru-KZ" sz="4000" b="1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AE380E-3677-8AE7-9C2B-89DD8498C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717" y="1333849"/>
            <a:ext cx="9935737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99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7BF89-3A4D-8174-F4F8-7539E3336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317" y="2271983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Monotype Corsiva" panose="03010101010201010101" pitchFamily="66" charset="0"/>
              </a:rPr>
              <a:t>СПАСИБО ЗА ВНИМАНИЕ</a:t>
            </a:r>
            <a:r>
              <a:rPr lang="en-US" b="1" dirty="0">
                <a:latin typeface="Monotype Corsiva" panose="03010101010201010101" pitchFamily="66" charset="0"/>
              </a:rPr>
              <a:t>!!!</a:t>
            </a:r>
            <a:endParaRPr lang="ru-KZ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778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8B276-4483-72A2-355F-8E493ECEE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1943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Monotype Corsiva" panose="03010101010201010101" pitchFamily="66" charset="0"/>
              </a:rPr>
              <a:t>Адресация узлов в сети</a:t>
            </a:r>
            <a:endParaRPr lang="ru-KZ" sz="3200" b="1" dirty="0">
              <a:latin typeface="Monotype Corsiva" panose="03010101010201010101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09C672-B005-532F-52BA-AA7FF1E6D2CB}"/>
              </a:ext>
            </a:extLst>
          </p:cNvPr>
          <p:cNvSpPr txBox="1"/>
          <p:nvPr/>
        </p:nvSpPr>
        <p:spPr>
          <a:xfrm>
            <a:off x="0" y="815154"/>
            <a:ext cx="114040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это процесс, который позволяет идентифицировать устройства и обеспечивать связь между ними. Основные виды адресации включают </a:t>
            </a:r>
            <a:r>
              <a:rPr lang="ru-RU" sz="2000" b="1" dirty="0"/>
              <a:t>MAC-адрес</a:t>
            </a:r>
            <a:r>
              <a:rPr lang="ru-RU" sz="2000" dirty="0"/>
              <a:t>, </a:t>
            </a:r>
            <a:r>
              <a:rPr lang="ru-RU" sz="2000" b="1" dirty="0"/>
              <a:t>IP-адрес</a:t>
            </a:r>
            <a:r>
              <a:rPr lang="ru-RU" sz="2000" dirty="0"/>
              <a:t> и </a:t>
            </a:r>
            <a:r>
              <a:rPr lang="ru-RU" sz="2000" b="1" dirty="0"/>
              <a:t>доменное имя</a:t>
            </a:r>
            <a:r>
              <a:rPr lang="ru-RU" sz="2000" dirty="0"/>
              <a:t>.</a:t>
            </a:r>
            <a:endParaRPr lang="ru-KZ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3861C6-D945-B5BC-133F-16F699164018}"/>
              </a:ext>
            </a:extLst>
          </p:cNvPr>
          <p:cNvSpPr txBox="1"/>
          <p:nvPr/>
        </p:nvSpPr>
        <p:spPr>
          <a:xfrm>
            <a:off x="201916" y="1634593"/>
            <a:ext cx="115131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Чтобы узнать физический адрес локального хоста и его </a:t>
            </a:r>
            <a:r>
              <a:rPr lang="ru-RU" sz="2400" b="0" i="0" dirty="0" err="1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ip</a:t>
            </a:r>
            <a:r>
              <a:rPr lang="ru-RU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-адрес нужно выполнить команду </a:t>
            </a:r>
            <a:r>
              <a:rPr lang="ru-RU" sz="2400" b="1" i="0" dirty="0">
                <a:effectLst/>
                <a:cs typeface="Times New Roman" panose="02020603050405020304" pitchFamily="18" charset="0"/>
              </a:rPr>
              <a:t>i</a:t>
            </a:r>
            <a:r>
              <a:rPr lang="en-US" sz="2400" b="1" i="0" dirty="0">
                <a:effectLst/>
                <a:cs typeface="Times New Roman" panose="02020603050405020304" pitchFamily="18" charset="0"/>
              </a:rPr>
              <a:t>p</a:t>
            </a:r>
            <a:r>
              <a:rPr lang="ru-RU" sz="2400" b="1" i="0" dirty="0" err="1">
                <a:effectLst/>
                <a:cs typeface="Times New Roman" panose="02020603050405020304" pitchFamily="18" charset="0"/>
              </a:rPr>
              <a:t>config</a:t>
            </a:r>
            <a:r>
              <a:rPr lang="ru-RU" sz="2400" b="1" dirty="0">
                <a:cs typeface="Times New Roman" panose="02020603050405020304" pitchFamily="18" charset="0"/>
              </a:rPr>
              <a:t> </a:t>
            </a:r>
            <a:br>
              <a:rPr lang="ru-RU" sz="2400" b="1" dirty="0">
                <a:cs typeface="Times New Roman" panose="02020603050405020304" pitchFamily="18" charset="0"/>
              </a:rPr>
            </a:br>
            <a:endParaRPr lang="ru-KZ" sz="2400" b="1" dirty="0"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843871E-32D6-99B2-620F-6024D214C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88" y="2946475"/>
            <a:ext cx="8389500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82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E8A23C-9C48-048D-E26B-1BB9A8DCB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021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DA62CF-DF16-D0B1-3ABB-C51539C5BC21}"/>
              </a:ext>
            </a:extLst>
          </p:cNvPr>
          <p:cNvSpPr txBox="1"/>
          <p:nvPr/>
        </p:nvSpPr>
        <p:spPr>
          <a:xfrm>
            <a:off x="7400924" y="573871"/>
            <a:ext cx="31146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Monotype Corsiva" panose="03010101010201010101" pitchFamily="66" charset="0"/>
              </a:rPr>
              <a:t>Структура</a:t>
            </a:r>
            <a:endParaRPr lang="ru-KZ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48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DAF4B3-049E-31C5-BEC6-288B3CC32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" y="72736"/>
            <a:ext cx="11918373" cy="669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8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8DAF80-D74A-72D7-D378-6903E3B95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52463" cy="66501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F65AD-0EFA-382A-994A-CA76F3E235EC}"/>
              </a:ext>
            </a:extLst>
          </p:cNvPr>
          <p:cNvSpPr txBox="1"/>
          <p:nvPr/>
        </p:nvSpPr>
        <p:spPr>
          <a:xfrm>
            <a:off x="7793182" y="449179"/>
            <a:ext cx="41459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 latinLnBrk="0"/>
            <a:r>
              <a:rPr lang="ru-RU" sz="3600" b="1" i="0" u="none" strike="noStrike" dirty="0">
                <a:solidFill>
                  <a:srgbClr val="000000"/>
                </a:solidFill>
                <a:effectLst/>
                <a:latin typeface="Monotype Corsiva" panose="03010101010201010101" pitchFamily="66" charset="0"/>
              </a:rPr>
              <a:t>Преимущества 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Monotype Corsiva" panose="03010101010201010101" pitchFamily="66" charset="0"/>
              </a:rPr>
              <a:t>IPv6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0DA7C2-F890-770D-EBA3-9E5FE805E205}"/>
              </a:ext>
            </a:extLst>
          </p:cNvPr>
          <p:cNvSpPr txBox="1"/>
          <p:nvPr/>
        </p:nvSpPr>
        <p:spPr>
          <a:xfrm>
            <a:off x="6952463" y="1951672"/>
            <a:ext cx="49866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 latinLnBrk="0"/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sym typeface="Wingdings" panose="05000000000000000000" pitchFamily="2" charset="2"/>
              </a:rPr>
              <a:t> 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Monotype Corsiva" panose="03010101010201010101" pitchFamily="66" charset="0"/>
              </a:rPr>
              <a:t>Больше адресов.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Monotype Corsiva" panose="03010101010201010101" pitchFamily="66" charset="0"/>
              </a:rPr>
              <a:t> </a:t>
            </a:r>
          </a:p>
          <a:p>
            <a:pPr algn="l" fontAlgn="base" latinLnBrk="0"/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sym typeface="Wingdings" panose="05000000000000000000" pitchFamily="2" charset="2"/>
              </a:rPr>
              <a:t>  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Monotype Corsiva" panose="03010101010201010101" pitchFamily="66" charset="0"/>
              </a:rPr>
              <a:t>Работает с мобильными устройствами.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Monotype Corsiva" panose="03010101010201010101" pitchFamily="66" charset="0"/>
              </a:rPr>
              <a:t> </a:t>
            </a:r>
          </a:p>
          <a:p>
            <a:pPr algn="l" fontAlgn="base" latinLnBrk="0"/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sym typeface="Wingdings" panose="05000000000000000000" pitchFamily="2" charset="2"/>
              </a:rPr>
              <a:t> 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Monotype Corsiva" panose="03010101010201010101" pitchFamily="66" charset="0"/>
              </a:rPr>
              <a:t>Автоматизация.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Monotype Corsiva" panose="03010101010201010101" pitchFamily="66" charset="0"/>
              </a:rPr>
              <a:t> </a:t>
            </a:r>
          </a:p>
          <a:p>
            <a:pPr algn="l" fontAlgn="base" latinLnBrk="0"/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sym typeface="Wingdings" panose="05000000000000000000" pitchFamily="2" charset="2"/>
              </a:rPr>
              <a:t> 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Monotype Corsiva" panose="03010101010201010101" pitchFamily="66" charset="0"/>
              </a:rPr>
              <a:t>Безопасность.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Monotype Corsiva" panose="03010101010201010101" pitchFamily="66" charset="0"/>
              </a:rPr>
              <a:t> </a:t>
            </a:r>
          </a:p>
          <a:p>
            <a:pPr algn="l" fontAlgn="base" latinLnBrk="0"/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sym typeface="Wingdings" panose="05000000000000000000" pitchFamily="2" charset="2"/>
              </a:rPr>
              <a:t> 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Monotype Corsiva" panose="03010101010201010101" pitchFamily="66" charset="0"/>
              </a:rPr>
              <a:t>Улучшенная производительность.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Monotype Corsiva" panose="03010101010201010101" pitchFamily="66" charset="0"/>
              </a:rPr>
              <a:t> 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3B123D-5D50-394D-BE8B-1130E982D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587" y="4372669"/>
            <a:ext cx="1779097" cy="203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2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8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0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59563-A35D-416F-3E26-28731334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422" y="243307"/>
            <a:ext cx="8946573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В </a:t>
            </a:r>
            <a:r>
              <a:rPr lang="en-US" sz="4000" b="1" kern="1200" dirty="0" err="1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чем</a:t>
            </a:r>
            <a:r>
              <a:rPr lang="en-US" sz="4000" b="1" kern="1200" dirty="0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разница</a:t>
            </a:r>
            <a:r>
              <a:rPr lang="en-US" sz="4000" b="1" kern="1200" dirty="0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между</a:t>
            </a:r>
            <a:r>
              <a:rPr lang="en-US" sz="4000" b="1" kern="1200" dirty="0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 IP и MAC-</a:t>
            </a:r>
            <a:r>
              <a:rPr lang="en-US" sz="4000" b="1" kern="1200" dirty="0" err="1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адресом</a:t>
            </a:r>
            <a:r>
              <a:rPr lang="en-US" sz="4000" b="1" kern="1200" dirty="0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?</a:t>
            </a:r>
            <a:br>
              <a:rPr lang="en-US" sz="28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304FBA-4DC4-1F28-DE5F-0345A7F3FC2B}"/>
              </a:ext>
            </a:extLst>
          </p:cNvPr>
          <p:cNvSpPr txBox="1"/>
          <p:nvPr/>
        </p:nvSpPr>
        <p:spPr>
          <a:xfrm>
            <a:off x="862366" y="2194102"/>
            <a:ext cx="3427001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effectLst/>
              </a:rPr>
              <a:t>IP-адрес</a:t>
            </a:r>
            <a:r>
              <a:rPr lang="en-US" sz="2000">
                <a:effectLst/>
              </a:rPr>
              <a:t> — это адрес компьютера, на который доставляется интернет-трафик, а </a:t>
            </a:r>
            <a:r>
              <a:rPr lang="en-US" sz="2000" b="1">
                <a:effectLst/>
              </a:rPr>
              <a:t>MAC-адрес</a:t>
            </a:r>
            <a:r>
              <a:rPr lang="en-US" sz="2000">
                <a:effectLst/>
              </a:rPr>
              <a:t> — это уникальный идентификатор, присваиваемый каждым производителем сетевой карты своему подключенному устройству.</a:t>
            </a:r>
            <a:endParaRPr lang="en-US" sz="2000" dirty="0">
              <a:effectLst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10ED46-16FF-A072-3414-6447FC980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57" y="1817452"/>
            <a:ext cx="6155141" cy="324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29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1B2BD5-82CB-B4F3-B443-A78D465FB68E}"/>
              </a:ext>
            </a:extLst>
          </p:cNvPr>
          <p:cNvSpPr txBox="1"/>
          <p:nvPr/>
        </p:nvSpPr>
        <p:spPr>
          <a:xfrm>
            <a:off x="484632" y="874290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i="0" dirty="0" err="1">
                <a:effectLst/>
              </a:rPr>
              <a:t>Домен</a:t>
            </a:r>
            <a:r>
              <a:rPr lang="en-US" sz="2200" b="1" i="0" dirty="0">
                <a:effectLst/>
              </a:rPr>
              <a:t> </a:t>
            </a:r>
            <a:r>
              <a:rPr lang="en-US" sz="2200" b="0" i="0" dirty="0">
                <a:effectLst/>
              </a:rPr>
              <a:t>— </a:t>
            </a:r>
            <a:r>
              <a:rPr lang="en-US" sz="2200" b="0" i="0" dirty="0" err="1">
                <a:effectLst/>
              </a:rPr>
              <a:t>это</a:t>
            </a:r>
            <a:r>
              <a:rPr lang="en-US" sz="2200" b="0" i="0" dirty="0">
                <a:effectLst/>
              </a:rPr>
              <a:t> </a:t>
            </a:r>
            <a:r>
              <a:rPr lang="en-US" sz="2200" b="0" i="0" dirty="0" err="1">
                <a:effectLst/>
              </a:rPr>
              <a:t>название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сайта</a:t>
            </a:r>
            <a:r>
              <a:rPr lang="en-US" sz="2200" b="0" i="0" dirty="0">
                <a:effectLst/>
              </a:rPr>
              <a:t>, </a:t>
            </a:r>
            <a:r>
              <a:rPr lang="en-US" sz="2200" b="0" i="0" dirty="0" err="1">
                <a:effectLst/>
              </a:rPr>
              <a:t>его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адрес</a:t>
            </a:r>
            <a:r>
              <a:rPr lang="en-US" sz="2200" b="0" i="0" dirty="0">
                <a:effectLst/>
              </a:rPr>
              <a:t> в </a:t>
            </a:r>
            <a:r>
              <a:rPr lang="en-US" sz="2200" b="0" i="0" dirty="0" err="1">
                <a:effectLst/>
              </a:rPr>
              <a:t>сети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интернет</a:t>
            </a:r>
            <a:r>
              <a:rPr lang="en-US" sz="2200" b="0" i="0" dirty="0">
                <a:effectLst/>
              </a:rPr>
              <a:t>. </a:t>
            </a:r>
            <a:r>
              <a:rPr lang="en-US" sz="2200" b="0" i="0" dirty="0" err="1">
                <a:effectLst/>
              </a:rPr>
              <a:t>Домен</a:t>
            </a:r>
            <a:r>
              <a:rPr lang="en-US" sz="2200" b="0" i="0" dirty="0">
                <a:effectLst/>
              </a:rPr>
              <a:t> в </a:t>
            </a:r>
            <a:r>
              <a:rPr lang="en-US" sz="2200" b="0" i="0" dirty="0" err="1">
                <a:effectLst/>
              </a:rPr>
              <a:t>интернете</a:t>
            </a:r>
            <a:r>
              <a:rPr lang="en-US" sz="2200" b="0" i="0" dirty="0">
                <a:effectLst/>
              </a:rPr>
              <a:t> — </a:t>
            </a:r>
            <a:r>
              <a:rPr lang="en-US" sz="2200" b="0" i="0" dirty="0" err="1">
                <a:effectLst/>
              </a:rPr>
              <a:t>это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то</a:t>
            </a:r>
            <a:r>
              <a:rPr lang="en-US" sz="2200" b="0" i="0" dirty="0">
                <a:effectLst/>
              </a:rPr>
              <a:t>, </a:t>
            </a:r>
            <a:r>
              <a:rPr lang="en-US" sz="2200" b="0" i="0" dirty="0" err="1">
                <a:effectLst/>
              </a:rPr>
              <a:t>что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мы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вводим</a:t>
            </a:r>
            <a:r>
              <a:rPr lang="en-US" sz="2200" b="0" i="0" dirty="0">
                <a:effectLst/>
              </a:rPr>
              <a:t> в </a:t>
            </a:r>
            <a:r>
              <a:rPr lang="en-US" sz="2200" b="0" i="0" dirty="0" err="1">
                <a:effectLst/>
              </a:rPr>
              <a:t>адресную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строку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браузера</a:t>
            </a:r>
            <a:r>
              <a:rPr lang="en-US" sz="2200" b="0" i="0" dirty="0">
                <a:effectLst/>
              </a:rPr>
              <a:t>, </a:t>
            </a:r>
            <a:r>
              <a:rPr lang="en-US" sz="2200" b="0" i="0" dirty="0" err="1">
                <a:effectLst/>
              </a:rPr>
              <a:t>например</a:t>
            </a:r>
            <a:r>
              <a:rPr lang="en-US" sz="2200" b="0" i="0" dirty="0">
                <a:effectLst/>
              </a:rPr>
              <a:t>, google.com </a:t>
            </a:r>
            <a:r>
              <a:rPr lang="en-US" sz="2200" b="0" i="0" dirty="0" err="1">
                <a:effectLst/>
              </a:rPr>
              <a:t>или</a:t>
            </a:r>
            <a:r>
              <a:rPr lang="en-US" sz="2200" b="0" i="0" dirty="0">
                <a:effectLst/>
              </a:rPr>
              <a:t> mail.ru.</a:t>
            </a:r>
            <a:endParaRPr lang="en-US" sz="2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48FC78-A3EC-E66A-739C-1CC0B9125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0" y="940258"/>
            <a:ext cx="4014216" cy="22078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8F6038F-1EAD-5CE9-0847-EB4E93FAF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540" y="3148076"/>
            <a:ext cx="7273636" cy="259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85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7D1B0-C846-931E-01BC-5D2D1A746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140" y="360690"/>
            <a:ext cx="8490762" cy="7122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Иерархическая</a:t>
            </a: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структура</a:t>
            </a: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доменных</a:t>
            </a: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имен</a:t>
            </a:r>
            <a:endParaRPr lang="en-US" sz="3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B31280-6355-49D3-537D-C7A0BC376B3C}"/>
              </a:ext>
            </a:extLst>
          </p:cNvPr>
          <p:cNvSpPr txBox="1"/>
          <p:nvPr/>
        </p:nvSpPr>
        <p:spPr>
          <a:xfrm>
            <a:off x="643278" y="2592044"/>
            <a:ext cx="3429000" cy="296126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0" i="0" dirty="0" err="1">
                <a:effectLst/>
              </a:rPr>
              <a:t>Как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узнать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доменное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имя</a:t>
            </a:r>
            <a:r>
              <a:rPr lang="en-US" sz="2800" b="0" i="0" dirty="0">
                <a:effectLst/>
              </a:rPr>
              <a:t>? </a:t>
            </a:r>
            <a:r>
              <a:rPr lang="en-US" sz="2800" b="0" i="0" dirty="0" err="1">
                <a:effectLst/>
              </a:rPr>
              <a:t>Узнать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доменное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имя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хоста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можно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командой</a:t>
            </a:r>
            <a:r>
              <a:rPr lang="en-US" sz="2800" b="0" i="0" dirty="0">
                <a:effectLst/>
              </a:rPr>
              <a:t> </a:t>
            </a:r>
            <a:r>
              <a:rPr lang="en-US" sz="2800" b="1" i="0" dirty="0">
                <a:effectLst/>
              </a:rPr>
              <a:t>hostname</a:t>
            </a:r>
            <a:r>
              <a:rPr lang="en-US" sz="2800" b="1" dirty="0"/>
              <a:t> </a:t>
            </a:r>
            <a:br>
              <a:rPr lang="en-US" sz="2200" dirty="0"/>
            </a:br>
            <a:r>
              <a:rPr lang="en-US" sz="2200" dirty="0"/>
              <a:t> </a:t>
            </a:r>
            <a:br>
              <a:rPr lang="en-US" sz="2200" dirty="0"/>
            </a:br>
            <a:endParaRPr lang="en-US" sz="2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81D89A-E3B1-FD58-2783-FD1BA3EF7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344" y="1616317"/>
            <a:ext cx="6903720" cy="238178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CE5F2E-ACB8-40DE-CCE5-3BAF4FAE6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042" y="4429743"/>
            <a:ext cx="9541067" cy="19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71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DF7526-344C-27B1-6FB8-235A770153B9}"/>
              </a:ext>
            </a:extLst>
          </p:cNvPr>
          <p:cNvSpPr txBox="1"/>
          <p:nvPr/>
        </p:nvSpPr>
        <p:spPr>
          <a:xfrm>
            <a:off x="428625" y="438789"/>
            <a:ext cx="38628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414141"/>
                </a:solidFill>
                <a:effectLst/>
                <a:latin typeface="Monotype Corsiva" panose="03010101010201010101" pitchFamily="66" charset="0"/>
              </a:rPr>
              <a:t>Международные домены</a:t>
            </a:r>
            <a:r>
              <a:rPr lang="en-US" sz="2800" b="1" i="1" dirty="0">
                <a:solidFill>
                  <a:srgbClr val="414141"/>
                </a:solidFill>
                <a:effectLst/>
                <a:latin typeface="Monotype Corsiva" panose="03010101010201010101" pitchFamily="66" charset="0"/>
              </a:rPr>
              <a:t>:</a:t>
            </a:r>
            <a:endParaRPr lang="ru-KZ" sz="2800" dirty="0">
              <a:latin typeface="Monotype Corsiva" panose="03010101010201010101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D0012E-DAAB-A5C5-A753-F7150C637141}"/>
              </a:ext>
            </a:extLst>
          </p:cNvPr>
          <p:cNvSpPr txBox="1"/>
          <p:nvPr/>
        </p:nvSpPr>
        <p:spPr>
          <a:xfrm>
            <a:off x="428624" y="1145922"/>
            <a:ext cx="566737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i="0" dirty="0" err="1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biz</a:t>
            </a: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сайты для бизнеса</a:t>
            </a:r>
            <a:b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i="0" dirty="0" err="1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сайты коммерческих организаций</a:t>
            </a:r>
            <a:b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i="0" dirty="0" err="1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</a:t>
            </a: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образовательные ресурсы</a:t>
            </a:r>
            <a:b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i="0" dirty="0" err="1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gov</a:t>
            </a: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сайты правительственных учреждений</a:t>
            </a:r>
            <a:b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i="0" dirty="0" err="1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</a:t>
            </a: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информационные сайты</a:t>
            </a:r>
            <a:b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i="0" dirty="0" err="1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mil</a:t>
            </a: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сайты военных организаций</a:t>
            </a:r>
            <a:b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i="0" dirty="0" err="1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movie</a:t>
            </a: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официальные сайты фильмов</a:t>
            </a:r>
            <a:b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i="0" dirty="0" err="1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museum</a:t>
            </a: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сайты музеев</a:t>
            </a:r>
            <a:b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i="0" dirty="0" err="1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провайдеры и сетевые организации</a:t>
            </a:r>
            <a:b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i="0" dirty="0" err="1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</a:t>
            </a: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некоммерческие организации</a:t>
            </a:r>
            <a:b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i="0" dirty="0" err="1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для профессионалов</a:t>
            </a:r>
            <a:b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i="0" dirty="0" err="1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tv</a:t>
            </a: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сайты телевизионных компаний</a:t>
            </a:r>
          </a:p>
          <a:p>
            <a:pPr algn="l"/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i="0" dirty="0" err="1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персональный домен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9B8ED3-E027-8777-25CD-7630C7797FC9}"/>
              </a:ext>
            </a:extLst>
          </p:cNvPr>
          <p:cNvSpPr txBox="1"/>
          <p:nvPr/>
        </p:nvSpPr>
        <p:spPr>
          <a:xfrm>
            <a:off x="7525616" y="438789"/>
            <a:ext cx="43408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414141"/>
                </a:solidFill>
                <a:effectLst/>
                <a:latin typeface="Monotype Corsiva" panose="03010101010201010101" pitchFamily="66" charset="0"/>
              </a:rPr>
              <a:t>Домены различных стран</a:t>
            </a:r>
            <a:r>
              <a:rPr lang="en-US" sz="2800" b="1" i="1" dirty="0">
                <a:solidFill>
                  <a:srgbClr val="414141"/>
                </a:solidFill>
                <a:effectLst/>
                <a:latin typeface="Monotype Corsiva" panose="03010101010201010101" pitchFamily="66" charset="0"/>
              </a:rPr>
              <a:t>:</a:t>
            </a:r>
            <a:endParaRPr lang="ru-KZ" sz="2800" dirty="0">
              <a:latin typeface="Monotype Corsiva" panose="03010101010201010101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17C9E6-647F-5C6D-B3D7-C669C4A20EBE}"/>
              </a:ext>
            </a:extLst>
          </p:cNvPr>
          <p:cNvSpPr txBox="1"/>
          <p:nvPr/>
        </p:nvSpPr>
        <p:spPr>
          <a:xfrm>
            <a:off x="7525617" y="1229049"/>
            <a:ext cx="423776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0" i="0" dirty="0" err="1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kz</a:t>
            </a:r>
            <a:r>
              <a:rPr lang="en-US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</a:t>
            </a:r>
            <a:endParaRPr lang="en-US" sz="2000" b="0" i="0" dirty="0">
              <a:solidFill>
                <a:srgbClr val="41414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kg — </a:t>
            </a: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Кыргызстан</a:t>
            </a:r>
            <a:endParaRPr lang="en-US" sz="2000" b="0" i="0" dirty="0">
              <a:solidFill>
                <a:srgbClr val="41414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0" i="0" dirty="0" err="1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  <a:endParaRPr lang="en-US" sz="2000" dirty="0">
              <a:solidFill>
                <a:srgbClr val="414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0" i="0" dirty="0" err="1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Узбекистан</a:t>
            </a:r>
            <a:endParaRPr lang="en-US" sz="2000" b="0" i="0" dirty="0">
              <a:solidFill>
                <a:srgbClr val="41414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.am — </a:t>
            </a: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Армения</a:t>
            </a:r>
          </a:p>
          <a:p>
            <a:pPr algn="l"/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 — </a:t>
            </a: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Австрия</a:t>
            </a:r>
            <a:b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0" i="0" dirty="0" err="1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Азербайджан</a:t>
            </a:r>
          </a:p>
          <a:p>
            <a:pPr algn="l"/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 — </a:t>
            </a: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Бельгия</a:t>
            </a:r>
            <a:b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0" i="0" dirty="0" err="1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bg</a:t>
            </a:r>
            <a:r>
              <a:rPr lang="en-US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Болгария</a:t>
            </a:r>
          </a:p>
          <a:p>
            <a:pPr algn="l"/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 — </a:t>
            </a: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</a:t>
            </a:r>
            <a:b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0" i="0" dirty="0" err="1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Швейцария</a:t>
            </a:r>
          </a:p>
          <a:p>
            <a:pPr algn="l"/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0" i="0" dirty="0" err="1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Китай</a:t>
            </a:r>
          </a:p>
          <a:p>
            <a:pPr algn="l"/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 — </a:t>
            </a: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</a:t>
            </a:r>
          </a:p>
          <a:p>
            <a:pPr algn="l"/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0" i="0" dirty="0" err="1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en-US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Грузия</a:t>
            </a:r>
            <a:b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 — </a:t>
            </a:r>
            <a:r>
              <a:rPr lang="ru-RU" sz="2000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Греция</a:t>
            </a:r>
          </a:p>
          <a:p>
            <a:pPr algn="l"/>
            <a:br>
              <a:rPr lang="ru-RU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</a:br>
            <a:endParaRPr lang="ru-RU" b="0" i="0" dirty="0">
              <a:solidFill>
                <a:srgbClr val="414141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6006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424</Words>
  <Application>Microsoft Office PowerPoint</Application>
  <PresentationFormat>Широкоэкранный</PresentationFormat>
  <Paragraphs>45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Monotype Corsiva</vt:lpstr>
      <vt:lpstr>Open Sans</vt:lpstr>
      <vt:lpstr>Times New Roman</vt:lpstr>
      <vt:lpstr>Тема Office</vt:lpstr>
      <vt:lpstr>Лекция 9  Тема: Адресация узлов в сети. MAC-адрес, IP-адрес, доменное имя  </vt:lpstr>
      <vt:lpstr>Адресация узлов в сети</vt:lpstr>
      <vt:lpstr>Презентация PowerPoint</vt:lpstr>
      <vt:lpstr>Презентация PowerPoint</vt:lpstr>
      <vt:lpstr>Презентация PowerPoint</vt:lpstr>
      <vt:lpstr>В чем разница между IP и MAC-адресом? </vt:lpstr>
      <vt:lpstr>Презентация PowerPoint</vt:lpstr>
      <vt:lpstr>Иерархическая структура доменных имен</vt:lpstr>
      <vt:lpstr>Презентация PowerPoint</vt:lpstr>
      <vt:lpstr>Презентация PowerPoint</vt:lpstr>
      <vt:lpstr>Презентация PowerPoint</vt:lpstr>
      <vt:lpstr>Рассмотрим наглядный пример работы DNS</vt:lpstr>
      <vt:lpstr>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Assem Ayapbergenova</dc:creator>
  <cp:lastModifiedBy>Assem Ayapbergenova</cp:lastModifiedBy>
  <cp:revision>3</cp:revision>
  <dcterms:created xsi:type="dcterms:W3CDTF">2024-12-26T15:22:39Z</dcterms:created>
  <dcterms:modified xsi:type="dcterms:W3CDTF">2024-12-26T18:55:17Z</dcterms:modified>
</cp:coreProperties>
</file>