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BE6D4-C139-92DC-8973-1B117911A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C8C70E-4981-334C-244C-4B159170C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E5FD61-37BD-FCB7-6D7D-A2DE6E66B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B0-4A6F-4639-87A9-8D400785EB64}" type="datetimeFigureOut">
              <a:rPr lang="ru-KZ" smtClean="0"/>
              <a:t>28.12.2024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B249BF-A5C3-078B-0037-4461790BA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6502D7-3CEC-182D-004F-C4B3B0826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54913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E0D55-0055-7B97-2B24-19857F1F1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BCDB40-F1B6-8C21-F7C7-C1E5A865E5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29E37A-482E-3680-752E-0AD497D75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B0-4A6F-4639-87A9-8D400785EB64}" type="datetimeFigureOut">
              <a:rPr lang="ru-KZ" smtClean="0"/>
              <a:t>28.12.2024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164665-3154-B0EF-3416-8B77F5BC3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C1D864-BB69-D0FF-F20D-FF4131AEB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5468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C53882-5C7E-0BED-729D-7F34A4F5F1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4891AB-766A-42A6-0C84-86049E344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12659-D9E2-B369-8AD8-06AE0D191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B0-4A6F-4639-87A9-8D400785EB64}" type="datetimeFigureOut">
              <a:rPr lang="ru-KZ" smtClean="0"/>
              <a:t>28.12.2024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D96504-F5F5-5200-46D4-7B3088BE9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8947E5-4BAE-339A-1664-0B964D150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38268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E19CC-4B56-F47E-E3F3-33A60C1B0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0D2445-C899-8C93-A1DA-3B267BD9F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D8E665-CB98-224E-1091-F14D85CEA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B0-4A6F-4639-87A9-8D400785EB64}" type="datetimeFigureOut">
              <a:rPr lang="ru-KZ" smtClean="0"/>
              <a:t>28.12.2024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DAB7D2-6F53-26D0-C687-2FAE41578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DCDB7E-EAF3-BA97-CEEF-67638575E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559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0935E4-8224-B3E1-686D-85D2DE249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6FCCDB-BA86-39B3-D322-EE6FEC612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DF1503-F1F0-ED72-B974-951A8FF29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B0-4A6F-4639-87A9-8D400785EB64}" type="datetimeFigureOut">
              <a:rPr lang="ru-KZ" smtClean="0"/>
              <a:t>28.12.2024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5B525D-9CD8-92FA-6037-379B5F54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977E4F-D7AD-17B9-C337-A1CFD4D7C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13960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1975A1-C39B-C7ED-40C4-F2471809D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4367B8-73F3-AE4B-F5AA-7817B1E4B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7C6BD6-1384-0299-2AF8-297C82B01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19C592-D4F6-6191-4E7E-C432CBB32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B0-4A6F-4639-87A9-8D400785EB64}" type="datetimeFigureOut">
              <a:rPr lang="ru-KZ" smtClean="0"/>
              <a:t>28.12.2024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48FC93-1636-B3F0-3466-43B1663EC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4E1374-53CA-A349-6080-C42F123E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1278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C7ACF-D546-1D99-D2F5-7C9900E87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35AF27-627F-5EE0-1F0C-54BFF6BC4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2A057F-DCF5-1A10-0C8F-5A7B079F8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678A2DA-A4F6-3EE7-D523-4046E48069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DC54E81-0D73-0D9D-5DA5-8B7158915D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9D69BD1-A5BF-416D-CD56-5861C1FF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B0-4A6F-4639-87A9-8D400785EB64}" type="datetimeFigureOut">
              <a:rPr lang="ru-KZ" smtClean="0"/>
              <a:t>28.12.2024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2FF2AED-A825-E18A-5386-239C371BC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3567A48-4120-2B16-87E4-51EDCFCA7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7733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5768F8-3AA9-2263-502A-CA0ADBA95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7870E3-99DC-F766-E79E-39860B565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B0-4A6F-4639-87A9-8D400785EB64}" type="datetimeFigureOut">
              <a:rPr lang="ru-KZ" smtClean="0"/>
              <a:t>28.12.2024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7605C92-2655-6814-E1A7-7E047BA9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5ECE7C-B706-97EE-38F9-030F0B1A9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51153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6BA14C-3054-81C4-F282-73DEBDCD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B0-4A6F-4639-87A9-8D400785EB64}" type="datetimeFigureOut">
              <a:rPr lang="ru-KZ" smtClean="0"/>
              <a:t>28.12.2024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0791D28-74FD-D2BF-824E-3AE08BCEE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E1EFF3-7501-B72F-C0C2-65A3B3865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64390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DFA028-CA22-6384-0135-CDB05C75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9846DB-F80D-FFCC-C276-96E0917E9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74B629-9B39-2A16-5D45-F45EC9993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6063CC-CFF9-257C-8DC2-E9249CA0B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B0-4A6F-4639-87A9-8D400785EB64}" type="datetimeFigureOut">
              <a:rPr lang="ru-KZ" smtClean="0"/>
              <a:t>28.12.2024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B35259-FAC1-F9B3-BD24-7C0AC8A94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5C7D53-648D-3CE8-167B-EF23E1F3C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673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148C78-45DC-A33F-B9DE-69589F753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700CF2E-725F-6C36-073F-A96EB740C6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020467-070C-069A-5E09-BAD0AAEB0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C64436-52B4-E3AB-90AD-E60AE5A90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B0-4A6F-4639-87A9-8D400785EB64}" type="datetimeFigureOut">
              <a:rPr lang="ru-KZ" smtClean="0"/>
              <a:t>28.12.2024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D4F6D-97C3-6FD4-681A-15627408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D0AC00-4425-D80E-33AA-8F0542477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2796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6D3AD-C9DA-627C-AB87-8EED2100C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DE8F66-DEEC-3479-B8B0-B97E955EE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CCADD7-8EA9-2C0F-069A-9805EC30D7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5514B0-4A6F-4639-87A9-8D400785EB64}" type="datetimeFigureOut">
              <a:rPr lang="ru-KZ" smtClean="0"/>
              <a:t>28.12.2024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89AD45-DC44-4A9A-1FF6-B7BC4909E3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1EC208-AF3B-D242-A7AF-2B8629CA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1296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Куча грузовых контейнеров на фуре в гавани">
            <a:extLst>
              <a:ext uri="{FF2B5EF4-FFF2-40B4-BE49-F238E27FC236}">
                <a16:creationId xmlns:a16="http://schemas.microsoft.com/office/drawing/2014/main" id="{303330ED-E003-08C2-5EA4-63177A6E00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20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0EB95E-2C78-8306-2D36-7D607F319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7525" y="733068"/>
            <a:ext cx="7252855" cy="3204134"/>
          </a:xfrm>
        </p:spPr>
        <p:txBody>
          <a:bodyPr anchor="b">
            <a:normAutofit fontScale="90000"/>
          </a:bodyPr>
          <a:lstStyle/>
          <a:p>
            <a:pPr marL="342900" lvl="0" indent="-342900">
              <a:spcAft>
                <a:spcPts val="800"/>
              </a:spcAft>
              <a:tabLst>
                <a:tab pos="457200" algn="l"/>
              </a:tabLst>
            </a:pPr>
            <a:r>
              <a:rPr lang="ru-RU" sz="23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br>
              <a:rPr lang="en-US" sz="2300" b="1" i="0" kern="1200" dirty="0">
                <a:effectLst/>
                <a:latin typeface="Monotype Corsiva" panose="03010101010201010101" pitchFamily="66" charset="0"/>
              </a:rPr>
            </a:br>
            <a:r>
              <a:rPr lang="en-US" sz="4000" b="1" i="0" kern="1200" dirty="0" err="1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Лекция</a:t>
            </a:r>
            <a:r>
              <a:rPr lang="en-US" sz="4000" b="1" i="0" kern="120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4000" b="1" i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10</a:t>
            </a:r>
            <a:br>
              <a:rPr lang="en-US" sz="4000" b="1" i="0" kern="120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en-US" sz="4000" b="1" i="0" kern="120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4000" b="1" i="0" kern="1200" dirty="0" err="1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Тема</a:t>
            </a:r>
            <a:r>
              <a:rPr lang="en-US" sz="4000" b="1" i="0" kern="120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: </a:t>
            </a:r>
            <a:r>
              <a:rPr lang="ru-KZ" sz="4000" kern="100" dirty="0">
                <a:effectLst/>
                <a:latin typeface="Monotype Corsiva" panose="03010101010201010101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Виртуализация и контейнеризация</a:t>
            </a:r>
            <a:br>
              <a:rPr lang="ru-KZ" sz="4000" kern="100" dirty="0">
                <a:effectLst/>
                <a:latin typeface="Monotype Corsiva" panose="03010101010201010101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KZ" sz="4000" kern="100" dirty="0">
                <a:effectLst/>
                <a:latin typeface="Monotype Corsiva" panose="03010101010201010101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Понятие виртуализации.</a:t>
            </a:r>
            <a:br>
              <a:rPr lang="ru-KZ" sz="4000" kern="100" dirty="0">
                <a:effectLst/>
                <a:latin typeface="Monotype Corsiva" panose="03010101010201010101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KZ" sz="4000" kern="100" dirty="0">
                <a:effectLst/>
                <a:latin typeface="Monotype Corsiva" panose="03010101010201010101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Типы гипервизоров.</a:t>
            </a:r>
            <a:br>
              <a:rPr lang="ru-KZ" sz="4000" kern="100" dirty="0">
                <a:effectLst/>
                <a:latin typeface="Monotype Corsiva" panose="03010101010201010101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KZ" sz="4000" kern="100" dirty="0">
                <a:effectLst/>
                <a:latin typeface="Monotype Corsiva" panose="03010101010201010101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Контейнеры: </a:t>
            </a:r>
            <a:r>
              <a:rPr lang="ru-KZ" sz="4000" kern="100" dirty="0" err="1">
                <a:effectLst/>
                <a:latin typeface="Monotype Corsiva" panose="03010101010201010101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Docker</a:t>
            </a:r>
            <a:r>
              <a:rPr lang="ru-KZ" sz="4000" kern="100" dirty="0">
                <a:effectLst/>
                <a:latin typeface="Monotype Corsiva" panose="03010101010201010101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и его аналоги.</a:t>
            </a:r>
            <a:br>
              <a:rPr lang="ru-KZ" sz="2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ru-KZ" sz="23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04AF63-BC2B-0D8C-ABAF-CB903A879F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135" y="4969149"/>
            <a:ext cx="5080601" cy="1208141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b="1" i="1" dirty="0" err="1">
                <a:latin typeface="Monotype Corsiva" panose="03010101010201010101" pitchFamily="66" charset="0"/>
              </a:rPr>
              <a:t>Дисциплина</a:t>
            </a:r>
            <a:r>
              <a:rPr lang="en-US" b="1" i="1" dirty="0">
                <a:latin typeface="Monotype Corsiva" panose="03010101010201010101" pitchFamily="66" charset="0"/>
              </a:rPr>
              <a:t>:</a:t>
            </a:r>
            <a:r>
              <a:rPr lang="en-US" b="1" dirty="0">
                <a:latin typeface="Monotype Corsiva" panose="03010101010201010101" pitchFamily="66" charset="0"/>
              </a:rPr>
              <a:t> </a:t>
            </a:r>
            <a:r>
              <a:rPr lang="en-US" dirty="0" err="1">
                <a:latin typeface="Monotype Corsiva" panose="03010101010201010101" pitchFamily="66" charset="0"/>
              </a:rPr>
              <a:t>Операционные</a:t>
            </a:r>
            <a:r>
              <a:rPr lang="en-US" dirty="0">
                <a:latin typeface="Monotype Corsiva" panose="03010101010201010101" pitchFamily="66" charset="0"/>
              </a:rPr>
              <a:t> </a:t>
            </a:r>
            <a:r>
              <a:rPr lang="en-US" dirty="0" err="1">
                <a:latin typeface="Monotype Corsiva" panose="03010101010201010101" pitchFamily="66" charset="0"/>
              </a:rPr>
              <a:t>системы</a:t>
            </a:r>
            <a:endParaRPr lang="en-US" dirty="0">
              <a:latin typeface="Monotype Corsiva" panose="03010101010201010101" pitchFamily="66" charset="0"/>
            </a:endParaRPr>
          </a:p>
          <a:p>
            <a:pPr algn="l"/>
            <a:r>
              <a:rPr lang="en-US" b="1" i="1" dirty="0" err="1">
                <a:latin typeface="Monotype Corsiva" panose="03010101010201010101" pitchFamily="66" charset="0"/>
              </a:rPr>
              <a:t>Лектор</a:t>
            </a:r>
            <a:r>
              <a:rPr lang="en-US" b="1" i="1" dirty="0">
                <a:latin typeface="Monotype Corsiva" panose="03010101010201010101" pitchFamily="66" charset="0"/>
              </a:rPr>
              <a:t>:</a:t>
            </a:r>
            <a:r>
              <a:rPr lang="en-US" b="1" dirty="0">
                <a:latin typeface="Monotype Corsiva" panose="03010101010201010101" pitchFamily="66" charset="0"/>
              </a:rPr>
              <a:t> </a:t>
            </a:r>
            <a:r>
              <a:rPr lang="en-US" dirty="0" err="1">
                <a:latin typeface="Monotype Corsiva" panose="03010101010201010101" pitchFamily="66" charset="0"/>
              </a:rPr>
              <a:t>Аяпбергенова</a:t>
            </a:r>
            <a:r>
              <a:rPr lang="en-US" dirty="0">
                <a:latin typeface="Monotype Corsiva" panose="03010101010201010101" pitchFamily="66" charset="0"/>
              </a:rPr>
              <a:t> </a:t>
            </a:r>
            <a:r>
              <a:rPr lang="en-US" dirty="0" err="1">
                <a:latin typeface="Monotype Corsiva" panose="03010101010201010101" pitchFamily="66" charset="0"/>
              </a:rPr>
              <a:t>Асем</a:t>
            </a:r>
            <a:r>
              <a:rPr lang="en-US" dirty="0">
                <a:latin typeface="Monotype Corsiva" panose="03010101010201010101" pitchFamily="66" charset="0"/>
              </a:rPr>
              <a:t> </a:t>
            </a:r>
            <a:r>
              <a:rPr lang="en-US" dirty="0" err="1">
                <a:latin typeface="Monotype Corsiva" panose="03010101010201010101" pitchFamily="66" charset="0"/>
              </a:rPr>
              <a:t>Тултановна</a:t>
            </a:r>
            <a:endParaRPr lang="en-US" dirty="0">
              <a:latin typeface="Monotype Corsiva" panose="03010101010201010101" pitchFamily="66" charset="0"/>
            </a:endParaRPr>
          </a:p>
          <a:p>
            <a:pPr algn="l"/>
            <a:r>
              <a:rPr lang="en-US" b="1" i="1" dirty="0" err="1">
                <a:latin typeface="Monotype Corsiva" panose="03010101010201010101" pitchFamily="66" charset="0"/>
              </a:rPr>
              <a:t>Кафедра</a:t>
            </a:r>
            <a:r>
              <a:rPr lang="en-US" b="1" i="1" dirty="0">
                <a:latin typeface="Monotype Corsiva" panose="03010101010201010101" pitchFamily="66" charset="0"/>
              </a:rPr>
              <a:t>:</a:t>
            </a:r>
            <a:r>
              <a:rPr lang="en-US" b="1" dirty="0">
                <a:latin typeface="Monotype Corsiva" panose="03010101010201010101" pitchFamily="66" charset="0"/>
              </a:rPr>
              <a:t>  </a:t>
            </a:r>
            <a:r>
              <a:rPr lang="en-US" dirty="0" err="1">
                <a:latin typeface="Monotype Corsiva" panose="03010101010201010101" pitchFamily="66" charset="0"/>
              </a:rPr>
              <a:t>Программная</a:t>
            </a:r>
            <a:r>
              <a:rPr lang="en-US" dirty="0">
                <a:latin typeface="Monotype Corsiva" panose="03010101010201010101" pitchFamily="66" charset="0"/>
              </a:rPr>
              <a:t> </a:t>
            </a:r>
            <a:r>
              <a:rPr lang="en-US" dirty="0" err="1">
                <a:latin typeface="Monotype Corsiva" panose="03010101010201010101" pitchFamily="66" charset="0"/>
              </a:rPr>
              <a:t>инженерия</a:t>
            </a:r>
            <a:endParaRPr lang="en-US" dirty="0">
              <a:latin typeface="Monotype Corsiva" panose="03010101010201010101" pitchFamily="66" charset="0"/>
            </a:endParaRPr>
          </a:p>
          <a:p>
            <a:pPr algn="l"/>
            <a:endParaRPr lang="ru-KZ" sz="19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70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B9D6C6-64A4-170F-427F-120DE974B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Monotype Corsiva" panose="03010101010201010101" pitchFamily="66" charset="0"/>
              </a:rPr>
              <a:t>Сравнение </a:t>
            </a:r>
            <a:r>
              <a:rPr lang="en-US" b="1" dirty="0">
                <a:latin typeface="Monotype Corsiva" panose="03010101010201010101" pitchFamily="66" charset="0"/>
              </a:rPr>
              <a:t>Docker </a:t>
            </a:r>
            <a:r>
              <a:rPr lang="ru-RU" b="1" dirty="0">
                <a:latin typeface="Monotype Corsiva" panose="03010101010201010101" pitchFamily="66" charset="0"/>
              </a:rPr>
              <a:t>с аналогами</a:t>
            </a:r>
            <a:endParaRPr lang="ru-KZ" b="1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89985B-2551-4873-5EF8-980949FD2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18" y="1517073"/>
            <a:ext cx="10917382" cy="473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78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3328E5-D313-97A7-C520-B2F51BD48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627" y="173672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Monotype Corsiva" panose="03010101010201010101" pitchFamily="66" charset="0"/>
              </a:rPr>
              <a:t>СПАСИБО ЗА ВНИМАНИЕ</a:t>
            </a:r>
            <a:r>
              <a:rPr lang="en-US" b="1" dirty="0">
                <a:latin typeface="Monotype Corsiva" panose="03010101010201010101" pitchFamily="66" charset="0"/>
              </a:rPr>
              <a:t>!!!</a:t>
            </a:r>
            <a:endParaRPr lang="ru-KZ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159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00AEC0-01AC-46B3-158F-9BB9BB4B2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3335"/>
            <a:ext cx="10515600" cy="601230"/>
          </a:xfrm>
        </p:spPr>
        <p:txBody>
          <a:bodyPr>
            <a:normAutofit fontScale="90000"/>
          </a:bodyPr>
          <a:lstStyle/>
          <a:p>
            <a:pPr algn="ctr"/>
            <a:r>
              <a:rPr lang="ru-KZ" sz="4000" b="1" kern="100" dirty="0">
                <a:effectLst/>
                <a:latin typeface="Monotype Corsiva" panose="03010101010201010101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Понятие виртуализации.</a:t>
            </a:r>
            <a:br>
              <a:rPr lang="ru-KZ" sz="4400" kern="100" dirty="0">
                <a:effectLst/>
                <a:latin typeface="Monotype Corsiva" panose="03010101010201010101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ru-K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C95B16-8DEB-6E27-D8D2-F65F80E0BB1A}"/>
              </a:ext>
            </a:extLst>
          </p:cNvPr>
          <p:cNvSpPr txBox="1"/>
          <p:nvPr/>
        </p:nvSpPr>
        <p:spPr>
          <a:xfrm>
            <a:off x="1006186" y="1491826"/>
            <a:ext cx="101796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1800" b="1" i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Виртуализация</a:t>
            </a:r>
            <a:r>
              <a:rPr lang="ru-KZ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подразумевает создание виртуальных машин (VM), которые эмулируют аппаратное обеспечение компьютера.</a:t>
            </a:r>
            <a:endParaRPr lang="ru-KZ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30963B-91E3-61A3-2907-47B309FBBDE3}"/>
              </a:ext>
            </a:extLst>
          </p:cNvPr>
          <p:cNvSpPr txBox="1"/>
          <p:nvPr/>
        </p:nvSpPr>
        <p:spPr>
          <a:xfrm>
            <a:off x="617393" y="3002972"/>
            <a:ext cx="34246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Monotype Corsiva" panose="03010101010201010101" pitchFamily="66" charset="0"/>
              </a:rPr>
              <a:t>Ключевые особенности:</a:t>
            </a:r>
            <a:endParaRPr lang="ru-KZ" sz="2800" b="1" dirty="0">
              <a:latin typeface="Monotype Corsiva" panose="03010101010201010101" pitchFamily="66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7F30F13-5681-3E75-6A34-F2F5B310A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845" y="2594518"/>
            <a:ext cx="4344006" cy="2562583"/>
          </a:xfrm>
          <a:prstGeom prst="rect">
            <a:avLst/>
          </a:prstGeom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FB2EDE18-7BB3-19E9-85DD-D3EC4233B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8891" y="3701790"/>
            <a:ext cx="299864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i="1" dirty="0">
                <a:latin typeface="Monotype Corsiva" panose="03010101010201010101" pitchFamily="66" charset="0"/>
                <a:sym typeface="Wingdings" panose="05000000000000000000" pitchFamily="2" charset="2"/>
              </a:rPr>
              <a:t> </a:t>
            </a:r>
            <a:r>
              <a:rPr kumimoji="0" lang="ru-KZ" altLang="ru-KZ" sz="24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Гипервизор </a:t>
            </a:r>
            <a:endParaRPr kumimoji="0" lang="ru-RU" altLang="ru-KZ" sz="24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i="1" dirty="0">
                <a:latin typeface="Monotype Corsiva" panose="03010101010201010101" pitchFamily="66" charset="0"/>
                <a:sym typeface="Wingdings" panose="05000000000000000000" pitchFamily="2" charset="2"/>
              </a:rPr>
              <a:t> </a:t>
            </a:r>
            <a:r>
              <a:rPr kumimoji="0" lang="ru-KZ" altLang="ru-KZ" sz="24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Изоляция</a:t>
            </a:r>
            <a:endParaRPr kumimoji="0" lang="ru-RU" altLang="ru-KZ" sz="24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i="1" dirty="0">
                <a:latin typeface="Monotype Corsiva" panose="03010101010201010101" pitchFamily="66" charset="0"/>
                <a:sym typeface="Wingdings" panose="05000000000000000000" pitchFamily="2" charset="2"/>
              </a:rPr>
              <a:t> </a:t>
            </a:r>
            <a:r>
              <a:rPr kumimoji="0" lang="ru-KZ" altLang="ru-KZ" sz="24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Гибкость</a:t>
            </a:r>
          </a:p>
        </p:txBody>
      </p:sp>
    </p:spTree>
    <p:extLst>
      <p:ext uri="{BB962C8B-B14F-4D97-AF65-F5344CB8AC3E}">
        <p14:creationId xmlns:p14="http://schemas.microsoft.com/office/powerpoint/2010/main" val="1336903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7A4A03-7B52-FFB0-5F3B-3FCA7A71C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73000"/>
                    </a14:imgEffect>
                  </a14:imgLayer>
                </a14:imgProps>
              </a:ext>
            </a:extLst>
          </a:blip>
          <a:srcRect l="12778" r="14798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D3360-F300-33A5-DF71-40DC8C458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" y="626745"/>
            <a:ext cx="3438144" cy="11257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b="1" i="0" dirty="0" err="1">
                <a:effectLst/>
                <a:latin typeface="Monotype Corsiva" panose="03010101010201010101" pitchFamily="66" charset="0"/>
              </a:rPr>
              <a:t>Принципы</a:t>
            </a:r>
            <a:r>
              <a:rPr lang="en-US" sz="2600" b="1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600" b="1" i="0" dirty="0" err="1">
                <a:effectLst/>
                <a:latin typeface="Monotype Corsiva" panose="03010101010201010101" pitchFamily="66" charset="0"/>
              </a:rPr>
              <a:t>работы</a:t>
            </a:r>
            <a:r>
              <a:rPr lang="en-US" sz="2600" b="1" i="0" dirty="0">
                <a:effectLst/>
                <a:latin typeface="Monotype Corsiva" panose="03010101010201010101" pitchFamily="66" charset="0"/>
              </a:rPr>
              <a:t> ВМ</a:t>
            </a:r>
            <a:br>
              <a:rPr lang="en-US" sz="2600" b="0" i="0" dirty="0">
                <a:effectLst/>
              </a:rPr>
            </a:br>
            <a:endParaRPr lang="en-US" sz="26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BAAF02-F3AF-DEE5-D9F3-8DEA66640EA2}"/>
              </a:ext>
            </a:extLst>
          </p:cNvPr>
          <p:cNvSpPr txBox="1"/>
          <p:nvPr/>
        </p:nvSpPr>
        <p:spPr>
          <a:xfrm>
            <a:off x="327660" y="2108454"/>
            <a:ext cx="5724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fontAlgn="base">
              <a:lnSpc>
                <a:spcPct val="90000"/>
              </a:lnSpc>
              <a:spcAft>
                <a:spcPts val="2250"/>
              </a:spcAft>
            </a:pPr>
            <a:r>
              <a:rPr lang="en-US" sz="2000" b="1" i="0" dirty="0" err="1">
                <a:effectLst/>
              </a:rPr>
              <a:t>Процесс</a:t>
            </a:r>
            <a:r>
              <a:rPr lang="en-US" sz="2000" b="1" i="0" dirty="0">
                <a:effectLst/>
              </a:rPr>
              <a:t> </a:t>
            </a:r>
            <a:r>
              <a:rPr lang="en-US" sz="2000" b="1" i="0" dirty="0" err="1">
                <a:effectLst/>
              </a:rPr>
              <a:t>виртуализации</a:t>
            </a:r>
            <a:r>
              <a:rPr lang="en-US" sz="2000" b="1" i="0" dirty="0">
                <a:effectLst/>
              </a:rPr>
              <a:t> </a:t>
            </a:r>
            <a:r>
              <a:rPr lang="en-US" sz="2000" i="0" dirty="0">
                <a:effectLst/>
              </a:rPr>
              <a:t>– </a:t>
            </a:r>
            <a:r>
              <a:rPr lang="en-US" sz="2000" i="0" dirty="0" err="1">
                <a:effectLst/>
              </a:rPr>
              <a:t>это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процедура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образования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виртуального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варианта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устройства</a:t>
            </a:r>
            <a:r>
              <a:rPr lang="en-US" sz="2000" i="0" dirty="0">
                <a:effectLst/>
              </a:rPr>
              <a:t> с </a:t>
            </a:r>
            <a:r>
              <a:rPr lang="en-US" sz="2000" i="0" dirty="0" err="1">
                <a:effectLst/>
              </a:rPr>
              <a:t>выделением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памяти</a:t>
            </a:r>
            <a:r>
              <a:rPr lang="en-US" sz="2000" i="0" dirty="0">
                <a:effectLst/>
              </a:rPr>
              <a:t>, </a:t>
            </a:r>
            <a:r>
              <a:rPr lang="en-US" sz="2000" i="0" dirty="0" err="1">
                <a:effectLst/>
              </a:rPr>
              <a:t>которая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берется</a:t>
            </a:r>
            <a:r>
              <a:rPr lang="en-US" sz="2000" i="0" dirty="0">
                <a:effectLst/>
              </a:rPr>
              <a:t> у </a:t>
            </a:r>
            <a:r>
              <a:rPr lang="en-US" sz="2000" i="0" dirty="0" err="1">
                <a:effectLst/>
              </a:rPr>
              <a:t>персонального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или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удаленного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узла</a:t>
            </a:r>
            <a:r>
              <a:rPr lang="en-US" sz="2000" i="0" dirty="0">
                <a:effectLst/>
              </a:rPr>
              <a:t>. </a:t>
            </a:r>
            <a:r>
              <a:rPr lang="en-US" sz="2000" i="0" dirty="0" err="1">
                <a:effectLst/>
              </a:rPr>
              <a:t>Использование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виртуальных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машин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возможно</a:t>
            </a:r>
            <a:r>
              <a:rPr lang="en-US" sz="2000" i="0" dirty="0">
                <a:effectLst/>
              </a:rPr>
              <a:t> в </a:t>
            </a:r>
            <a:r>
              <a:rPr lang="en-US" sz="2000" i="0" dirty="0" err="1">
                <a:effectLst/>
              </a:rPr>
              <a:t>двух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вариантах</a:t>
            </a:r>
            <a:r>
              <a:rPr lang="en-US" sz="2000" i="0" dirty="0">
                <a:effectLst/>
              </a:rPr>
              <a:t>:</a:t>
            </a:r>
            <a:endParaRPr lang="en-US" sz="2000" dirty="0"/>
          </a:p>
          <a:p>
            <a:pPr fontAlgn="base">
              <a:lnSpc>
                <a:spcPct val="90000"/>
              </a:lnSpc>
              <a:spcAft>
                <a:spcPts val="2250"/>
              </a:spcAft>
            </a:pPr>
            <a:r>
              <a:rPr lang="en-US" sz="2000" i="0" dirty="0">
                <a:effectLst/>
                <a:sym typeface="Wingdings" panose="05000000000000000000" pitchFamily="2" charset="2"/>
              </a:rPr>
              <a:t> </a:t>
            </a:r>
            <a:r>
              <a:rPr lang="en-US" sz="2000" i="0" dirty="0">
                <a:effectLst/>
              </a:rPr>
              <a:t>в </a:t>
            </a:r>
            <a:r>
              <a:rPr lang="en-US" sz="2000" i="0" dirty="0" err="1">
                <a:effectLst/>
              </a:rPr>
              <a:t>отдельном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окне</a:t>
            </a:r>
            <a:r>
              <a:rPr lang="en-US" sz="2000" i="0" dirty="0">
                <a:effectLst/>
              </a:rPr>
              <a:t> (</a:t>
            </a:r>
            <a:r>
              <a:rPr lang="en-US" sz="2000" i="0" dirty="0" err="1">
                <a:effectLst/>
              </a:rPr>
              <a:t>например</a:t>
            </a:r>
            <a:r>
              <a:rPr lang="en-US" sz="2000" i="0" dirty="0">
                <a:effectLst/>
              </a:rPr>
              <a:t>, </a:t>
            </a:r>
            <a:r>
              <a:rPr lang="en-US" sz="2000" i="0" dirty="0" err="1">
                <a:effectLst/>
              </a:rPr>
              <a:t>для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работы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другой</a:t>
            </a:r>
            <a:r>
              <a:rPr lang="en-US" sz="2000" i="0" dirty="0">
                <a:effectLst/>
              </a:rPr>
              <a:t> ОС);</a:t>
            </a:r>
          </a:p>
          <a:p>
            <a:pPr fontAlgn="base">
              <a:lnSpc>
                <a:spcPct val="90000"/>
              </a:lnSpc>
              <a:spcBef>
                <a:spcPts val="1875"/>
              </a:spcBef>
              <a:spcAft>
                <a:spcPts val="750"/>
              </a:spcAft>
            </a:pPr>
            <a:r>
              <a:rPr lang="en-US" sz="2000" i="0" dirty="0">
                <a:effectLst/>
                <a:sym typeface="Wingdings" panose="05000000000000000000" pitchFamily="2" charset="2"/>
              </a:rPr>
              <a:t> </a:t>
            </a:r>
            <a:r>
              <a:rPr lang="en-US" sz="2000" i="0" dirty="0">
                <a:effectLst/>
              </a:rPr>
              <a:t>в </a:t>
            </a:r>
            <a:r>
              <a:rPr lang="en-US" sz="2000" i="0" dirty="0" err="1">
                <a:effectLst/>
              </a:rPr>
              <a:t>качестве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самостоятельной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системы</a:t>
            </a:r>
            <a:r>
              <a:rPr lang="en-US" sz="2000" i="0" dirty="0">
                <a:effectLst/>
              </a:rPr>
              <a:t> (</a:t>
            </a:r>
            <a:r>
              <a:rPr lang="en-US" sz="2000" i="0" dirty="0" err="1">
                <a:effectLst/>
              </a:rPr>
              <a:t>например</a:t>
            </a:r>
            <a:r>
              <a:rPr lang="en-US" sz="2000" i="0" dirty="0">
                <a:effectLst/>
              </a:rPr>
              <a:t>, </a:t>
            </a:r>
            <a:r>
              <a:rPr lang="en-US" sz="2000" i="0" dirty="0" err="1">
                <a:effectLst/>
              </a:rPr>
              <a:t>на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рабочем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компьютере</a:t>
            </a:r>
            <a:r>
              <a:rPr lang="en-US" sz="2000" i="0" dirty="0">
                <a:effectLst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894209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23EA70-F34B-D368-484E-A1D17C9AC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3348"/>
          </a:xfrm>
        </p:spPr>
        <p:txBody>
          <a:bodyPr>
            <a:normAutofit/>
          </a:bodyPr>
          <a:lstStyle/>
          <a:p>
            <a:pPr algn="ctr"/>
            <a:r>
              <a:rPr lang="ru-KZ" sz="4000" b="1" dirty="0">
                <a:effectLst/>
                <a:latin typeface="Monotype Corsiva" panose="03010101010201010101" pitchFamily="66" charset="0"/>
                <a:ea typeface="Aptos" panose="020B0004020202020204" pitchFamily="34" charset="0"/>
              </a:rPr>
              <a:t>Контейнеризация</a:t>
            </a:r>
            <a:endParaRPr lang="ru-KZ" sz="4000" dirty="0">
              <a:latin typeface="Monotype Corsiva" panose="03010101010201010101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A5044F-03A7-7716-2842-EAA7469F4971}"/>
              </a:ext>
            </a:extLst>
          </p:cNvPr>
          <p:cNvSpPr txBox="1"/>
          <p:nvPr/>
        </p:nvSpPr>
        <p:spPr>
          <a:xfrm>
            <a:off x="586220" y="2718071"/>
            <a:ext cx="35701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Monotype Corsiva" panose="03010101010201010101" pitchFamily="66" charset="0"/>
                <a:sym typeface="Wingdings" panose="05000000000000000000" pitchFamily="2" charset="2"/>
              </a:rPr>
              <a:t></a:t>
            </a:r>
            <a:r>
              <a:rPr lang="ru-RU" sz="2400" dirty="0">
                <a:latin typeface="Monotype Corsiva" panose="03010101010201010101" pitchFamily="66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latin typeface="Monotype Corsiva" panose="03010101010201010101" pitchFamily="66" charset="0"/>
              </a:rPr>
              <a:t>Docker </a:t>
            </a:r>
            <a:r>
              <a:rPr lang="ru-RU" sz="2400" dirty="0">
                <a:latin typeface="Monotype Corsiva" panose="03010101010201010101" pitchFamily="66" charset="0"/>
              </a:rPr>
              <a:t>и </a:t>
            </a:r>
            <a:r>
              <a:rPr lang="en-US" sz="2400" dirty="0">
                <a:latin typeface="Monotype Corsiva" panose="03010101010201010101" pitchFamily="66" charset="0"/>
              </a:rPr>
              <a:t>Kubernetes:</a:t>
            </a:r>
            <a:endParaRPr lang="ru-RU" sz="2400" dirty="0">
              <a:latin typeface="Monotype Corsiva" panose="03010101010201010101" pitchFamily="66" charset="0"/>
            </a:endParaRPr>
          </a:p>
          <a:p>
            <a:r>
              <a:rPr lang="en-US" sz="2400" dirty="0">
                <a:latin typeface="Monotype Corsiva" panose="03010101010201010101" pitchFamily="66" charset="0"/>
                <a:sym typeface="Wingdings" panose="05000000000000000000" pitchFamily="2" charset="2"/>
              </a:rPr>
              <a:t></a:t>
            </a:r>
            <a:r>
              <a:rPr lang="ru-RU" sz="2400" dirty="0">
                <a:latin typeface="Monotype Corsiva" panose="03010101010201010101" pitchFamily="66" charset="0"/>
                <a:sym typeface="Wingdings" panose="05000000000000000000" pitchFamily="2" charset="2"/>
              </a:rPr>
              <a:t> </a:t>
            </a:r>
            <a:r>
              <a:rPr lang="ru-RU" sz="2400" dirty="0">
                <a:latin typeface="Monotype Corsiva" panose="03010101010201010101" pitchFamily="66" charset="0"/>
              </a:rPr>
              <a:t>Изоляция приложений: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Monotype Corsiva" panose="03010101010201010101" pitchFamily="66" charset="0"/>
              </a:rPr>
              <a:t>Легковесность: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Monotype Corsiva" panose="03010101010201010101" pitchFamily="66" charset="0"/>
              </a:rPr>
              <a:t>Масштабируемость: </a:t>
            </a:r>
            <a:endParaRPr lang="ru-KZ" sz="2400" dirty="0">
              <a:latin typeface="Monotype Corsiva" panose="03010101010201010101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06BB90-3393-D74B-41BC-DD57D6CB6925}"/>
              </a:ext>
            </a:extLst>
          </p:cNvPr>
          <p:cNvSpPr txBox="1"/>
          <p:nvPr/>
        </p:nvSpPr>
        <p:spPr>
          <a:xfrm>
            <a:off x="388793" y="1943099"/>
            <a:ext cx="34246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Monotype Corsiva" panose="03010101010201010101" pitchFamily="66" charset="0"/>
              </a:rPr>
              <a:t>Ключевые особенности:</a:t>
            </a:r>
            <a:endParaRPr lang="ru-KZ" sz="2800" b="1" dirty="0">
              <a:latin typeface="Monotype Corsiva" panose="03010101010201010101" pitchFamily="66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B19CD5-7E2A-B41C-BF3D-CF1200821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264" y="2366814"/>
            <a:ext cx="6854535" cy="28909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3846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CAEB78-62AD-E500-1965-9B20E7CA7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latin typeface="Monotype Corsiva" panose="03010101010201010101" pitchFamily="66" charset="0"/>
              </a:rPr>
              <a:t>Основные различия между виртуализацией и контейнеризацией:</a:t>
            </a:r>
            <a:endParaRPr lang="ru-KZ" sz="4000" b="1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4C839E-CD65-2846-BC13-C4054AA1D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08" y="1742839"/>
            <a:ext cx="11253355" cy="498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39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9114E9-FA25-1C14-60CD-F539988F4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165" y="1589810"/>
            <a:ext cx="9590809" cy="43877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B736AD-7C51-D368-D64D-5813F5B873AE}"/>
              </a:ext>
            </a:extLst>
          </p:cNvPr>
          <p:cNvSpPr txBox="1"/>
          <p:nvPr/>
        </p:nvSpPr>
        <p:spPr>
          <a:xfrm>
            <a:off x="3338080" y="651859"/>
            <a:ext cx="60942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latin typeface="Monotype Corsiva" panose="03010101010201010101" pitchFamily="66" charset="0"/>
              </a:rPr>
              <a:t>Совместное использование</a:t>
            </a:r>
            <a:endParaRPr lang="ru-KZ" sz="40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672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C59F8-9EC2-69AB-DEA6-68BBAAB6D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851"/>
            <a:ext cx="10515600" cy="1141557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Monotype Corsiva" panose="03010101010201010101" pitchFamily="66" charset="0"/>
              </a:rPr>
              <a:t>Гипервизоры подразделяются на два основных типа: </a:t>
            </a:r>
            <a:r>
              <a:rPr lang="ru-RU" sz="2800" b="1" dirty="0">
                <a:latin typeface="Monotype Corsiva" panose="03010101010201010101" pitchFamily="66" charset="0"/>
              </a:rPr>
              <a:t>гипервизоры типа 1</a:t>
            </a:r>
            <a:r>
              <a:rPr lang="ru-RU" sz="2800" dirty="0">
                <a:latin typeface="Monotype Corsiva" panose="03010101010201010101" pitchFamily="66" charset="0"/>
              </a:rPr>
              <a:t> и </a:t>
            </a:r>
            <a:r>
              <a:rPr lang="ru-RU" sz="2800" b="1" dirty="0">
                <a:latin typeface="Monotype Corsiva" panose="03010101010201010101" pitchFamily="66" charset="0"/>
              </a:rPr>
              <a:t>гипервизоры типа 2</a:t>
            </a:r>
            <a:r>
              <a:rPr lang="ru-RU" sz="2800" dirty="0">
                <a:latin typeface="Monotype Corsiva" panose="03010101010201010101" pitchFamily="66" charset="0"/>
              </a:rPr>
              <a:t>.</a:t>
            </a:r>
            <a:endParaRPr lang="ru-KZ" sz="2800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8ACF37-3F73-663B-03F1-AFA4BC289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08" y="2355293"/>
            <a:ext cx="4384551" cy="26304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FE79E2-F37B-D5D1-2CDA-E4B08EA72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403" y="2100848"/>
            <a:ext cx="5158689" cy="30161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FB4381-CFB8-D9B0-AA77-6D3CDE5DCE73}"/>
              </a:ext>
            </a:extLst>
          </p:cNvPr>
          <p:cNvSpPr txBox="1"/>
          <p:nvPr/>
        </p:nvSpPr>
        <p:spPr>
          <a:xfrm>
            <a:off x="270160" y="1639183"/>
            <a:ext cx="45200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Monotype Corsiva" panose="03010101010201010101" pitchFamily="66" charset="0"/>
              </a:rPr>
              <a:t>Гипервизоры типа 1 (</a:t>
            </a:r>
            <a:r>
              <a:rPr lang="en-US" sz="2400" dirty="0">
                <a:latin typeface="Monotype Corsiva" panose="03010101010201010101" pitchFamily="66" charset="0"/>
              </a:rPr>
              <a:t>Bare-Metal)</a:t>
            </a:r>
            <a:endParaRPr lang="ru-KZ" sz="2400" dirty="0">
              <a:latin typeface="Monotype Corsiva" panose="03010101010201010101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4BFE8B-C041-E6DB-8243-87F2ACF59E8B}"/>
              </a:ext>
            </a:extLst>
          </p:cNvPr>
          <p:cNvSpPr txBox="1"/>
          <p:nvPr/>
        </p:nvSpPr>
        <p:spPr>
          <a:xfrm>
            <a:off x="7509591" y="1639183"/>
            <a:ext cx="35303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Monotype Corsiva" panose="03010101010201010101" pitchFamily="66" charset="0"/>
              </a:rPr>
              <a:t>Гипервизоры типа 2 (</a:t>
            </a:r>
            <a:r>
              <a:rPr lang="en-US" sz="2400" dirty="0">
                <a:latin typeface="Monotype Corsiva" panose="03010101010201010101" pitchFamily="66" charset="0"/>
              </a:rPr>
              <a:t>Hosted)</a:t>
            </a:r>
            <a:endParaRPr lang="ru-KZ" sz="2400" dirty="0">
              <a:latin typeface="Monotype Corsiva" panose="03010101010201010101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A329ED-9E4A-7ED1-349A-FE3D85D35F55}"/>
              </a:ext>
            </a:extLst>
          </p:cNvPr>
          <p:cNvSpPr txBox="1"/>
          <p:nvPr/>
        </p:nvSpPr>
        <p:spPr>
          <a:xfrm>
            <a:off x="270162" y="5314397"/>
            <a:ext cx="4520045" cy="1265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KZ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Применение:</a:t>
            </a:r>
            <a:endParaRPr lang="ru-KZ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KZ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Центры обработки данных (ЦОД).</a:t>
            </a:r>
            <a:endParaRPr lang="ru-KZ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KZ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Крупные серверные инфраструктуры.</a:t>
            </a:r>
            <a:endParaRPr lang="ru-KZ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KZ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Облачные сервисы и платформы (</a:t>
            </a:r>
            <a:r>
              <a:rPr lang="ru-KZ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IaaS</a:t>
            </a:r>
            <a:r>
              <a:rPr lang="ru-KZ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).</a:t>
            </a:r>
            <a:endParaRPr lang="ru-KZ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BAF2B8-D036-79EA-F37C-82A5AAABD989}"/>
              </a:ext>
            </a:extLst>
          </p:cNvPr>
          <p:cNvSpPr txBox="1"/>
          <p:nvPr/>
        </p:nvSpPr>
        <p:spPr>
          <a:xfrm>
            <a:off x="6397336" y="5322027"/>
            <a:ext cx="6096001" cy="1257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Применение:</a:t>
            </a:r>
          </a:p>
          <a:p>
            <a:pPr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Разработка и тестирование программного обеспечения.</a:t>
            </a:r>
          </a:p>
          <a:p>
            <a:pPr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Обучение и исследовательская деятельность.</a:t>
            </a:r>
          </a:p>
          <a:p>
            <a:pPr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Локальные среды разработки.</a:t>
            </a:r>
          </a:p>
        </p:txBody>
      </p:sp>
    </p:spTree>
    <p:extLst>
      <p:ext uri="{BB962C8B-B14F-4D97-AF65-F5344CB8AC3E}">
        <p14:creationId xmlns:p14="http://schemas.microsoft.com/office/powerpoint/2010/main" val="1933943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E9FD83-16E5-742C-7DEA-A6D37EDA8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</p:spPr>
        <p:txBody>
          <a:bodyPr/>
          <a:lstStyle/>
          <a:p>
            <a:pPr algn="ctr"/>
            <a:r>
              <a:rPr lang="ru-RU" b="1" dirty="0">
                <a:latin typeface="Monotype Corsiva" panose="03010101010201010101" pitchFamily="66" charset="0"/>
              </a:rPr>
              <a:t>Сравнение гипервизоров типа 1 и типа 2</a:t>
            </a:r>
            <a:endParaRPr lang="ru-KZ" b="1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A813E5-C408-4BDC-441F-050D02715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330037"/>
            <a:ext cx="10861964" cy="452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59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C05041-460D-C808-5674-AD083267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870"/>
            <a:ext cx="10515600" cy="688725"/>
          </a:xfrm>
        </p:spPr>
        <p:txBody>
          <a:bodyPr>
            <a:normAutofit/>
          </a:bodyPr>
          <a:lstStyle/>
          <a:p>
            <a:pPr algn="ctr"/>
            <a:r>
              <a:rPr lang="ru-KZ" sz="2800" b="1" kern="100" dirty="0">
                <a:effectLst/>
                <a:latin typeface="Monotype Corsiva" panose="03010101010201010101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Контейнеры: </a:t>
            </a:r>
            <a:r>
              <a:rPr lang="ru-KZ" sz="2800" b="1" kern="100" dirty="0" err="1">
                <a:effectLst/>
                <a:latin typeface="Monotype Corsiva" panose="03010101010201010101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Docker</a:t>
            </a:r>
            <a:r>
              <a:rPr lang="ru-KZ" sz="2800" b="1" kern="100" dirty="0">
                <a:effectLst/>
                <a:latin typeface="Monotype Corsiva" panose="03010101010201010101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и его аналоги.</a:t>
            </a:r>
            <a:endParaRPr lang="ru-KZ" sz="28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8F9B8B-D314-16DF-AE9C-4425751E4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444" y="3064147"/>
            <a:ext cx="2629799" cy="20893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F2268E-8114-680E-BB96-30323430B563}"/>
              </a:ext>
            </a:extLst>
          </p:cNvPr>
          <p:cNvSpPr txBox="1"/>
          <p:nvPr/>
        </p:nvSpPr>
        <p:spPr>
          <a:xfrm>
            <a:off x="1305790" y="887595"/>
            <a:ext cx="91994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Docker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открытая платформа для разработки, доставки и развертывания контейнеров.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F12CB3-BE50-BF6E-DBEC-11DE5D2C2108}"/>
              </a:ext>
            </a:extLst>
          </p:cNvPr>
          <p:cNvSpPr txBox="1"/>
          <p:nvPr/>
        </p:nvSpPr>
        <p:spPr>
          <a:xfrm>
            <a:off x="285534" y="1779034"/>
            <a:ext cx="5130511" cy="3157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ru-KZ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Особенности </a:t>
            </a:r>
            <a:r>
              <a:rPr lang="ru-KZ" sz="18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Docker</a:t>
            </a:r>
            <a:r>
              <a:rPr lang="ru-KZ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ru-KZ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KZ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</a:t>
            </a:r>
            <a:r>
              <a:rPr lang="ru-RU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ru-KZ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Универсальность:</a:t>
            </a:r>
            <a:r>
              <a:rPr lang="ru-KZ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Позволяет создавать контейнеры с любыми приложениями.</a:t>
            </a:r>
            <a:endParaRPr lang="ru-KZ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KZ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</a:t>
            </a:r>
            <a:r>
              <a:rPr lang="ru-RU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ru-KZ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Легкость:</a:t>
            </a:r>
            <a:r>
              <a:rPr lang="ru-KZ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Контейнеры занимают меньше места, чем виртуальные машины.</a:t>
            </a:r>
            <a:endParaRPr lang="ru-KZ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KZ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</a:t>
            </a:r>
            <a:r>
              <a:rPr lang="ru-RU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ru-KZ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Переносимость:</a:t>
            </a:r>
            <a:r>
              <a:rPr lang="ru-KZ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Один и тот же контейнер работает одинаково на любом оборудовании.</a:t>
            </a:r>
            <a:endParaRPr lang="ru-KZ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KZ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</a:t>
            </a:r>
            <a:r>
              <a:rPr lang="ru-RU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ru-KZ" sz="18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Docker</a:t>
            </a:r>
            <a:r>
              <a:rPr lang="ru-KZ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KZ" sz="18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Hub</a:t>
            </a:r>
            <a:r>
              <a:rPr lang="ru-KZ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r>
              <a:rPr lang="ru-KZ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Репозиторий для хранения и обмена контейнерными образами.</a:t>
            </a:r>
            <a:endParaRPr lang="ru-KZ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C47B4C-FD9E-83DD-077B-B90BECF0F0D3}"/>
              </a:ext>
            </a:extLst>
          </p:cNvPr>
          <p:cNvSpPr txBox="1"/>
          <p:nvPr/>
        </p:nvSpPr>
        <p:spPr>
          <a:xfrm>
            <a:off x="7150677" y="2047153"/>
            <a:ext cx="50413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Преимущества:</a:t>
            </a:r>
          </a:p>
          <a:p>
            <a:r>
              <a:rPr lang="ru-RU" dirty="0">
                <a:sym typeface="Wingdings" panose="05000000000000000000" pitchFamily="2" charset="2"/>
              </a:rPr>
              <a:t> </a:t>
            </a:r>
            <a:r>
              <a:rPr lang="ru-RU" dirty="0"/>
              <a:t>Простота в использовании и настройке.</a:t>
            </a:r>
          </a:p>
          <a:p>
            <a:r>
              <a:rPr lang="ru-RU" dirty="0">
                <a:sym typeface="Wingdings" panose="05000000000000000000" pitchFamily="2" charset="2"/>
              </a:rPr>
              <a:t> </a:t>
            </a:r>
            <a:r>
              <a:rPr lang="ru-RU" dirty="0"/>
              <a:t>Широкая поддержка экосистемы.</a:t>
            </a:r>
          </a:p>
          <a:p>
            <a:r>
              <a:rPr lang="ru-RU" dirty="0">
                <a:sym typeface="Wingdings" panose="05000000000000000000" pitchFamily="2" charset="2"/>
              </a:rPr>
              <a:t> </a:t>
            </a:r>
            <a:r>
              <a:rPr lang="ru-RU" dirty="0"/>
              <a:t>Большое сообщество и множество готовых образов в </a:t>
            </a:r>
            <a:r>
              <a:rPr lang="ru-RU" dirty="0" err="1"/>
              <a:t>Docker</a:t>
            </a:r>
            <a:r>
              <a:rPr lang="ru-RU" dirty="0"/>
              <a:t> </a:t>
            </a:r>
            <a:r>
              <a:rPr lang="ru-RU" dirty="0" err="1"/>
              <a:t>Hub</a:t>
            </a:r>
            <a:r>
              <a:rPr lang="ru-RU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418428-1478-8D34-2CA0-4EB88D3EE47A}"/>
              </a:ext>
            </a:extLst>
          </p:cNvPr>
          <p:cNvSpPr txBox="1"/>
          <p:nvPr/>
        </p:nvSpPr>
        <p:spPr>
          <a:xfrm>
            <a:off x="2982191" y="5370240"/>
            <a:ext cx="85101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Недостатки:</a:t>
            </a:r>
          </a:p>
          <a:p>
            <a:r>
              <a:rPr lang="ru-RU" dirty="0">
                <a:sym typeface="Wingdings" panose="05000000000000000000" pitchFamily="2" charset="2"/>
              </a:rPr>
              <a:t> </a:t>
            </a:r>
            <a:r>
              <a:rPr lang="ru-RU" dirty="0"/>
              <a:t>Высокая зависимость от </a:t>
            </a:r>
            <a:r>
              <a:rPr lang="ru-RU" dirty="0" err="1"/>
              <a:t>Docker</a:t>
            </a:r>
            <a:r>
              <a:rPr lang="ru-RU" dirty="0"/>
              <a:t> </a:t>
            </a:r>
            <a:r>
              <a:rPr lang="ru-RU" dirty="0" err="1"/>
              <a:t>Hub</a:t>
            </a:r>
            <a:r>
              <a:rPr lang="ru-RU" dirty="0"/>
              <a:t>.</a:t>
            </a:r>
          </a:p>
          <a:p>
            <a:r>
              <a:rPr lang="ru-RU" dirty="0">
                <a:sym typeface="Wingdings" panose="05000000000000000000" pitchFamily="2" charset="2"/>
              </a:rPr>
              <a:t> </a:t>
            </a:r>
            <a:r>
              <a:rPr lang="ru-RU" dirty="0"/>
              <a:t>Ограниченная функциональность для управления большими кластерами (требуется дополнительный инструмент, например, </a:t>
            </a:r>
            <a:r>
              <a:rPr lang="ru-RU" dirty="0" err="1"/>
              <a:t>Kubernetes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8626726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353</Words>
  <Application>Microsoft Office PowerPoint</Application>
  <PresentationFormat>Широкоэкранный</PresentationFormat>
  <Paragraphs>50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Monotype Corsiva</vt:lpstr>
      <vt:lpstr>Symbol</vt:lpstr>
      <vt:lpstr>Times New Roman</vt:lpstr>
      <vt:lpstr>Wingdings</vt:lpstr>
      <vt:lpstr>Тема Office</vt:lpstr>
      <vt:lpstr>  Лекция 10  Тема: Виртуализация и контейнеризация Понятие виртуализации. Типы гипервизоров. Контейнеры: Docker и его аналоги. </vt:lpstr>
      <vt:lpstr>Понятие виртуализации. </vt:lpstr>
      <vt:lpstr>Принципы работы ВМ </vt:lpstr>
      <vt:lpstr>Контейнеризация</vt:lpstr>
      <vt:lpstr>Основные различия между виртуализацией и контейнеризацией:</vt:lpstr>
      <vt:lpstr>Презентация PowerPoint</vt:lpstr>
      <vt:lpstr>Гипервизоры подразделяются на два основных типа: гипервизоры типа 1 и гипервизоры типа 2.</vt:lpstr>
      <vt:lpstr>Сравнение гипервизоров типа 1 и типа 2</vt:lpstr>
      <vt:lpstr>Контейнеры: Docker и его аналоги.</vt:lpstr>
      <vt:lpstr>Сравнение Docker с аналогами</vt:lpstr>
      <vt:lpstr>СПАСИБО ЗА ВНИМАНИЕ!!!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Лекция 10  Тема: Виртуализация и контейнеризация Понятие виртуализации. Типы гипервизоров. Контейнеры: Docker и его аналоги. </dc:title>
  <dc:creator>Assem Ayapbergenova</dc:creator>
  <cp:lastModifiedBy>✌️</cp:lastModifiedBy>
  <cp:revision>8</cp:revision>
  <dcterms:created xsi:type="dcterms:W3CDTF">2024-12-27T13:53:14Z</dcterms:created>
  <dcterms:modified xsi:type="dcterms:W3CDTF">2024-12-28T07:58:57Z</dcterms:modified>
</cp:coreProperties>
</file>