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5" r:id="rId1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078FE-15FB-3D82-CD97-E5B84215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77010D-C85E-5A93-3247-64C8F165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A401F-EE95-F250-82BE-F47C1926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A03C8-BC2A-D728-22CB-2726BA06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D7FF2-0A26-8F12-4AF9-1DFBA83A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84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06F31-BBDC-6CF3-29CF-824AB5B8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68A7D-37C4-6CD6-BE3B-1D7C61F9B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B7F2A8-C1F7-FF2D-280A-58007F9E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5DE95-8F34-3EE2-7A37-EEBE209D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60680-CE13-7400-003B-7C2814E0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506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84D8BF-EF74-BF83-1DA8-437BB9DA3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5D433-AD43-AF9E-3F5C-C115F3399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CE790-568A-D052-D887-D752CAEC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6A3D2-9A80-2A93-995A-DD341A6A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9CD86-1861-F931-992D-F3D3B9B9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06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5BCB3-C2C5-B132-B065-9CDF76D2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E621A-C3AE-C7E2-ACEB-03C535D9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FD2B8-C26C-9989-0879-B7B06D24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19786-2F87-145B-C063-3C70999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C7793-99C0-2E73-C887-31494CAB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562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73E42-E767-3085-AAF4-4CFA1012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62691F-5B2B-16EA-0F05-BD3BCBB67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5EBF4-3BF4-9A4F-44BA-46266AB9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186AF-9A14-E3CC-BBE7-78DD6F82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A3E3B-F0A1-E2E8-AE3E-B3850F58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12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94A7B-4321-BA71-55BE-1EC197ED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93B23-6966-D219-D8D8-6AA8B691D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E7DED2-D3C2-7B47-310C-81517A28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2E326-A16D-79D0-732F-262B2E12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3A6C4-726C-C103-5989-B32B6439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C05CC7-92D4-C9B2-7285-BD8AE2FD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120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42DBE-C8F8-BBC9-B26E-42E9D2DF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9767A-26B9-4167-DBBE-7009B0D5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AA066-6CC7-4204-6672-60229851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245CDF-FF5E-1BAC-0AB9-249B1941A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77AA48-F738-5B54-0F0D-793F3D6A0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9D0A96-58A6-E057-9453-70AA9B7F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BBAD31-2E24-DD57-AC89-A2D98381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824916-8CB4-D7BA-187B-113A08F2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7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0D2BD-8452-B9E1-9D79-4B7BEDD7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E1FFCC-BAB9-ABF6-EF32-495D59AC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7892B4-0C84-1CC3-38A3-9C2F6A17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64799D-0CD7-EB67-2925-4E4DEF11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3106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01DC98-BEAA-6175-8562-9CFC2549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D7D627-6099-0667-4A65-BB94A3E0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968A6E-7AA9-DFDD-6200-768ADF96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891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4FD59-749E-40B5-F2F0-D1F834F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01194-0095-61F5-13AA-FCA1814C7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80FE-227C-CCA1-FBFA-E4ED6E9F8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07BC8D-7DDE-6667-CCDC-5FF4E1B5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807A22-84F6-8F34-05B6-8FB24B2D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6CFD3-A01C-FDBE-5E7C-BC09C5E7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633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81C1B-C634-FADA-6A88-E84654E3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EB1385-E9C7-89EC-40EE-B1D5D6719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0029AD-C9BC-12CA-52F2-E953B8755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D0F2F8-7124-24BA-107B-39E455D9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B69A4D-2F7A-0F49-3E02-4FD036C2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DFD4D-A7F8-DD12-C848-8502B70E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508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1191D-9883-2C73-F00C-564AD344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F7DC2-AAA5-89B5-9692-DD40A2F5E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9AF7-2FCD-2992-7C23-3A7DE785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514B0-4A6F-4639-87A9-8D400785EB64}" type="datetimeFigureOut">
              <a:rPr lang="ru-KZ" smtClean="0"/>
              <a:t>16.01.2025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D6F7C-0A02-6F6A-BA62-035DA5072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715B1-7465-5C28-39E8-F14D42DF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25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B95E-2C78-8306-2D36-7D607F31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018" y="963523"/>
            <a:ext cx="6946400" cy="1297115"/>
          </a:xfrm>
        </p:spPr>
        <p:txBody>
          <a:bodyPr anchor="t">
            <a:normAutofit fontScale="90000"/>
          </a:bodyPr>
          <a:lstStyle/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2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2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</a:rPr>
            </a:br>
            <a:r>
              <a:rPr lang="en-US" sz="4400" b="1" i="0" kern="1200" dirty="0" err="1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Лекция</a:t>
            </a:r>
            <a:r>
              <a:rPr lang="en-US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i="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r>
              <a:rPr lang="ru-RU" sz="4400" b="1" dirty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</a:t>
            </a:r>
            <a:br>
              <a:rPr lang="en-US" sz="4400" b="1" i="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4400" b="1" i="0" kern="1200" dirty="0" err="1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Тема</a:t>
            </a:r>
            <a:r>
              <a:rPr lang="en-US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0" i="0" dirty="0">
                <a:effectLst/>
                <a:latin typeface="Monotype Corsiva" panose="03010101010201010101" pitchFamily="66" charset="0"/>
              </a:rPr>
              <a:t>Настройка брандмауэра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br>
              <a:rPr lang="ru-RU" sz="800" dirty="0"/>
            </a:br>
            <a:br>
              <a:rPr lang="ru-RU" sz="1200" dirty="0"/>
            </a:br>
            <a:endParaRPr lang="ru-KZ" sz="4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4AF63-BC2B-0D8C-ABAF-CB903A879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4018" y="3730337"/>
            <a:ext cx="7624759" cy="2231158"/>
          </a:xfrm>
        </p:spPr>
        <p:txBody>
          <a:bodyPr anchor="b">
            <a:normAutofit/>
          </a:bodyPr>
          <a:lstStyle/>
          <a:p>
            <a:pPr algn="r"/>
            <a:r>
              <a:rPr lang="en-US" sz="24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Дисциплина</a:t>
            </a:r>
            <a:r>
              <a:rPr lang="en-US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Операционные</a:t>
            </a:r>
            <a:r>
              <a:rPr lang="en-US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системы</a:t>
            </a:r>
            <a:endParaRPr lang="en-US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en-US" sz="24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Лектор</a:t>
            </a:r>
            <a:r>
              <a:rPr lang="en-US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Аяпбергенова</a:t>
            </a:r>
            <a:r>
              <a:rPr lang="en-US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Асем</a:t>
            </a:r>
            <a:r>
              <a:rPr lang="en-US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Тултановна</a:t>
            </a:r>
            <a:endParaRPr lang="en-US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en-US" sz="24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Кафедра</a:t>
            </a:r>
            <a:r>
              <a:rPr lang="en-US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Программная</a:t>
            </a:r>
            <a:r>
              <a:rPr lang="en-US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инженерия</a:t>
            </a:r>
            <a:endParaRPr lang="en-US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l"/>
            <a:endParaRPr lang="ru-KZ" sz="1100" dirty="0">
              <a:solidFill>
                <a:schemeClr val="tx2"/>
              </a:solidFill>
            </a:endParaRPr>
          </a:p>
        </p:txBody>
      </p:sp>
      <p:pic>
        <p:nvPicPr>
          <p:cNvPr id="19" name="Graphic 18" descr="Лектор">
            <a:extLst>
              <a:ext uri="{FF2B5EF4-FFF2-40B4-BE49-F238E27FC236}">
                <a16:creationId xmlns:a16="http://schemas.microsoft.com/office/drawing/2014/main" id="{5082B8D5-7CF7-6770-B112-E476AF1E3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37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0AC5B4-9C44-CC42-3304-42853430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" y="0"/>
            <a:ext cx="121459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7C5DCA-E539-4336-80B9-6A783AD3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7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18EA37-5B3C-3AB2-239A-20A5B463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543479"/>
            <a:ext cx="6868391" cy="6075530"/>
          </a:xfrm>
          <a:prstGeom prst="rect">
            <a:avLst/>
          </a:pr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29026-346C-C27C-693E-ADB4CE2F4E51}"/>
              </a:ext>
            </a:extLst>
          </p:cNvPr>
          <p:cNvSpPr txBox="1"/>
          <p:nvPr/>
        </p:nvSpPr>
        <p:spPr>
          <a:xfrm>
            <a:off x="6739128" y="1153392"/>
            <a:ext cx="4818888" cy="5062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>
              <a:lnSpc>
                <a:spcPct val="90000"/>
              </a:lnSpc>
            </a:pPr>
            <a:r>
              <a:rPr lang="ru-RU" sz="2200" dirty="0">
                <a:effectLst/>
              </a:rPr>
              <a:t>	</a:t>
            </a:r>
            <a:r>
              <a:rPr lang="en-US" sz="2200" dirty="0">
                <a:effectLst/>
              </a:rPr>
              <a:t>1) «</a:t>
            </a:r>
            <a:r>
              <a:rPr lang="en-US" sz="2200" dirty="0" err="1">
                <a:effectLst/>
              </a:rPr>
              <a:t>Частный</a:t>
            </a:r>
            <a:r>
              <a:rPr lang="en-US" sz="2200" dirty="0">
                <a:effectLst/>
              </a:rPr>
              <a:t>», </a:t>
            </a:r>
            <a:r>
              <a:rPr lang="en-US" sz="2200" dirty="0" err="1">
                <a:effectLst/>
              </a:rPr>
              <a:t>если</a:t>
            </a:r>
            <a:r>
              <a:rPr lang="en-US" sz="2200" dirty="0">
                <a:effectLst/>
              </a:rPr>
              <a:t> к </a:t>
            </a:r>
            <a:r>
              <a:rPr lang="en-US" sz="2200" dirty="0" err="1">
                <a:effectLst/>
              </a:rPr>
              <a:t>базе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данных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будут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соединяться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по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локальной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сети</a:t>
            </a:r>
            <a:r>
              <a:rPr lang="en-US" sz="2200" dirty="0">
                <a:effectLst/>
              </a:rPr>
              <a:t> — </a:t>
            </a:r>
            <a:r>
              <a:rPr lang="en-US" sz="2200" dirty="0" err="1">
                <a:effectLst/>
              </a:rPr>
              <a:t>например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через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домашнюю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или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офисную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сеть</a:t>
            </a:r>
            <a:r>
              <a:rPr lang="en-US" sz="2200" dirty="0">
                <a:effectLst/>
              </a:rPr>
              <a:t>;</a:t>
            </a:r>
          </a:p>
          <a:p>
            <a:pPr marL="228600">
              <a:lnSpc>
                <a:spcPct val="90000"/>
              </a:lnSpc>
              <a:spcAft>
                <a:spcPts val="800"/>
              </a:spcAft>
            </a:pPr>
            <a:r>
              <a:rPr lang="ru-RU" sz="2200" dirty="0">
                <a:effectLst/>
              </a:rPr>
              <a:t>	</a:t>
            </a:r>
            <a:r>
              <a:rPr lang="en-US" sz="2200" dirty="0">
                <a:effectLst/>
              </a:rPr>
              <a:t>2) «</a:t>
            </a:r>
            <a:r>
              <a:rPr lang="en-US" sz="2200" dirty="0" err="1">
                <a:effectLst/>
              </a:rPr>
              <a:t>Публичный</a:t>
            </a:r>
            <a:r>
              <a:rPr lang="en-US" sz="2200" dirty="0">
                <a:effectLst/>
              </a:rPr>
              <a:t>», </a:t>
            </a:r>
            <a:r>
              <a:rPr lang="en-US" sz="2200" dirty="0" err="1">
                <a:effectLst/>
              </a:rPr>
              <a:t>если</a:t>
            </a:r>
            <a:r>
              <a:rPr lang="en-US" sz="2200" dirty="0">
                <a:effectLst/>
              </a:rPr>
              <a:t> к </a:t>
            </a:r>
            <a:r>
              <a:rPr lang="en-US" sz="2200" dirty="0" err="1">
                <a:effectLst/>
              </a:rPr>
              <a:t>базе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данных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будут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соединения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через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Интернет</a:t>
            </a:r>
            <a:r>
              <a:rPr lang="en-US" sz="22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97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265DC4-008F-FB86-16D1-0D99AB6FEA7F}"/>
              </a:ext>
            </a:extLst>
          </p:cNvPr>
          <p:cNvSpPr txBox="1"/>
          <p:nvPr/>
        </p:nvSpPr>
        <p:spPr>
          <a:xfrm>
            <a:off x="2182090" y="6198170"/>
            <a:ext cx="8237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6D6D6D"/>
                </a:solidFill>
                <a:effectLst/>
                <a:latin typeface="Lato" panose="020F0502020204030203" pitchFamily="34" charset="0"/>
              </a:rPr>
              <a:t>Нажав «Далее» ввести имя для правила и нажать кнопку «Готово».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75F44-3D3E-E81F-7D7A-2A9A36A0F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228153"/>
            <a:ext cx="11617036" cy="57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105165-0547-E9C0-180F-D92171E8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1" r="-2" b="-2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6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328E5-D313-97A7-C520-B2F51BD4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2135540"/>
            <a:ext cx="10572127" cy="207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СПАСИБО ЗА ВНИМАНИЕ!!!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2F255-73E6-B28D-4E83-97EBA9C8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91" y="1682005"/>
            <a:ext cx="8894617" cy="5052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E84851-02F2-FA04-103D-4D334456B270}"/>
              </a:ext>
            </a:extLst>
          </p:cNvPr>
          <p:cNvSpPr txBox="1"/>
          <p:nvPr/>
        </p:nvSpPr>
        <p:spPr>
          <a:xfrm>
            <a:off x="885824" y="297010"/>
            <a:ext cx="105753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Брандмауэр (</a:t>
            </a:r>
            <a:r>
              <a:rPr lang="ru-K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firewall</a:t>
            </a:r>
            <a:r>
              <a:rPr lang="ru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межсетевой экран) </a:t>
            </a:r>
            <a:r>
              <a:rPr 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способ защиты устройства, который представляет собой барьер между самим устройством и глобальной сетью. </a:t>
            </a:r>
          </a:p>
        </p:txBody>
      </p:sp>
    </p:spTree>
    <p:extLst>
      <p:ext uri="{BB962C8B-B14F-4D97-AF65-F5344CB8AC3E}">
        <p14:creationId xmlns:p14="http://schemas.microsoft.com/office/powerpoint/2010/main" val="249650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7A980-6B58-687D-0BE9-2AEF8152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64"/>
            <a:ext cx="12192000" cy="65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3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2BCA1-27E3-D6B6-F0F2-50EEE986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Основные задачи брандмауэра</a:t>
            </a:r>
          </a:p>
        </p:txBody>
      </p:sp>
      <p:pic>
        <p:nvPicPr>
          <p:cNvPr id="6" name="Picture 5" descr="People working on ideas">
            <a:extLst>
              <a:ext uri="{FF2B5EF4-FFF2-40B4-BE49-F238E27FC236}">
                <a16:creationId xmlns:a16="http://schemas.microsoft.com/office/drawing/2014/main" id="{6EA68540-67C4-9A6B-2FFD-BF63EAEA13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61" r="34634" b="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EC59737-1F91-5A7F-28D6-B5BE4C16F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296" y="2706624"/>
            <a:ext cx="6894576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KZ" sz="2200" i="0" u="none" strike="noStrike" cap="none" normalizeH="0" baseline="0">
                <a:ln>
                  <a:noFill/>
                </a:ln>
                <a:effectLst/>
                <a:sym typeface="Wingdings" panose="05000000000000000000" pitchFamily="2" charset="2"/>
              </a:rPr>
              <a:t> </a:t>
            </a:r>
            <a:r>
              <a:rPr kumimoji="0" lang="en-US" altLang="ru-KZ" sz="2200" i="0" u="none" strike="noStrike" cap="none" normalizeH="0" baseline="0">
                <a:ln>
                  <a:noFill/>
                </a:ln>
                <a:effectLst/>
              </a:rPr>
              <a:t>Фильтрация трафика: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KZ" sz="2200" i="0" u="none" strike="noStrike" cap="none" normalizeH="0" baseline="0">
                <a:ln>
                  <a:noFill/>
                </a:ln>
                <a:effectLst/>
                <a:sym typeface="Wingdings" panose="05000000000000000000" pitchFamily="2" charset="2"/>
              </a:rPr>
              <a:t> </a:t>
            </a:r>
            <a:r>
              <a:rPr kumimoji="0" lang="en-US" altLang="ru-KZ" sz="2200" i="0" u="none" strike="noStrike" cap="none" normalizeH="0" baseline="0">
                <a:ln>
                  <a:noFill/>
                </a:ln>
                <a:effectLst/>
              </a:rPr>
              <a:t>Предотвращение атак: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KZ" sz="2200" i="0" u="none" strike="noStrike" cap="none" normalizeH="0" baseline="0">
                <a:ln>
                  <a:noFill/>
                </a:ln>
                <a:effectLst/>
                <a:sym typeface="Wingdings" panose="05000000000000000000" pitchFamily="2" charset="2"/>
              </a:rPr>
              <a:t> </a:t>
            </a:r>
            <a:r>
              <a:rPr kumimoji="0" lang="en-US" altLang="ru-KZ" sz="2200" i="0" u="none" strike="noStrike" cap="none" normalizeH="0" baseline="0">
                <a:ln>
                  <a:noFill/>
                </a:ln>
                <a:effectLst/>
              </a:rPr>
              <a:t>Управление доступом: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KZ" sz="2200" i="0" u="none" strike="noStrike" cap="none" normalizeH="0" baseline="0">
                <a:ln>
                  <a:noFill/>
                </a:ln>
                <a:effectLst/>
                <a:sym typeface="Wingdings" panose="05000000000000000000" pitchFamily="2" charset="2"/>
              </a:rPr>
              <a:t> </a:t>
            </a:r>
            <a:r>
              <a:rPr kumimoji="0" lang="en-US" altLang="ru-KZ" sz="2200" i="0" u="none" strike="noStrike" cap="none" normalizeH="0" baseline="0">
                <a:ln>
                  <a:noFill/>
                </a:ln>
                <a:effectLst/>
              </a:rPr>
              <a:t>Мониторинг сети: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ru-KZ" sz="2200" b="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34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3AC3F-1465-969A-2A6A-A99CF849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работает брандмауэр</a:t>
            </a:r>
            <a:r>
              <a:rPr lang="en-US" b="1" dirty="0"/>
              <a:t>?</a:t>
            </a:r>
            <a:endParaRPr lang="ru-KZ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7DB06B-7C20-617A-E807-3DE93D12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79" y="1995055"/>
            <a:ext cx="5264502" cy="3481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838B8-DAF7-7BF0-1395-8F26ECC12BAB}"/>
              </a:ext>
            </a:extLst>
          </p:cNvPr>
          <p:cNvSpPr txBox="1"/>
          <p:nvPr/>
        </p:nvSpPr>
        <p:spPr>
          <a:xfrm>
            <a:off x="428625" y="2587711"/>
            <a:ext cx="6094268" cy="1869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IP-адрес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источника или получателя.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Порт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(например, 80 для HTTP, 443 для HTTPS).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Протокол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(TCP, UDP, ICMP).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Содержимое данных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 брандмауэрах с глубоким анализом).</a:t>
            </a: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8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A2B57-2CC6-B3A8-A52D-A3DCEFD5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каких видов атак защищает брандмауэр</a:t>
            </a:r>
            <a:r>
              <a:rPr lang="en-US" sz="40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0" i="0" dirty="0">
                <a:solidFill>
                  <a:srgbClr val="181818"/>
                </a:solidFill>
                <a:effectLst/>
                <a:latin typeface="LatoBold"/>
              </a:rPr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8CA95-7F6F-2A3C-6C8B-DC4E0C99E7EE}"/>
              </a:ext>
            </a:extLst>
          </p:cNvPr>
          <p:cNvSpPr txBox="1"/>
          <p:nvPr/>
        </p:nvSpPr>
        <p:spPr>
          <a:xfrm>
            <a:off x="605271" y="1690687"/>
            <a:ext cx="69177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создан для обеспечения защиты от широкого спектра кибератак:</a:t>
            </a:r>
            <a:endParaRPr lang="en-US" sz="2800" b="0" i="1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фишинга.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Это самая распространенная угроза, которая блокируется брандмауэром.</a:t>
            </a:r>
            <a:endParaRPr lang="en-US" sz="28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атак через бэкдоры.</a:t>
            </a:r>
            <a:r>
              <a:rPr lang="en-US" sz="28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Бэкдоры – это своего рода черный вход в систему, который обычно оставлен злоумышленниками после успешной атаки. 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6C38D6-E695-6188-3869-45A98253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19" y="2491283"/>
            <a:ext cx="4107396" cy="2558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746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EBFC1-0018-074F-9E2C-17C149DE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Как настроить брандмауэр:</a:t>
            </a:r>
            <a:br>
              <a:rPr lang="en-US" sz="4000" b="1"/>
            </a:br>
            <a:endParaRPr lang="en-US" sz="4000"/>
          </a:p>
        </p:txBody>
      </p:sp>
      <p:pic>
        <p:nvPicPr>
          <p:cNvPr id="7" name="Picture 6" descr="Абстрактный дизайн с линиями и финансовыми символами">
            <a:extLst>
              <a:ext uri="{FF2B5EF4-FFF2-40B4-BE49-F238E27FC236}">
                <a16:creationId xmlns:a16="http://schemas.microsoft.com/office/drawing/2014/main" id="{81B24765-426C-4306-0EEA-E5CB40BD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08" r="30100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BC7CD2-AFD6-F593-1C84-C60E74801C64}"/>
              </a:ext>
            </a:extLst>
          </p:cNvPr>
          <p:cNvSpPr txBox="1"/>
          <p:nvPr/>
        </p:nvSpPr>
        <p:spPr>
          <a:xfrm>
            <a:off x="4553734" y="2409830"/>
            <a:ext cx="6798539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Определите свои цели и требования.</a:t>
            </a:r>
            <a:endParaRPr lang="en-US" sz="20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Какой трафик должен быть разрешен или заблокирован?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Какие приложения должны иметь доступ к сети?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Требуется ли разделение зон безопасности (например, домашняя сеть, публичная сеть)?</a:t>
            </a:r>
          </a:p>
        </p:txBody>
      </p:sp>
    </p:spTree>
    <p:extLst>
      <p:ext uri="{BB962C8B-B14F-4D97-AF65-F5344CB8AC3E}">
        <p14:creationId xmlns:p14="http://schemas.microsoft.com/office/powerpoint/2010/main" val="202936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FEF754-E33E-A647-B118-AA5C7997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035293" cy="67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AC1ED-15D6-939A-667A-5F31F127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694"/>
            <a:ext cx="12282055" cy="68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77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253</Words>
  <Application>Microsoft Office PowerPoint</Application>
  <PresentationFormat>Широкоэкранный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Lato</vt:lpstr>
      <vt:lpstr>LatoBold</vt:lpstr>
      <vt:lpstr>Monotype Corsiva</vt:lpstr>
      <vt:lpstr>Symbol</vt:lpstr>
      <vt:lpstr>Times New Roman</vt:lpstr>
      <vt:lpstr>Wingdings</vt:lpstr>
      <vt:lpstr>Тема Office</vt:lpstr>
      <vt:lpstr>  Лекция 13 Тема: Настройка брандмауэра   </vt:lpstr>
      <vt:lpstr>Презентация PowerPoint</vt:lpstr>
      <vt:lpstr>Презентация PowerPoint</vt:lpstr>
      <vt:lpstr>Основные задачи брандмауэра</vt:lpstr>
      <vt:lpstr>Как работает брандмауэр?</vt:lpstr>
      <vt:lpstr>От каких видов атак защищает брандмауэр? </vt:lpstr>
      <vt:lpstr>Как настроить брандмауэр: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26</cp:revision>
  <dcterms:created xsi:type="dcterms:W3CDTF">2024-12-27T13:53:14Z</dcterms:created>
  <dcterms:modified xsi:type="dcterms:W3CDTF">2025-01-16T16:19:03Z</dcterms:modified>
</cp:coreProperties>
</file>