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65" r:id="rId10"/>
  </p:sldIdLst>
  <p:sldSz cx="12192000" cy="6858000"/>
  <p:notesSz cx="6858000" cy="9144000"/>
  <p:defaultTextStyle>
    <a:defPPr>
      <a:defRPr lang="ru-K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1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1078FE-15FB-3D82-CD97-E5B8421509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777010D-C85E-5A93-3247-64C8F1653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FA401F-EE95-F250-82BE-F47C19262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DA03C8-BC2A-D728-22CB-2726BA060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D7FF2-0A26-8F12-4AF9-1DFBA83AC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64484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206F31-BBDC-6CF3-29CF-824AB5B8A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B768A7D-37C4-6CD6-BE3B-1D7C61F9BA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B7F2A8-C1F7-FF2D-280A-58007F9EC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15DE95-8F34-3EE2-7A37-EEBE209DD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C60680-CE13-7400-003B-7C2814E09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865060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784D8BF-EF74-BF83-1DA8-437BB9DA3C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C5D433-AD43-AF9E-3F5C-C115F33998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7CE790-568A-D052-D887-D752CAECE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C6A3D2-9A80-2A93-995A-DD341A6AF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99CD86-1861-F931-992D-F3D3B9B97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78406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C5BCB3-C2C5-B132-B065-9CDF76D2DC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5E621A-C3AE-C7E2-ACEB-03C535D94E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CFD2B8-C26C-9989-0879-B7B06D24D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8619786-2F87-145B-C063-3C70999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8C7793-99C0-2E73-C887-31494CABF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35629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9B73E42-E767-3085-AAF4-4CFA10122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62691F-5B2B-16EA-0F05-BD3BCBB67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35EBF4-3BF4-9A4F-44BA-46266AB92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73186AF-9A14-E3CC-BBE7-78DD6F820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27A3E3B-F0A1-E2E8-AE3E-B3850F58B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81214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994A7B-4321-BA71-55BE-1EC197EDF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493B23-6966-D219-D8D8-6AA8B691D1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E7DED2-D3C2-7B47-310C-81517A280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E32E326-A16D-79D0-732F-262B2E127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73A6C4-726C-C103-5989-B32B6439B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0C05CC7-92D4-C9B2-7285-BD8AE2FD0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991205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D42DBE-C8F8-BBC9-B26E-42E9D2DF3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A29767A-26B9-4167-DBBE-7009B0D5C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77AA066-6CC7-4204-6672-60229851F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5245CDF-FF5E-1BAC-0AB9-249B1941A4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D77AA48-F738-5B54-0F0D-793F3D6A0B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A9D0A96-58A6-E057-9453-70AA9B7F3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0BBAD31-2E24-DD57-AC89-A2D98381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0824916-8CB4-D7BA-187B-113A08F29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08752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40D2BD-8452-B9E1-9D79-4B7BEDD73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2E1FFCC-BAB9-ABF6-EF32-495D59AC6C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07892B4-0C84-1CC3-38A3-9C2F6A177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064799D-0CD7-EB67-2925-4E4DEF116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931066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801DC98-BEAA-6175-8562-9CFC25493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D7D627-6099-0667-4A65-BB94A3E0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5968A6E-7AA9-DFDD-6200-768ADF968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838912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64FD59-749E-40B5-F2F0-D1F834F91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A01194-0095-61F5-13AA-FCA1814C79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C6280FE-227C-CCA1-FBFA-E4ED6E9F85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E07BC8D-7DDE-6667-CCDC-5FF4E1B5E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5807A22-84F6-8F34-05B6-8FB24B2D6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A6CFD3-A01C-FDBE-5E7C-BC09C5E7B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06337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681C1B-C634-FADA-6A88-E84654E39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DEB1385-E9C7-89EC-40EE-B1D5D6719B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KZ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80029AD-C9BC-12CA-52F2-E953B8755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D0F2F8-7124-24BA-107B-39E455D9A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B69A4D-2F7A-0F49-3E02-4FD036C25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DDFD4D-A7F8-DD12-C848-8502B70E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05084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E1191D-9883-2C73-F00C-564AD344D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KZ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1DF7DC2-AAA5-89B5-9692-DD40A2F5E3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12E9AF7-2FCD-2992-7C23-3A7DE7858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5514B0-4A6F-4639-87A9-8D400785EB64}" type="datetimeFigureOut">
              <a:rPr lang="ru-KZ" smtClean="0"/>
              <a:t>16.01.2025</a:t>
            </a:fld>
            <a:endParaRPr lang="ru-KZ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1D6F7C-0A02-6F6A-BA62-035DA50725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0715B1-7465-5C28-39E8-F14D42DF6B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A2341E-1443-4749-B8B8-8DD5F378A40C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270253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K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pachelounge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F0EB95E-2C78-8306-2D36-7D607F319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4296" y="1982586"/>
            <a:ext cx="6894576" cy="178308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marL="342900" lvl="0" indent="-342900" algn="l">
              <a:spcAft>
                <a:spcPts val="800"/>
              </a:spcAft>
              <a:tabLst>
                <a:tab pos="457200" algn="l"/>
              </a:tabLst>
            </a:pPr>
            <a:r>
              <a:rPr lang="en-US" sz="1800" b="1" dirty="0">
                <a:effectLst/>
              </a:rPr>
              <a:t> </a:t>
            </a:r>
            <a:br>
              <a:rPr lang="en-US" sz="1800" b="1" i="0" dirty="0">
                <a:effectLst/>
              </a:rPr>
            </a:br>
            <a:r>
              <a:rPr lang="en-US" sz="5300" b="1" i="0" dirty="0" err="1">
                <a:effectLst/>
                <a:latin typeface="Monotype Corsiva" panose="03010101010201010101" pitchFamily="66" charset="0"/>
              </a:rPr>
              <a:t>Лекция</a:t>
            </a:r>
            <a:r>
              <a:rPr lang="en-US" sz="5300" b="1" i="0" dirty="0">
                <a:effectLst/>
                <a:latin typeface="Monotype Corsiva" panose="03010101010201010101" pitchFamily="66" charset="0"/>
              </a:rPr>
              <a:t> 14</a:t>
            </a:r>
            <a:br>
              <a:rPr lang="en-US" sz="5300" b="1" i="0" dirty="0">
                <a:effectLst/>
                <a:latin typeface="Monotype Corsiva" panose="03010101010201010101" pitchFamily="66" charset="0"/>
              </a:rPr>
            </a:br>
            <a:r>
              <a:rPr lang="en-US" sz="5300" b="1" i="0" dirty="0" err="1">
                <a:effectLst/>
                <a:latin typeface="Monotype Corsiva" panose="03010101010201010101" pitchFamily="66" charset="0"/>
              </a:rPr>
              <a:t>Тема</a:t>
            </a:r>
            <a:r>
              <a:rPr lang="en-US" sz="5300" b="1" i="0" dirty="0">
                <a:effectLst/>
                <a:latin typeface="Monotype Corsiva" panose="03010101010201010101" pitchFamily="66" charset="0"/>
              </a:rPr>
              <a:t>: </a:t>
            </a:r>
            <a:r>
              <a:rPr lang="en-US" sz="5300" dirty="0" err="1">
                <a:latin typeface="Monotype Corsiva" panose="03010101010201010101" pitchFamily="66" charset="0"/>
              </a:rPr>
              <a:t>В</a:t>
            </a:r>
            <a:r>
              <a:rPr lang="en-US" sz="5300" b="0" i="0" dirty="0" err="1">
                <a:effectLst/>
                <a:latin typeface="Monotype Corsiva" panose="03010101010201010101" pitchFamily="66" charset="0"/>
              </a:rPr>
              <a:t>еб-сервер</a:t>
            </a:r>
            <a:r>
              <a:rPr lang="en-US" sz="5300" b="0" i="0" dirty="0">
                <a:effectLst/>
                <a:latin typeface="Monotype Corsiva" panose="03010101010201010101" pitchFamily="66" charset="0"/>
              </a:rPr>
              <a:t> Apache</a:t>
            </a:r>
            <a:r>
              <a:rPr lang="en-US" sz="5300" dirty="0">
                <a:latin typeface="Monotype Corsiva" panose="03010101010201010101" pitchFamily="66" charset="0"/>
              </a:rPr>
              <a:t> </a:t>
            </a:r>
            <a:br>
              <a:rPr lang="en-US" sz="1800" dirty="0"/>
            </a:br>
            <a:br>
              <a:rPr lang="en-US" sz="1800" dirty="0"/>
            </a:br>
            <a:br>
              <a:rPr lang="en-US" sz="1800" dirty="0"/>
            </a:br>
            <a:endParaRPr lang="en-US" sz="1800" dirty="0"/>
          </a:p>
        </p:txBody>
      </p:sp>
      <p:pic>
        <p:nvPicPr>
          <p:cNvPr id="13" name="Picture 4" descr="Панель сети серверов с огоньками и проводами: крупный план">
            <a:extLst>
              <a:ext uri="{FF2B5EF4-FFF2-40B4-BE49-F238E27FC236}">
                <a16:creationId xmlns:a16="http://schemas.microsoft.com/office/drawing/2014/main" id="{07B299FA-E145-2034-38FD-B155D526410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037" r="47519" b="-2"/>
          <a:stretch/>
        </p:blipFill>
        <p:spPr>
          <a:xfrm>
            <a:off x="20" y="1"/>
            <a:ext cx="4052522" cy="6858000"/>
          </a:xfrm>
          <a:custGeom>
            <a:avLst/>
            <a:gdLst/>
            <a:ahLst/>
            <a:cxnLst/>
            <a:rect l="l" t="t" r="r" b="b"/>
            <a:pathLst>
              <a:path w="4052542" h="6858000">
                <a:moveTo>
                  <a:pt x="0" y="0"/>
                </a:moveTo>
                <a:lnTo>
                  <a:pt x="4020923" y="0"/>
                </a:lnTo>
                <a:lnTo>
                  <a:pt x="4022656" y="14697"/>
                </a:lnTo>
                <a:cubicBezTo>
                  <a:pt x="4037606" y="98462"/>
                  <a:pt x="4035072" y="183369"/>
                  <a:pt x="4039126" y="267642"/>
                </a:cubicBezTo>
                <a:cubicBezTo>
                  <a:pt x="4043941" y="370699"/>
                  <a:pt x="4037860" y="474136"/>
                  <a:pt x="4035579" y="577446"/>
                </a:cubicBezTo>
                <a:cubicBezTo>
                  <a:pt x="4033805" y="665399"/>
                  <a:pt x="4025063" y="753226"/>
                  <a:pt x="4027724" y="841306"/>
                </a:cubicBezTo>
                <a:cubicBezTo>
                  <a:pt x="4027914" y="844352"/>
                  <a:pt x="4027914" y="847398"/>
                  <a:pt x="4027724" y="850444"/>
                </a:cubicBezTo>
                <a:cubicBezTo>
                  <a:pt x="4019615" y="947281"/>
                  <a:pt x="4019615" y="1044626"/>
                  <a:pt x="4027724" y="1141464"/>
                </a:cubicBezTo>
                <a:cubicBezTo>
                  <a:pt x="4030296" y="1181772"/>
                  <a:pt x="4029574" y="1222221"/>
                  <a:pt x="4025570" y="1262415"/>
                </a:cubicBezTo>
                <a:cubicBezTo>
                  <a:pt x="4021769" y="1313563"/>
                  <a:pt x="4009606" y="1365472"/>
                  <a:pt x="4018348" y="1416238"/>
                </a:cubicBezTo>
                <a:cubicBezTo>
                  <a:pt x="4024037" y="1458058"/>
                  <a:pt x="4027166" y="1500194"/>
                  <a:pt x="4027724" y="1542394"/>
                </a:cubicBezTo>
                <a:cubicBezTo>
                  <a:pt x="4032158" y="1636820"/>
                  <a:pt x="4027977" y="1731753"/>
                  <a:pt x="4026330" y="1826433"/>
                </a:cubicBezTo>
                <a:cubicBezTo>
                  <a:pt x="4024556" y="1936724"/>
                  <a:pt x="4027344" y="2047015"/>
                  <a:pt x="4018475" y="2157432"/>
                </a:cubicBezTo>
                <a:cubicBezTo>
                  <a:pt x="4013597" y="2246629"/>
                  <a:pt x="4013597" y="2336029"/>
                  <a:pt x="4018475" y="2425226"/>
                </a:cubicBezTo>
                <a:cubicBezTo>
                  <a:pt x="4020882" y="2506961"/>
                  <a:pt x="4033172" y="2587934"/>
                  <a:pt x="4031145" y="2670557"/>
                </a:cubicBezTo>
                <a:cubicBezTo>
                  <a:pt x="4028737" y="2766886"/>
                  <a:pt x="4017335" y="2862962"/>
                  <a:pt x="4020882" y="2959546"/>
                </a:cubicBezTo>
                <a:cubicBezTo>
                  <a:pt x="4022529" y="3005617"/>
                  <a:pt x="4022656" y="3051688"/>
                  <a:pt x="4023543" y="3097758"/>
                </a:cubicBezTo>
                <a:cubicBezTo>
                  <a:pt x="4024683" y="3153221"/>
                  <a:pt x="4034692" y="3208556"/>
                  <a:pt x="4029117" y="3263892"/>
                </a:cubicBezTo>
                <a:cubicBezTo>
                  <a:pt x="4019869" y="3356161"/>
                  <a:pt x="3995923" y="3446906"/>
                  <a:pt x="4010873" y="3541459"/>
                </a:cubicBezTo>
                <a:cubicBezTo>
                  <a:pt x="4019108" y="3593495"/>
                  <a:pt x="4028357" y="3645658"/>
                  <a:pt x="4033172" y="3698201"/>
                </a:cubicBezTo>
                <a:cubicBezTo>
                  <a:pt x="4037353" y="3745160"/>
                  <a:pt x="4047868" y="3792881"/>
                  <a:pt x="4039886" y="3839586"/>
                </a:cubicBezTo>
                <a:cubicBezTo>
                  <a:pt x="4033045" y="3879565"/>
                  <a:pt x="4036592" y="3919544"/>
                  <a:pt x="4031271" y="3959523"/>
                </a:cubicBezTo>
                <a:cubicBezTo>
                  <a:pt x="4024303" y="4011939"/>
                  <a:pt x="4020629" y="4065244"/>
                  <a:pt x="4015308" y="4118042"/>
                </a:cubicBezTo>
                <a:cubicBezTo>
                  <a:pt x="4010620" y="4165889"/>
                  <a:pt x="4006946" y="4213610"/>
                  <a:pt x="4019615" y="4258539"/>
                </a:cubicBezTo>
                <a:cubicBezTo>
                  <a:pt x="4050656" y="4371622"/>
                  <a:pt x="4033679" y="4484070"/>
                  <a:pt x="4022023" y="4596391"/>
                </a:cubicBezTo>
                <a:cubicBezTo>
                  <a:pt x="4016321" y="4650965"/>
                  <a:pt x="4007959" y="4708712"/>
                  <a:pt x="4020629" y="4758718"/>
                </a:cubicBezTo>
                <a:cubicBezTo>
                  <a:pt x="4043941" y="4847432"/>
                  <a:pt x="4025697" y="4931705"/>
                  <a:pt x="4015561" y="5016866"/>
                </a:cubicBezTo>
                <a:cubicBezTo>
                  <a:pt x="4003335" y="5100174"/>
                  <a:pt x="4005096" y="5184929"/>
                  <a:pt x="4020756" y="5267654"/>
                </a:cubicBezTo>
                <a:cubicBezTo>
                  <a:pt x="4033172" y="5326035"/>
                  <a:pt x="4033172" y="5385432"/>
                  <a:pt x="4034692" y="5444194"/>
                </a:cubicBezTo>
                <a:cubicBezTo>
                  <a:pt x="4035579" y="5481001"/>
                  <a:pt x="4022023" y="5518441"/>
                  <a:pt x="4013027" y="5555120"/>
                </a:cubicBezTo>
                <a:cubicBezTo>
                  <a:pt x="3996937" y="5621371"/>
                  <a:pt x="3991109" y="5688636"/>
                  <a:pt x="4013027" y="5753237"/>
                </a:cubicBezTo>
                <a:cubicBezTo>
                  <a:pt x="4043561" y="5842713"/>
                  <a:pt x="4061045" y="5932189"/>
                  <a:pt x="4048375" y="6026870"/>
                </a:cubicBezTo>
                <a:cubicBezTo>
                  <a:pt x="4041027" y="6085251"/>
                  <a:pt x="4039380" y="6144902"/>
                  <a:pt x="4028357" y="6202522"/>
                </a:cubicBezTo>
                <a:cubicBezTo>
                  <a:pt x="4010240" y="6298091"/>
                  <a:pt x="4016701" y="6393024"/>
                  <a:pt x="4031145" y="6487196"/>
                </a:cubicBezTo>
                <a:cubicBezTo>
                  <a:pt x="4041293" y="6565885"/>
                  <a:pt x="4042395" y="6645474"/>
                  <a:pt x="4034439" y="6724403"/>
                </a:cubicBezTo>
                <a:lnTo>
                  <a:pt x="4025206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1" name="sketchy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2395728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E04AF63-BC2B-0D8C-ABAF-CB903A879F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19786" y="4566596"/>
            <a:ext cx="6894576" cy="1325880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2200" b="1" i="1" dirty="0" err="1">
                <a:latin typeface="Monotype Corsiva" panose="03010101010201010101" pitchFamily="66" charset="0"/>
              </a:rPr>
              <a:t>Дисциплина</a:t>
            </a:r>
            <a:r>
              <a:rPr lang="en-US" sz="2200" b="1" i="1" dirty="0">
                <a:latin typeface="Monotype Corsiva" panose="03010101010201010101" pitchFamily="66" charset="0"/>
              </a:rPr>
              <a:t>:</a:t>
            </a:r>
            <a:r>
              <a:rPr lang="en-US" sz="2200" b="1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Операционные</a:t>
            </a:r>
            <a:r>
              <a:rPr lang="en-US" sz="2200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системы</a:t>
            </a:r>
            <a:endParaRPr lang="en-US" sz="2200" dirty="0">
              <a:latin typeface="Monotype Corsiva" panose="03010101010201010101" pitchFamily="66" charset="0"/>
            </a:endParaRPr>
          </a:p>
          <a:p>
            <a:pPr algn="l"/>
            <a:r>
              <a:rPr lang="en-US" sz="2200" b="1" i="1" dirty="0" err="1">
                <a:latin typeface="Monotype Corsiva" panose="03010101010201010101" pitchFamily="66" charset="0"/>
              </a:rPr>
              <a:t>Лектор</a:t>
            </a:r>
            <a:r>
              <a:rPr lang="en-US" sz="2200" b="1" i="1" dirty="0">
                <a:latin typeface="Monotype Corsiva" panose="03010101010201010101" pitchFamily="66" charset="0"/>
              </a:rPr>
              <a:t>:</a:t>
            </a:r>
            <a:r>
              <a:rPr lang="en-US" sz="2200" b="1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Аяпбергенова</a:t>
            </a:r>
            <a:r>
              <a:rPr lang="en-US" sz="2200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Асем</a:t>
            </a:r>
            <a:r>
              <a:rPr lang="en-US" sz="2200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Тултановна</a:t>
            </a:r>
            <a:endParaRPr lang="en-US" sz="2200" dirty="0">
              <a:latin typeface="Monotype Corsiva" panose="03010101010201010101" pitchFamily="66" charset="0"/>
            </a:endParaRPr>
          </a:p>
          <a:p>
            <a:pPr algn="l"/>
            <a:r>
              <a:rPr lang="en-US" sz="2200" b="1" i="1" dirty="0" err="1">
                <a:latin typeface="Monotype Corsiva" panose="03010101010201010101" pitchFamily="66" charset="0"/>
              </a:rPr>
              <a:t>Кафедра</a:t>
            </a:r>
            <a:r>
              <a:rPr lang="en-US" sz="2200" b="1" i="1" dirty="0">
                <a:latin typeface="Monotype Corsiva" panose="03010101010201010101" pitchFamily="66" charset="0"/>
              </a:rPr>
              <a:t>:</a:t>
            </a:r>
            <a:r>
              <a:rPr lang="en-US" sz="2200" b="1" dirty="0">
                <a:latin typeface="Monotype Corsiva" panose="03010101010201010101" pitchFamily="66" charset="0"/>
              </a:rPr>
              <a:t>  </a:t>
            </a:r>
            <a:r>
              <a:rPr lang="en-US" sz="2200" dirty="0" err="1">
                <a:latin typeface="Monotype Corsiva" panose="03010101010201010101" pitchFamily="66" charset="0"/>
              </a:rPr>
              <a:t>Программная</a:t>
            </a:r>
            <a:r>
              <a:rPr lang="en-US" sz="2200" dirty="0">
                <a:latin typeface="Monotype Corsiva" panose="03010101010201010101" pitchFamily="66" charset="0"/>
              </a:rPr>
              <a:t> </a:t>
            </a:r>
            <a:r>
              <a:rPr lang="en-US" sz="2200" dirty="0" err="1">
                <a:latin typeface="Monotype Corsiva" panose="03010101010201010101" pitchFamily="66" charset="0"/>
              </a:rPr>
              <a:t>инженерия</a:t>
            </a:r>
            <a:endParaRPr lang="en-US" sz="2200" dirty="0">
              <a:latin typeface="Monotype Corsiva" panose="03010101010201010101" pitchFamily="66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9370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C09455ED-E300-0E02-5D63-0F3F24215B73}"/>
              </a:ext>
            </a:extLst>
          </p:cNvPr>
          <p:cNvSpPr txBox="1"/>
          <p:nvPr/>
        </p:nvSpPr>
        <p:spPr>
          <a:xfrm>
            <a:off x="581892" y="664108"/>
            <a:ext cx="10484426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latin typeface="Monotype Corsiva" panose="03010101010201010101" pitchFamily="66" charset="0"/>
              </a:rPr>
              <a:t>Apache HTTP Server (или просто Apache) </a:t>
            </a:r>
            <a:r>
              <a:rPr lang="ru-RU" sz="3200" dirty="0">
                <a:latin typeface="Monotype Corsiva" panose="03010101010201010101" pitchFamily="66" charset="0"/>
              </a:rPr>
              <a:t>— это один из самых популярных веб-серверов, широко используемых для хостинга сайтов и веб-приложений. Он мощный, гибкий и поддерживает множество модулей для расширения функциональности.</a:t>
            </a:r>
            <a:endParaRPr lang="ru-KZ" sz="3200" dirty="0">
              <a:latin typeface="Monotype Corsiva" panose="03010101010201010101" pitchFamily="66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CF71056-B98E-54C0-8FD4-AD9E25FF15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972" y="3117272"/>
            <a:ext cx="5642183" cy="2764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24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93C22D-408B-1B43-2920-83FAD3EC5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0993"/>
            <a:ext cx="3687491" cy="159418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200" b="1" i="0" dirty="0" err="1">
                <a:effectLst/>
              </a:rPr>
              <a:t>Для</a:t>
            </a:r>
            <a:r>
              <a:rPr lang="en-US" sz="3200" b="1" i="0" dirty="0">
                <a:effectLst/>
              </a:rPr>
              <a:t> </a:t>
            </a:r>
            <a:r>
              <a:rPr lang="en-US" sz="3200" b="1" i="0" dirty="0" err="1">
                <a:effectLst/>
              </a:rPr>
              <a:t>чего</a:t>
            </a:r>
            <a:r>
              <a:rPr lang="en-US" sz="3200" b="1" i="0" dirty="0">
                <a:effectLst/>
              </a:rPr>
              <a:t> </a:t>
            </a:r>
            <a:r>
              <a:rPr lang="en-US" sz="3200" b="1" i="0" dirty="0" err="1">
                <a:effectLst/>
              </a:rPr>
              <a:t>нужен</a:t>
            </a:r>
            <a:r>
              <a:rPr lang="en-US" sz="3200" b="1" i="0" dirty="0">
                <a:effectLst/>
              </a:rPr>
              <a:t> HTTP </a:t>
            </a:r>
            <a:r>
              <a:rPr lang="en-US" sz="3200" b="1" i="0" dirty="0" err="1">
                <a:effectLst/>
              </a:rPr>
              <a:t>сервер</a:t>
            </a:r>
            <a:r>
              <a:rPr lang="en-US" sz="3200" b="1" i="0" dirty="0">
                <a:effectLst/>
              </a:rPr>
              <a:t>?</a:t>
            </a:r>
            <a:endParaRPr lang="en-US" sz="3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8948F1-BA60-29FD-9511-77A8C9A51EC3}"/>
              </a:ext>
            </a:extLst>
          </p:cNvPr>
          <p:cNvSpPr txBox="1"/>
          <p:nvPr/>
        </p:nvSpPr>
        <p:spPr>
          <a:xfrm>
            <a:off x="5341546" y="751555"/>
            <a:ext cx="6012254" cy="17664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веб-сервере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HTTP-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сервер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отвечает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обработку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входящих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запросов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них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получении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запроса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HTTP-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сервер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сначала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проверяет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существует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ли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ресурс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данному</a:t>
            </a:r>
            <a:r>
              <a:rPr lang="en-US" sz="2400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URL</a:t>
            </a:r>
            <a:endParaRPr lang="en-US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9A3F9A2B-3941-6766-F70D-8BED1CC3AB1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05"/>
          <a:stretch/>
        </p:blipFill>
        <p:spPr>
          <a:xfrm>
            <a:off x="838200" y="2832813"/>
            <a:ext cx="10432475" cy="345673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F2221BB3-7B5D-C899-7745-66D7AC323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FD2D571-38D7-DB0F-166C-14FEDA7005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88AEF72-50CD-C201-F6BF-C595BBBED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88188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A88A75-B8BB-336F-B0C8-404D4698A4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73" y="439744"/>
            <a:ext cx="10515600" cy="36223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возможности и достоинства </a:t>
            </a:r>
            <a:b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HTTP Server</a:t>
            </a:r>
            <a:endParaRPr 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47565D-56E3-BE99-6151-D1DA5A98D774}"/>
              </a:ext>
            </a:extLst>
          </p:cNvPr>
          <p:cNvSpPr txBox="1"/>
          <p:nvPr/>
        </p:nvSpPr>
        <p:spPr>
          <a:xfrm>
            <a:off x="247156" y="1379871"/>
            <a:ext cx="11159837" cy="45500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KZ" sz="20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Многоплатформенность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Работает на Windows, Linux, </a:t>
            </a:r>
            <a:r>
              <a:rPr lang="ru-KZ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macOS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 и других системах.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Модульная архитектура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Поддерживает модули для добавления функциональности (например, SSL, прокси, сжатие).</a:t>
            </a:r>
            <a:endParaRPr lang="ru-RU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Гибкость и масштабируемость</a:t>
            </a:r>
            <a:endParaRPr lang="ru-RU" sz="2000" b="1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2000" b="1" kern="100" dirty="0"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Поддержка виртуальных хостов</a:t>
            </a:r>
            <a:endParaRPr lang="ru-KZ" sz="2000" kern="100" dirty="0"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KZ" sz="2000" b="1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Конфигурируемость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Гибкая настройка через конфигурационные файлы (</a:t>
            </a:r>
            <a:r>
              <a:rPr lang="ru-KZ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httpd.conf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, .</a:t>
            </a:r>
            <a:r>
              <a:rPr lang="ru-KZ" sz="2000" kern="1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htaccess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).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</a:t>
            </a:r>
            <a:r>
              <a:rPr lang="ru-RU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Поддержка протоколов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HTTP/1.1, HTTP/2 и HTTPS.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20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Совместимость с языками</a:t>
            </a:r>
            <a:r>
              <a:rPr lang="ru-KZ" sz="2000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: Легко интегрируется с PHP, Python, Perl и другими.</a:t>
            </a:r>
            <a:endParaRPr lang="ru-RU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Безопасность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KZ" sz="1800" b="1" kern="100" dirty="0"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Бесплатность и открытый исходный код</a:t>
            </a:r>
            <a:endParaRPr lang="ru-K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ru-KZ" sz="2000" kern="100" dirty="0">
              <a:effectLst/>
              <a:latin typeface="Times New Roman" panose="02020603050405020304" pitchFamily="18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9890BDC-721A-35DF-2621-0E712448B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8181" y="4088687"/>
            <a:ext cx="2019582" cy="1943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1400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61D79E-F422-768D-FD34-DD07274E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032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Установка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Linux:</a:t>
            </a:r>
            <a:b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Ubuntu/Debian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dirty="0"/>
            </a:b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E47C5A-583A-598D-D855-5C67CE45EAF6}"/>
              </a:ext>
            </a:extLst>
          </p:cNvPr>
          <p:cNvSpPr txBox="1"/>
          <p:nvPr/>
        </p:nvSpPr>
        <p:spPr>
          <a:xfrm>
            <a:off x="838200" y="1605971"/>
            <a:ext cx="511232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  <a:endParaRPr lang="ru-KZ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apt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install</a:t>
            </a:r>
            <a:r>
              <a:rPr lang="ru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apache2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C1D82C-BC26-66F9-19E9-7D6AC1F5D512}"/>
              </a:ext>
            </a:extLst>
          </p:cNvPr>
          <p:cNvSpPr txBox="1"/>
          <p:nvPr/>
        </p:nvSpPr>
        <p:spPr>
          <a:xfrm>
            <a:off x="4263303" y="3207356"/>
            <a:ext cx="366539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Windows:</a:t>
            </a:r>
            <a:endParaRPr 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12BBCA5-5AF5-5181-18D1-4CDDE2A5AD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1109" y="4264482"/>
            <a:ext cx="7460673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Скачайте </a:t>
            </a:r>
            <a:r>
              <a:rPr kumimoji="0" lang="ru-KZ" altLang="ru-KZ" sz="20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Apache </a:t>
            </a:r>
            <a:r>
              <a:rPr kumimoji="0" lang="ru-KZ" altLang="ru-KZ" sz="2000" b="0" i="0" strike="noStrike" cap="none" normalizeH="0" baseline="0" dirty="0" err="1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Lounge</a:t>
            </a:r>
            <a:r>
              <a:rPr kumimoji="0" lang="ru-KZ" altLang="ru-KZ" sz="2000" b="0" i="0" strike="noStrike" cap="none" normalizeH="0" baseline="0" dirty="0">
                <a:ln>
                  <a:noFill/>
                </a:ln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Распакуйте архив в выбранную папку (например, C:\Apache24).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Настройте </a:t>
            </a:r>
            <a:r>
              <a:rPr kumimoji="0" lang="ru-KZ" altLang="ru-K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httpd.conf</a:t>
            </a:r>
            <a:r>
              <a:rPr kumimoji="0" lang="ru-KZ" altLang="ru-K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 установите Apache как сервис с помощью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2EFCEF-C2C0-9241-D4BA-4EB31163B594}"/>
              </a:ext>
            </a:extLst>
          </p:cNvPr>
          <p:cNvSpPr txBox="1"/>
          <p:nvPr/>
        </p:nvSpPr>
        <p:spPr>
          <a:xfrm>
            <a:off x="8364681" y="4972369"/>
            <a:ext cx="34913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httpd.exe -k </a:t>
            </a:r>
            <a:r>
              <a:rPr lang="ru-KZ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install</a:t>
            </a:r>
            <a:endParaRPr lang="ru-KZ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Стрелка: изогнутая вверх 10">
            <a:extLst>
              <a:ext uri="{FF2B5EF4-FFF2-40B4-BE49-F238E27FC236}">
                <a16:creationId xmlns:a16="http://schemas.microsoft.com/office/drawing/2014/main" id="{041FF0AB-DF4B-8580-0495-E82D01C2287B}"/>
              </a:ext>
            </a:extLst>
          </p:cNvPr>
          <p:cNvSpPr/>
          <p:nvPr/>
        </p:nvSpPr>
        <p:spPr>
          <a:xfrm>
            <a:off x="6878781" y="5613996"/>
            <a:ext cx="2971800" cy="584775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399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9E301F-1736-3D88-3CA5-F9A8835E9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3575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команды управления</a:t>
            </a:r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endParaRPr lang="ru-KZ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9E67BF-2B65-BB57-61C4-B3C5C04D0FDC}"/>
              </a:ext>
            </a:extLst>
          </p:cNvPr>
          <p:cNvSpPr txBox="1"/>
          <p:nvPr/>
        </p:nvSpPr>
        <p:spPr>
          <a:xfrm>
            <a:off x="696191" y="1450419"/>
            <a:ext cx="8071138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Запуск, остановка, перезапуск</a:t>
            </a:r>
          </a:p>
          <a:p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apache2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Ubuntu/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Debian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restart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apache2</a:t>
            </a:r>
          </a:p>
          <a:p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sudo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systemctl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apache2</a:t>
            </a:r>
          </a:p>
          <a:p>
            <a:endParaRPr lang="ru-K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6DA573-3D95-602D-80CA-9497CDF0224E}"/>
              </a:ext>
            </a:extLst>
          </p:cNvPr>
          <p:cNvSpPr txBox="1"/>
          <p:nvPr/>
        </p:nvSpPr>
        <p:spPr>
          <a:xfrm>
            <a:off x="4731760" y="3543300"/>
            <a:ext cx="247043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endParaRPr lang="ru-KZ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DF1D531-6F6E-2AB5-62CD-D2CF9DA59160}"/>
              </a:ext>
            </a:extLst>
          </p:cNvPr>
          <p:cNvSpPr txBox="1"/>
          <p:nvPr/>
        </p:nvSpPr>
        <p:spPr>
          <a:xfrm>
            <a:off x="838200" y="4661053"/>
            <a:ext cx="292330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httpd.exe -k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httpd.exe -k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restart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httpd.exe -k </a:t>
            </a:r>
            <a:r>
              <a:rPr lang="ru-KZ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stop</a:t>
            </a:r>
            <a:endParaRPr lang="ru-K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E52F79B6-04E5-CF40-DD9A-1CBF7FA9A6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3573" y="1765950"/>
            <a:ext cx="2029108" cy="1019317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CCAED194-E04D-3980-669F-5C028A403E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56963" y="4251186"/>
            <a:ext cx="1445962" cy="1476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584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A95E0-B4EA-2F3B-ED1D-6E4D1529E6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56071"/>
            <a:ext cx="10515600" cy="6947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Модульная архитектура </a:t>
            </a:r>
            <a:r>
              <a:rPr lang="en-US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Apache</a:t>
            </a:r>
            <a:br>
              <a:rPr lang="en-US" sz="16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</a:br>
            <a:endParaRPr lang="ru-KZ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5A743A5-F69D-6932-3013-1B8AC9941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2673" y="1350819"/>
            <a:ext cx="8011390" cy="4410764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A4AD3D88-79E4-D34F-1BBC-7A205C374729}"/>
              </a:ext>
            </a:extLst>
          </p:cNvPr>
          <p:cNvSpPr txBox="1"/>
          <p:nvPr/>
        </p:nvSpPr>
        <p:spPr>
          <a:xfrm>
            <a:off x="7265843" y="4135408"/>
            <a:ext cx="32289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Apache Portable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Runtime</a:t>
            </a:r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(APR)</a:t>
            </a:r>
            <a:endParaRPr lang="ru-KZ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2EF5952-F96E-E219-5DCB-477AF8C53341}"/>
              </a:ext>
            </a:extLst>
          </p:cNvPr>
          <p:cNvSpPr txBox="1"/>
          <p:nvPr/>
        </p:nvSpPr>
        <p:spPr>
          <a:xfrm>
            <a:off x="7863320" y="3247898"/>
            <a:ext cx="33484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Multi-Processing </a:t>
            </a:r>
            <a:r>
              <a:rPr lang="ru-KZ" sz="1800" dirty="0" err="1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Module</a:t>
            </a:r>
            <a:r>
              <a:rPr lang="ru-KZ" sz="18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(MPM)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876898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68F85C28-075F-D038-9466-53F633C5B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625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3328E5-D313-97A7-C520-B2F51BD484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6745" y="2135540"/>
            <a:ext cx="10572127" cy="20707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b="1" dirty="0"/>
              <a:t>СПАСИБО ЗА ВНИМАНИЕ!!!</a:t>
            </a:r>
          </a:p>
        </p:txBody>
      </p:sp>
      <p:sp>
        <p:nvSpPr>
          <p:cNvPr id="14" name="sketchy line">
            <a:extLst>
              <a:ext uri="{FF2B5EF4-FFF2-40B4-BE49-F238E27FC236}">
                <a16:creationId xmlns:a16="http://schemas.microsoft.com/office/drawing/2014/main" id="{82580482-BA80-420A-8A05-C58E97F26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4296" y="4409267"/>
            <a:ext cx="4242816" cy="18288"/>
          </a:xfrm>
          <a:custGeom>
            <a:avLst/>
            <a:gdLst>
              <a:gd name="connsiteX0" fmla="*/ 0 w 4242816"/>
              <a:gd name="connsiteY0" fmla="*/ 0 h 18288"/>
              <a:gd name="connsiteX1" fmla="*/ 690973 w 4242816"/>
              <a:gd name="connsiteY1" fmla="*/ 0 h 18288"/>
              <a:gd name="connsiteX2" fmla="*/ 1212233 w 4242816"/>
              <a:gd name="connsiteY2" fmla="*/ 0 h 18288"/>
              <a:gd name="connsiteX3" fmla="*/ 1860778 w 4242816"/>
              <a:gd name="connsiteY3" fmla="*/ 0 h 18288"/>
              <a:gd name="connsiteX4" fmla="*/ 2424466 w 4242816"/>
              <a:gd name="connsiteY4" fmla="*/ 0 h 18288"/>
              <a:gd name="connsiteX5" fmla="*/ 3115439 w 4242816"/>
              <a:gd name="connsiteY5" fmla="*/ 0 h 18288"/>
              <a:gd name="connsiteX6" fmla="*/ 3636699 w 4242816"/>
              <a:gd name="connsiteY6" fmla="*/ 0 h 18288"/>
              <a:gd name="connsiteX7" fmla="*/ 4242816 w 4242816"/>
              <a:gd name="connsiteY7" fmla="*/ 0 h 18288"/>
              <a:gd name="connsiteX8" fmla="*/ 4242816 w 4242816"/>
              <a:gd name="connsiteY8" fmla="*/ 18288 h 18288"/>
              <a:gd name="connsiteX9" fmla="*/ 3636699 w 4242816"/>
              <a:gd name="connsiteY9" fmla="*/ 18288 h 18288"/>
              <a:gd name="connsiteX10" fmla="*/ 3030583 w 4242816"/>
              <a:gd name="connsiteY10" fmla="*/ 18288 h 18288"/>
              <a:gd name="connsiteX11" fmla="*/ 2466894 w 4242816"/>
              <a:gd name="connsiteY11" fmla="*/ 18288 h 18288"/>
              <a:gd name="connsiteX12" fmla="*/ 1988062 w 4242816"/>
              <a:gd name="connsiteY12" fmla="*/ 18288 h 18288"/>
              <a:gd name="connsiteX13" fmla="*/ 1466802 w 4242816"/>
              <a:gd name="connsiteY13" fmla="*/ 18288 h 18288"/>
              <a:gd name="connsiteX14" fmla="*/ 860686 w 4242816"/>
              <a:gd name="connsiteY14" fmla="*/ 18288 h 18288"/>
              <a:gd name="connsiteX15" fmla="*/ 0 w 4242816"/>
              <a:gd name="connsiteY15" fmla="*/ 18288 h 18288"/>
              <a:gd name="connsiteX16" fmla="*/ 0 w 4242816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2816" h="18288" fill="none" extrusionOk="0">
                <a:moveTo>
                  <a:pt x="0" y="0"/>
                </a:moveTo>
                <a:cubicBezTo>
                  <a:pt x="249934" y="1471"/>
                  <a:pt x="379877" y="-29444"/>
                  <a:pt x="690973" y="0"/>
                </a:cubicBezTo>
                <a:cubicBezTo>
                  <a:pt x="1002069" y="29444"/>
                  <a:pt x="1021583" y="17501"/>
                  <a:pt x="1212233" y="0"/>
                </a:cubicBezTo>
                <a:cubicBezTo>
                  <a:pt x="1402883" y="-17501"/>
                  <a:pt x="1678760" y="5386"/>
                  <a:pt x="1860778" y="0"/>
                </a:cubicBezTo>
                <a:cubicBezTo>
                  <a:pt x="2042796" y="-5386"/>
                  <a:pt x="2245608" y="-22401"/>
                  <a:pt x="2424466" y="0"/>
                </a:cubicBezTo>
                <a:cubicBezTo>
                  <a:pt x="2603324" y="22401"/>
                  <a:pt x="2890020" y="33806"/>
                  <a:pt x="3115439" y="0"/>
                </a:cubicBezTo>
                <a:cubicBezTo>
                  <a:pt x="3340858" y="-33806"/>
                  <a:pt x="3428300" y="18628"/>
                  <a:pt x="3636699" y="0"/>
                </a:cubicBezTo>
                <a:cubicBezTo>
                  <a:pt x="3845098" y="-18628"/>
                  <a:pt x="4108824" y="5541"/>
                  <a:pt x="4242816" y="0"/>
                </a:cubicBezTo>
                <a:cubicBezTo>
                  <a:pt x="4242066" y="4160"/>
                  <a:pt x="4243125" y="10356"/>
                  <a:pt x="4242816" y="18288"/>
                </a:cubicBezTo>
                <a:cubicBezTo>
                  <a:pt x="4113424" y="32735"/>
                  <a:pt x="3768327" y="47567"/>
                  <a:pt x="3636699" y="18288"/>
                </a:cubicBezTo>
                <a:cubicBezTo>
                  <a:pt x="3505071" y="-10991"/>
                  <a:pt x="3294208" y="-4990"/>
                  <a:pt x="3030583" y="18288"/>
                </a:cubicBezTo>
                <a:cubicBezTo>
                  <a:pt x="2766958" y="41566"/>
                  <a:pt x="2649277" y="20974"/>
                  <a:pt x="2466894" y="18288"/>
                </a:cubicBezTo>
                <a:cubicBezTo>
                  <a:pt x="2284511" y="15602"/>
                  <a:pt x="2151277" y="1154"/>
                  <a:pt x="1988062" y="18288"/>
                </a:cubicBezTo>
                <a:cubicBezTo>
                  <a:pt x="1824847" y="35422"/>
                  <a:pt x="1691359" y="9265"/>
                  <a:pt x="1466802" y="18288"/>
                </a:cubicBezTo>
                <a:cubicBezTo>
                  <a:pt x="1242245" y="27311"/>
                  <a:pt x="1006161" y="36605"/>
                  <a:pt x="860686" y="18288"/>
                </a:cubicBezTo>
                <a:cubicBezTo>
                  <a:pt x="715211" y="-29"/>
                  <a:pt x="242774" y="46538"/>
                  <a:pt x="0" y="18288"/>
                </a:cubicBezTo>
                <a:cubicBezTo>
                  <a:pt x="-146" y="11482"/>
                  <a:pt x="-422" y="5192"/>
                  <a:pt x="0" y="0"/>
                </a:cubicBezTo>
                <a:close/>
              </a:path>
              <a:path w="4242816" h="18288" stroke="0" extrusionOk="0">
                <a:moveTo>
                  <a:pt x="0" y="0"/>
                </a:moveTo>
                <a:cubicBezTo>
                  <a:pt x="259751" y="-14018"/>
                  <a:pt x="356632" y="-15007"/>
                  <a:pt x="521260" y="0"/>
                </a:cubicBezTo>
                <a:cubicBezTo>
                  <a:pt x="685888" y="15007"/>
                  <a:pt x="885786" y="5167"/>
                  <a:pt x="1212233" y="0"/>
                </a:cubicBezTo>
                <a:cubicBezTo>
                  <a:pt x="1538680" y="-5167"/>
                  <a:pt x="1458849" y="7951"/>
                  <a:pt x="1691065" y="0"/>
                </a:cubicBezTo>
                <a:cubicBezTo>
                  <a:pt x="1923281" y="-7951"/>
                  <a:pt x="1985780" y="-16303"/>
                  <a:pt x="2169897" y="0"/>
                </a:cubicBezTo>
                <a:cubicBezTo>
                  <a:pt x="2354014" y="16303"/>
                  <a:pt x="2633054" y="-2739"/>
                  <a:pt x="2776014" y="0"/>
                </a:cubicBezTo>
                <a:cubicBezTo>
                  <a:pt x="2918974" y="2739"/>
                  <a:pt x="3112688" y="-15682"/>
                  <a:pt x="3339702" y="0"/>
                </a:cubicBezTo>
                <a:cubicBezTo>
                  <a:pt x="3566716" y="15682"/>
                  <a:pt x="4015278" y="-28467"/>
                  <a:pt x="4242816" y="0"/>
                </a:cubicBezTo>
                <a:cubicBezTo>
                  <a:pt x="4243501" y="7633"/>
                  <a:pt x="4242294" y="10002"/>
                  <a:pt x="4242816" y="18288"/>
                </a:cubicBezTo>
                <a:cubicBezTo>
                  <a:pt x="3924964" y="16283"/>
                  <a:pt x="3746362" y="-1805"/>
                  <a:pt x="3551843" y="18288"/>
                </a:cubicBezTo>
                <a:cubicBezTo>
                  <a:pt x="3357324" y="38381"/>
                  <a:pt x="3126422" y="47156"/>
                  <a:pt x="2860870" y="18288"/>
                </a:cubicBezTo>
                <a:cubicBezTo>
                  <a:pt x="2595318" y="-10580"/>
                  <a:pt x="2572437" y="11441"/>
                  <a:pt x="2297182" y="18288"/>
                </a:cubicBezTo>
                <a:cubicBezTo>
                  <a:pt x="2021927" y="25135"/>
                  <a:pt x="1916908" y="33601"/>
                  <a:pt x="1733493" y="18288"/>
                </a:cubicBezTo>
                <a:cubicBezTo>
                  <a:pt x="1550078" y="2975"/>
                  <a:pt x="1412440" y="27896"/>
                  <a:pt x="1212233" y="18288"/>
                </a:cubicBezTo>
                <a:cubicBezTo>
                  <a:pt x="1012026" y="8680"/>
                  <a:pt x="914386" y="13859"/>
                  <a:pt x="648545" y="18288"/>
                </a:cubicBezTo>
                <a:cubicBezTo>
                  <a:pt x="382704" y="22717"/>
                  <a:pt x="233522" y="39342"/>
                  <a:pt x="0" y="18288"/>
                </a:cubicBezTo>
                <a:cubicBezTo>
                  <a:pt x="-772" y="13661"/>
                  <a:pt x="-839" y="849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159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308</Words>
  <Application>Microsoft Office PowerPoint</Application>
  <PresentationFormat>Широкоэкранный</PresentationFormat>
  <Paragraphs>39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Aptos</vt:lpstr>
      <vt:lpstr>Aptos Display</vt:lpstr>
      <vt:lpstr>Arial</vt:lpstr>
      <vt:lpstr>Monotype Corsiva</vt:lpstr>
      <vt:lpstr>Times New Roman</vt:lpstr>
      <vt:lpstr>Verdana</vt:lpstr>
      <vt:lpstr>Wingdings</vt:lpstr>
      <vt:lpstr>Тема Office</vt:lpstr>
      <vt:lpstr>  Лекция 14 Тема: Веб-сервер Apache    </vt:lpstr>
      <vt:lpstr>Презентация PowerPoint</vt:lpstr>
      <vt:lpstr>Для чего нужен HTTP сервер?</vt:lpstr>
      <vt:lpstr>Основные возможности и достоинства  Apache  HTTP Server</vt:lpstr>
      <vt:lpstr>Установка Apache на Linux: Ubuntu/Debian: </vt:lpstr>
      <vt:lpstr>Основные команды управления: Linux</vt:lpstr>
      <vt:lpstr>Модульная архитектура Apache </vt:lpstr>
      <vt:lpstr>Презентация PowerPoint</vt:lpstr>
      <vt:lpstr>СПАСИБО ЗА ВНИМАНИЕ!!!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Assem Ayapbergenova</dc:creator>
  <cp:lastModifiedBy>Assem Ayapbergenova</cp:lastModifiedBy>
  <cp:revision>29</cp:revision>
  <dcterms:created xsi:type="dcterms:W3CDTF">2024-12-27T13:53:14Z</dcterms:created>
  <dcterms:modified xsi:type="dcterms:W3CDTF">2025-01-16T19:41:13Z</dcterms:modified>
</cp:coreProperties>
</file>