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5" r:id="rId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078FE-15FB-3D82-CD97-E5B84215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77010D-C85E-5A93-3247-64C8F165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A401F-EE95-F250-82BE-F47C1926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A03C8-BC2A-D728-22CB-2726BA06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D7FF2-0A26-8F12-4AF9-1DFBA83A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84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06F31-BBDC-6CF3-29CF-824AB5B8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68A7D-37C4-6CD6-BE3B-1D7C61F9B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B7F2A8-C1F7-FF2D-280A-58007F9E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5DE95-8F34-3EE2-7A37-EEBE209D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60680-CE13-7400-003B-7C2814E0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506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84D8BF-EF74-BF83-1DA8-437BB9DA3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5D433-AD43-AF9E-3F5C-C115F3399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CE790-568A-D052-D887-D752CAEC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6A3D2-9A80-2A93-995A-DD341A6A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9CD86-1861-F931-992D-F3D3B9B9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06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5BCB3-C2C5-B132-B065-9CDF76D2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E621A-C3AE-C7E2-ACEB-03C535D9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FD2B8-C26C-9989-0879-B7B06D24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19786-2F87-145B-C063-3C70999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C7793-99C0-2E73-C887-31494CAB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562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73E42-E767-3085-AAF4-4CFA1012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62691F-5B2B-16EA-0F05-BD3BCBB67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5EBF4-3BF4-9A4F-44BA-46266AB9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186AF-9A14-E3CC-BBE7-78DD6F82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A3E3B-F0A1-E2E8-AE3E-B3850F58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12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94A7B-4321-BA71-55BE-1EC197ED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93B23-6966-D219-D8D8-6AA8B691D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E7DED2-D3C2-7B47-310C-81517A28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2E326-A16D-79D0-732F-262B2E12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3A6C4-726C-C103-5989-B32B6439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C05CC7-92D4-C9B2-7285-BD8AE2FD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120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42DBE-C8F8-BBC9-B26E-42E9D2D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9767A-26B9-4167-DBBE-7009B0D5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AA066-6CC7-4204-6672-60229851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245CDF-FF5E-1BAC-0AB9-249B1941A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77AA48-F738-5B54-0F0D-793F3D6A0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9D0A96-58A6-E057-9453-70AA9B7F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BBAD31-2E24-DD57-AC89-A2D98381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824916-8CB4-D7BA-187B-113A08F2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7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0D2BD-8452-B9E1-9D79-4B7BEDD7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E1FFCC-BAB9-ABF6-EF32-495D59AC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7892B4-0C84-1CC3-38A3-9C2F6A17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64799D-0CD7-EB67-2925-4E4DEF11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3106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01DC98-BEAA-6175-8562-9CFC2549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D7D627-6099-0667-4A65-BB94A3E0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968A6E-7AA9-DFDD-6200-768ADF96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891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4FD59-749E-40B5-F2F0-D1F834F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01194-0095-61F5-13AA-FCA1814C7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80FE-227C-CCA1-FBFA-E4ED6E9F8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07BC8D-7DDE-6667-CCDC-5FF4E1B5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807A22-84F6-8F34-05B6-8FB24B2D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6CFD3-A01C-FDBE-5E7C-BC09C5E7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633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81C1B-C634-FADA-6A88-E84654E3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EB1385-E9C7-89EC-40EE-B1D5D6719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0029AD-C9BC-12CA-52F2-E953B8755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D0F2F8-7124-24BA-107B-39E455D9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B69A4D-2F7A-0F49-3E02-4FD036C2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DFD4D-A7F8-DD12-C848-8502B70E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508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1191D-9883-2C73-F00C-564AD344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F7DC2-AAA5-89B5-9692-DD40A2F5E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9AF7-2FCD-2992-7C23-3A7DE785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514B0-4A6F-4639-87A9-8D400785EB64}" type="datetimeFigureOut">
              <a:rPr lang="ru-KZ" smtClean="0"/>
              <a:t>21.01.2025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D6F7C-0A02-6F6A-BA62-035DA5072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715B1-7465-5C28-39E8-F14D42DF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25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oogle.kz/url?sa=i&amp;url=https%3A%2F%2Fru.wikipedia.org%2Fwiki%2F%25D0%259C%25D0%25B0%25D0%25BA-%25D0%259A%25D0%25B8%25D0%25BD%25D0%25BB%25D0%25B8%2C_%25D0%25A3%25D0%25B8%25D0%25BB%25D1%258C%25D1%258F%25D0%25BC&amp;psig=AOvVaw0pnIqTsvB37wxMApaomJZj&amp;ust=1737225677588000&amp;source=images&amp;cd=vfe&amp;opi=89978449&amp;ved=0CBcQjhxqFwoTCKjik5C0_YoDFQAAAAAdAAAAABA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A%D0%B5%D0%BA%D1%82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ru.wikipedia.org/wiki/%D0%90%D0%B4%D1%80%D0%B5%D1%81_(%D0%B8%D0%BD%D1%84%D0%BE%D1%80%D0%BC%D0%B0%D1%82%D0%B8%D0%BA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C%D0%BF%D1%8C%D1%8E%D1%82%D0%B5%D1%80%D0%BD%D0%B0%D1%8F_%D1%81%D0%B5%D1%82%D1%8C" TargetMode="External"/><Relationship Id="rId5" Type="http://schemas.openxmlformats.org/officeDocument/2006/relationships/hyperlink" Target="https://ru.wikipedia.org/wiki/%D0%A1%D0%B5%D0%BA%D1%82%D0%BE%D1%80_%D0%B4%D0%B8%D1%81%D0%BA%D0%B0" TargetMode="External"/><Relationship Id="rId4" Type="http://schemas.openxmlformats.org/officeDocument/2006/relationships/hyperlink" Target="https://ru.wikipedia.org/wiki/%D0%AF%D1%87%D0%B5%D0%B9%D0%BA%D0%B0_%D0%BF%D0%B0%D0%BC%D1%8F%D1%82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B95E-2C78-8306-2D36-7D607F31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537460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800" b="1" dirty="0">
                <a:effectLst/>
              </a:rPr>
              <a:t> </a:t>
            </a:r>
            <a:br>
              <a:rPr lang="en-US" sz="1800" b="1" i="0" dirty="0">
                <a:effectLst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№ 15.</a:t>
            </a:r>
            <a:br>
              <a:rPr lang="en-US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проектом. Тенденции в проектировании операционных систем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13" name="Picture 4" descr="Панель сети серверов с огоньками и проводами: крупный план">
            <a:extLst>
              <a:ext uri="{FF2B5EF4-FFF2-40B4-BE49-F238E27FC236}">
                <a16:creationId xmlns:a16="http://schemas.microsoft.com/office/drawing/2014/main" id="{07B299FA-E145-2034-38FD-B155D526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37" r="47519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4AF63-BC2B-0D8C-ABAF-CB903A879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786" y="4566596"/>
            <a:ext cx="6894576" cy="132588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200" b="1" i="1" dirty="0" err="1">
                <a:latin typeface="Monotype Corsiva" panose="03010101010201010101" pitchFamily="66" charset="0"/>
              </a:rPr>
              <a:t>Дисциплина</a:t>
            </a:r>
            <a:r>
              <a:rPr lang="en-US" sz="2200" b="1" i="1" dirty="0">
                <a:latin typeface="Monotype Corsiva" panose="03010101010201010101" pitchFamily="66" charset="0"/>
              </a:rPr>
              <a:t>:</a:t>
            </a:r>
            <a:r>
              <a:rPr lang="en-US" sz="2200" b="1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Операционные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системы</a:t>
            </a:r>
            <a:endParaRPr lang="en-US" sz="2200" dirty="0">
              <a:latin typeface="Monotype Corsiva" panose="03010101010201010101" pitchFamily="66" charset="0"/>
            </a:endParaRPr>
          </a:p>
          <a:p>
            <a:pPr algn="l"/>
            <a:r>
              <a:rPr lang="en-US" sz="2200" b="1" i="1" dirty="0" err="1">
                <a:latin typeface="Monotype Corsiva" panose="03010101010201010101" pitchFamily="66" charset="0"/>
              </a:rPr>
              <a:t>Лектор</a:t>
            </a:r>
            <a:r>
              <a:rPr lang="en-US" sz="2200" b="1" i="1" dirty="0">
                <a:latin typeface="Monotype Corsiva" panose="03010101010201010101" pitchFamily="66" charset="0"/>
              </a:rPr>
              <a:t>:</a:t>
            </a:r>
            <a:r>
              <a:rPr lang="en-US" sz="2200" b="1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Аяпбергенова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Асем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Тултановна</a:t>
            </a:r>
            <a:endParaRPr lang="en-US" sz="2200" dirty="0">
              <a:latin typeface="Monotype Corsiva" panose="03010101010201010101" pitchFamily="66" charset="0"/>
            </a:endParaRPr>
          </a:p>
          <a:p>
            <a:pPr algn="l"/>
            <a:r>
              <a:rPr lang="en-US" sz="2200" b="1" i="1" dirty="0" err="1">
                <a:latin typeface="Monotype Corsiva" panose="03010101010201010101" pitchFamily="66" charset="0"/>
              </a:rPr>
              <a:t>Кафедра</a:t>
            </a:r>
            <a:r>
              <a:rPr lang="en-US" sz="2200" b="1" i="1" dirty="0">
                <a:latin typeface="Monotype Corsiva" panose="03010101010201010101" pitchFamily="66" charset="0"/>
              </a:rPr>
              <a:t>:</a:t>
            </a:r>
            <a:r>
              <a:rPr lang="en-US" sz="2200" b="1" dirty="0">
                <a:latin typeface="Monotype Corsiva" panose="03010101010201010101" pitchFamily="66" charset="0"/>
              </a:rPr>
              <a:t>  </a:t>
            </a:r>
            <a:r>
              <a:rPr lang="en-US" sz="2200" dirty="0" err="1">
                <a:latin typeface="Monotype Corsiva" panose="03010101010201010101" pitchFamily="66" charset="0"/>
              </a:rPr>
              <a:t>Программная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инженерия</a:t>
            </a:r>
            <a:endParaRPr lang="en-US" sz="2200" dirty="0">
              <a:latin typeface="Monotype Corsiva" panose="03010101010201010101" pitchFamily="66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37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E14819-6757-A3D0-A915-0EB4E577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9" y="641149"/>
            <a:ext cx="10515600" cy="12085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1899 году Чарльз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Дьюэл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возглавлявший тогда бюро патентов США, предложил тогдашнему президенту США Мак-Кинли ликвидировать патентное бюро (а также рабочее место Чарльза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Дьюэла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поскольку, как он писал, «все, что можно было изобрести, уже изобретено»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80EF7D-E59C-83AA-C8A2-253FA38D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663" y="2520266"/>
            <a:ext cx="2379519" cy="3042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3D3FF-7E74-F8EA-0360-A4AE1037F537}"/>
              </a:ext>
            </a:extLst>
          </p:cNvPr>
          <p:cNvSpPr txBox="1"/>
          <p:nvPr/>
        </p:nvSpPr>
        <p:spPr>
          <a:xfrm>
            <a:off x="9039460" y="5666436"/>
            <a:ext cx="2742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kern="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Томас Эдисон </a:t>
            </a:r>
            <a:endParaRPr lang="ru-KZ" sz="2800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BDC835-4519-9FF7-D838-F5F436B6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13" y="2534606"/>
            <a:ext cx="2476846" cy="3038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9883FD-2118-2CC7-E081-6E912B851C71}"/>
              </a:ext>
            </a:extLst>
          </p:cNvPr>
          <p:cNvSpPr txBox="1"/>
          <p:nvPr/>
        </p:nvSpPr>
        <p:spPr>
          <a:xfrm>
            <a:off x="446809" y="5764960"/>
            <a:ext cx="3938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u="sng" strike="noStrike" dirty="0">
                <a:effectLst/>
                <a:latin typeface="Monotype Corsiva" panose="03010101010201010101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Уильям</a:t>
            </a:r>
            <a:r>
              <a:rPr lang="en-US" sz="2800" b="0" i="0" u="sng" strike="noStrike" dirty="0">
                <a:effectLst/>
                <a:latin typeface="Monotype Corsiva" panose="03010101010201010101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800" u="sng" kern="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Мак-Кинли</a:t>
            </a:r>
            <a:endParaRPr lang="ru-KZ" sz="2800" u="sng" dirty="0">
              <a:latin typeface="Monotype Corsiva" panose="03010101010201010101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A268A-762F-197A-AC08-A61D3C5F9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381" y="2039788"/>
            <a:ext cx="1314830" cy="17321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2FDEAA-782B-0EDF-EEEE-BED603E73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626" y="4289586"/>
            <a:ext cx="1588919" cy="15494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9BDE96-8BB6-35BC-2265-BA01FF457C95}"/>
              </a:ext>
            </a:extLst>
          </p:cNvPr>
          <p:cNvSpPr txBox="1"/>
          <p:nvPr/>
        </p:nvSpPr>
        <p:spPr>
          <a:xfrm>
            <a:off x="4238269" y="4694993"/>
            <a:ext cx="1192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фонограф</a:t>
            </a:r>
            <a:endParaRPr lang="ru-K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E13E51-EE4D-C435-3344-3E0FF9706552}"/>
              </a:ext>
            </a:extLst>
          </p:cNvPr>
          <p:cNvSpPr txBox="1"/>
          <p:nvPr/>
        </p:nvSpPr>
        <p:spPr>
          <a:xfrm>
            <a:off x="6351443" y="2560393"/>
            <a:ext cx="163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кинопроектор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4386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2C111-83B7-4CE5-8954-18872225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544"/>
            <a:ext cx="10515600" cy="580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Виртуализация и облако</a:t>
            </a:r>
            <a:br>
              <a:rPr lang="ru-KZ" sz="40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40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FB187C-A339-ED7F-F5F2-0731FFFDA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58" y="1305204"/>
            <a:ext cx="6109854" cy="2619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71B1DE-4257-CB94-092D-94B66BE6DB8F}"/>
              </a:ext>
            </a:extLst>
          </p:cNvPr>
          <p:cNvSpPr txBox="1"/>
          <p:nvPr/>
        </p:nvSpPr>
        <p:spPr>
          <a:xfrm>
            <a:off x="3489956" y="5316454"/>
            <a:ext cx="4910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Гипервизор, работающий с четырьмя виртуальными машинами</a:t>
            </a:r>
            <a:endParaRPr lang="ru-KZ" sz="2400" dirty="0">
              <a:latin typeface="Monotype Corsiva" panose="03010101010201010101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3BA826-8B30-BD55-9F9F-88CBD639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85" y="3894925"/>
            <a:ext cx="895025" cy="10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EEE0D-471A-1495-B19E-E571AE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Многоядерные микропроцессоры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5EBB59-E749-4C3E-86C5-954FAF57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88" y="2452254"/>
            <a:ext cx="4151018" cy="2686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D753F-31D2-FAB1-5338-6F56A90BF2A9}"/>
              </a:ext>
            </a:extLst>
          </p:cNvPr>
          <p:cNvSpPr txBox="1"/>
          <p:nvPr/>
        </p:nvSpPr>
        <p:spPr>
          <a:xfrm>
            <a:off x="989734" y="2091595"/>
            <a:ext cx="60942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Многоядерный процессор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центральный процессор, содержащий два и более вычислительных ядра на одном процессорном кристалле или в одном корпусе.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5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4EE7A-F200-089E-8807-01DF25E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Операционные системы с большим адресным пространством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2C0CD-2BFB-6352-61C7-BCD3838E1398}"/>
              </a:ext>
            </a:extLst>
          </p:cNvPr>
          <p:cNvSpPr txBox="1"/>
          <p:nvPr/>
        </p:nvSpPr>
        <p:spPr>
          <a:xfrm>
            <a:off x="1326796" y="1367543"/>
            <a:ext cx="70173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Адресное пространство</a:t>
            </a:r>
            <a:r>
              <a:rPr lang="ru-RU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совокупность всех допустимых </a:t>
            </a:r>
            <a:r>
              <a:rPr lang="ru-RU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Адрес (информатик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адресов</a:t>
            </a:r>
            <a:r>
              <a:rPr lang="ru-RU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каких-либо </a:t>
            </a:r>
            <a:r>
              <a:rPr lang="ru-RU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Объек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объектов</a:t>
            </a:r>
            <a:r>
              <a:rPr lang="ru-RU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вычислительной системы — </a:t>
            </a:r>
            <a:r>
              <a:rPr lang="ru-RU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Ячейка памят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ячеек памяти</a:t>
            </a:r>
            <a:r>
              <a:rPr lang="ru-RU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Сектор дис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секторов диска</a:t>
            </a:r>
            <a:r>
              <a:rPr lang="ru-RU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узлов </a:t>
            </a:r>
            <a:r>
              <a:rPr lang="ru-RU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Компьютерная се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сети</a:t>
            </a:r>
            <a:r>
              <a:rPr lang="ru-RU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т. п., которые могут быть использованы для доступа к этим объектам при определенном режиме работы (состоянии системы).</a:t>
            </a:r>
            <a:endParaRPr lang="ru-KZ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EA537-0CDA-6860-3647-8B4C861E6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965" y="4093428"/>
            <a:ext cx="4026714" cy="2348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DB10B0-C567-2CC4-8603-62A8E07CE28F}"/>
              </a:ext>
            </a:extLst>
          </p:cNvPr>
          <p:cNvSpPr txBox="1"/>
          <p:nvPr/>
        </p:nvSpPr>
        <p:spPr>
          <a:xfrm>
            <a:off x="5448035" y="4394905"/>
            <a:ext cx="6096000" cy="156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Если попытаться разделить 232 байт на всех жителей Земли, то каждому достанется менее одного байта. В то же время 264 примерно равно 2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ru-KZ" sz="1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При этом в 64-разрядном адресном пространстве каждому жителю планеты можно выделить фрагмент размером 3 Гбайт.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7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1DA02-A16E-1482-1E8C-EB9A72F0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Беспрепятственный доступ к данным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A3B26-DD93-1566-BC6D-D291E4E08318}"/>
              </a:ext>
            </a:extLst>
          </p:cNvPr>
          <p:cNvSpPr txBox="1"/>
          <p:nvPr/>
        </p:nvSpPr>
        <p:spPr>
          <a:xfrm>
            <a:off x="737418" y="1341572"/>
            <a:ext cx="11021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Хранение данных в облачных структурах с использованием таких служб хранения данных, как </a:t>
            </a:r>
            <a:r>
              <a:rPr lang="ru-RU" sz="2800" kern="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Dropbox</a:t>
            </a:r>
            <a:r>
              <a:rPr lang="ru-RU" sz="2800" kern="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</a:t>
            </a:r>
            <a:r>
              <a:rPr lang="ru-RU" sz="2800" kern="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GoogleDrive</a:t>
            </a:r>
            <a:r>
              <a:rPr lang="ru-RU" sz="2800" kern="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</a:t>
            </a:r>
            <a:r>
              <a:rPr lang="ru-RU" sz="2800" kern="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iCloud</a:t>
            </a:r>
            <a:r>
              <a:rPr lang="ru-RU" sz="2800" kern="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и </a:t>
            </a:r>
            <a:r>
              <a:rPr lang="ru-RU" sz="2800" kern="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SkyDrive</a:t>
            </a:r>
            <a:r>
              <a:rPr lang="ru-RU" sz="2800" kern="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. </a:t>
            </a:r>
            <a:endParaRPr lang="ru-KZ" sz="28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11684-E1E7-ABC4-BE16-BE639476D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8" y="3428999"/>
            <a:ext cx="1676634" cy="1838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F5A52F-28C3-EF72-19FB-FB6F70EE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043" y="3320659"/>
            <a:ext cx="2215757" cy="15944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1F1442-A93E-BE01-73AA-D5AD609C8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84" y="2685945"/>
            <a:ext cx="3543795" cy="14861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919602-2F10-3A1D-19C8-8263B2DDA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224" y="5092505"/>
            <a:ext cx="5096586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3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328E5-D313-97A7-C520-B2F51BD4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2135540"/>
            <a:ext cx="10572127" cy="207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СПАСИБО ЗА ВНИМАНИЕ!!!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243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Monotype Corsiva</vt:lpstr>
      <vt:lpstr>Times New Roman</vt:lpstr>
      <vt:lpstr>Тема Office</vt:lpstr>
      <vt:lpstr>    ЛЕКЦИЯ № 15. Управление проектом. Тенденции в проектировании операционных систем    </vt:lpstr>
      <vt:lpstr>Презентация PowerPoint</vt:lpstr>
      <vt:lpstr>Виртуализация и облако </vt:lpstr>
      <vt:lpstr>Многоядерные микропроцессоры </vt:lpstr>
      <vt:lpstr>Операционные системы с большим адресным пространством </vt:lpstr>
      <vt:lpstr>Беспрепятственный доступ к данным 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34</cp:revision>
  <dcterms:created xsi:type="dcterms:W3CDTF">2024-12-27T13:53:14Z</dcterms:created>
  <dcterms:modified xsi:type="dcterms:W3CDTF">2025-01-21T17:27:07Z</dcterms:modified>
</cp:coreProperties>
</file>