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76" r:id="rId4"/>
    <p:sldId id="275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109" autoAdjust="0"/>
    <p:restoredTop sz="86388" autoAdjust="0"/>
  </p:normalViewPr>
  <p:slideViewPr>
    <p:cSldViewPr snapToGrid="0">
      <p:cViewPr varScale="1">
        <p:scale>
          <a:sx n="70" d="100"/>
          <a:sy n="70" d="100"/>
        </p:scale>
        <p:origin x="142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Only SQL) — это общее название для группы баз данных, которые не следуют традиционной реляционной модели данных, основанной на таблицах и SQL-запросах. В отличие от реляционных СУБД, где данные организуются в строки и столбцы,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могут использовать различные способы хранения данных, включая документы (например, JSON или BSON), пары ключ-значение, графы и столбцы.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особенности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 структуры данных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отличие от строго структурированных реляционных баз данных,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позволяют хранить данные в разнообразных форматах, что особенно полезно, когда структура данных может изменяться или быть нефиксированной. Например,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документоориентированных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системах можно хранить записи, которые имеют разные поля, без необходимости изменять схему базы данных.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Масштабируемость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 часто разрабатываются с расчетом на горизонтальное масштабирование, то есть добавление новых серверов для увеличения производительности и объема хранения данных. Это позволяет эффективно работать с большими объемами данных и высокими нагрузками.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доступность и отказоустойчивость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Многие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поддерживают репликацию данных на несколько узлов, что повышает доступность и отказоустойчивость. Если один узел выходит из строя, система продолжает работать благодаря реплицированным данным, обеспечивая минимальные потери в доступности.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Быстрая запись данных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 часто оптимизированы для быстрого добавления и обновления данных, что делает их подходящими для приложений, требующих высокой скорости записи, например, в системах обработки больших данных или аналитических приложениях в реальном времени.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28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/>
              <a:t>Ключ-значение (Key-Value Stores)</a:t>
            </a:r>
            <a:r>
              <a:rPr lang="ru-RU" dirty="0"/>
              <a:t> — это один из самых простых типов </a:t>
            </a:r>
            <a:r>
              <a:rPr lang="ru-RU" dirty="0" err="1"/>
              <a:t>NoSQL</a:t>
            </a:r>
            <a:r>
              <a:rPr lang="ru-RU" dirty="0"/>
              <a:t> баз данных, который хранит данные в виде пар «ключ-значение». В этой модели каждый элемент данных ассоциирован с уникальным ключом, который используется для получения соответствующего значения. Ключ может быть строкой, числом или любым другим типом данных, а значением может быть любой объект — от простой строки до сложной структуры данных.</a:t>
            </a:r>
          </a:p>
          <a:p>
            <a:r>
              <a:rPr lang="ru-RU" b="1" dirty="0"/>
              <a:t>Особенности Key-Value Store: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Простота и высокая скорость</a:t>
            </a:r>
            <a:r>
              <a:rPr lang="ru-RU" dirty="0"/>
              <a:t>: Основное преимущество таких баз данных — это их простота и высокая производительность при чтении и записи данных. Запрос к базе данных выполняется по ключу, что позволяет обеспечить очень быстрый доступ к данным.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Отсутствие строгой схемы</a:t>
            </a:r>
            <a:r>
              <a:rPr lang="ru-RU" dirty="0"/>
              <a:t>: В отличие от реляционных баз данных, в ключ-значение базах не требуется заранее определять схему данных. Это дает большую гибкость при хранении различных типов данных.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Ограниченная функциональность</a:t>
            </a:r>
            <a:r>
              <a:rPr lang="ru-RU" dirty="0"/>
              <a:t>: Ключ-значение базы данных ориентированы на работу с очень простыми операциями, такими как вставка, извлечение и удаление данных по ключу. Это делает их менее подходящими для сложных запросов, фильтрации или сортировки, но идеально подходит для случаев, когда необходимо просто быстро получить данные по ключу.</a:t>
            </a:r>
          </a:p>
          <a:p>
            <a:r>
              <a:rPr lang="ru-RU" b="1" dirty="0"/>
              <a:t>Примеры: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Redis</a:t>
            </a:r>
            <a:r>
              <a:rPr lang="ru-RU" dirty="0"/>
              <a:t> — это один из самых популярных примеров ключ-значение хранилища, который используется для кэширования и управления сессиями. </a:t>
            </a:r>
            <a:r>
              <a:rPr lang="ru-RU" dirty="0" err="1"/>
              <a:t>Redis</a:t>
            </a:r>
            <a:r>
              <a:rPr lang="ru-RU" dirty="0"/>
              <a:t> поддерживает различные типы значений, такие как строки, списки, множества, хэши и другие.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DynamoDB</a:t>
            </a:r>
            <a:r>
              <a:rPr lang="ru-RU" dirty="0"/>
              <a:t> — распределенная </a:t>
            </a:r>
            <a:r>
              <a:rPr lang="ru-RU" dirty="0" err="1"/>
              <a:t>NoSQL</a:t>
            </a:r>
            <a:r>
              <a:rPr lang="ru-RU" dirty="0"/>
              <a:t> база данных от Amazon, которая также использует модель ключ-значение. Она масштабируется горизонтально и подходит для приложений, которые требуют высокой доступности и масштабируемости.</a:t>
            </a:r>
          </a:p>
          <a:p>
            <a:r>
              <a:rPr lang="ru-RU" dirty="0"/>
              <a:t>В целом, Key-Value базы данных подходят для приложений, где необходимо хранить большое количество данных с быстрым доступом по ключу, таких как кэширование, управление сессиями или хранение состояния в реальном времени.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20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/>
              <a:t>Документно-ориентированные базы данных</a:t>
            </a:r>
            <a:r>
              <a:rPr lang="ru-RU" dirty="0"/>
              <a:t> — это тип </a:t>
            </a:r>
            <a:r>
              <a:rPr lang="ru-RU" dirty="0" err="1"/>
              <a:t>NoSQL</a:t>
            </a:r>
            <a:r>
              <a:rPr lang="ru-RU" dirty="0"/>
              <a:t> баз данных, которые хранят данные в виде документов, обычно в формате JSON (JavaScript Object </a:t>
            </a:r>
            <a:r>
              <a:rPr lang="ru-RU" dirty="0" err="1"/>
              <a:t>Notation</a:t>
            </a:r>
            <a:r>
              <a:rPr lang="ru-RU" dirty="0"/>
              <a:t>) или BSON (</a:t>
            </a:r>
            <a:r>
              <a:rPr lang="ru-RU" dirty="0" err="1"/>
              <a:t>Binary</a:t>
            </a:r>
            <a:r>
              <a:rPr lang="ru-RU" dirty="0"/>
              <a:t> JSON). В отличие от реляционных СУБД, где данные организованы в таблицы с фиксированными строками и столбцами, документно-ориентированные базы данных позволяют хранить данные в более гибком и структурированном формате.</a:t>
            </a:r>
          </a:p>
          <a:p>
            <a:r>
              <a:rPr lang="ru-RU" b="1" dirty="0"/>
              <a:t>Особенности документно-ориентированных баз данных: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Гибкость структуры данных</a:t>
            </a:r>
            <a:r>
              <a:rPr lang="ru-RU" dirty="0"/>
              <a:t>: Каждый документ может иметь свою собственную структуру. Это значит, что поля в документах могут отличаться друг от друга, и добавление новых полей не требует изменений в схеме базы данных. Такой подход удобен, когда структура данных может изменяться со временем или если разные записи имеют различный набор информации.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Документы как единицы хранения</a:t>
            </a:r>
            <a:r>
              <a:rPr lang="ru-RU" dirty="0"/>
              <a:t>: В документно-ориентированных базах данных каждый документ обычно хранит связанные данные. Например, в базе данных могут быть документы, представляющие информацию о пользователе, заказах, продуктах и других сущностях, где каждый документ содержит все необходимые атрибуты этой сущности.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Иерархическая структура данных</a:t>
            </a:r>
            <a:r>
              <a:rPr lang="ru-RU" dirty="0"/>
              <a:t>: Документы могут содержать вложенные структуры (например, массивы или другие документы), что делает их удобными для представления сложных объектов и взаимосвязанных данных.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Поддержка индексации и запросов</a:t>
            </a:r>
            <a:r>
              <a:rPr lang="ru-RU" dirty="0"/>
              <a:t>: Документно-ориентированные базы данных позволяют индексировать поля внутри документов, что значительно ускоряет поиск и выполнение запросов.</a:t>
            </a:r>
          </a:p>
          <a:p>
            <a:r>
              <a:rPr lang="ru-RU" b="1" dirty="0"/>
              <a:t>Примеры: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MongoDB</a:t>
            </a:r>
            <a:r>
              <a:rPr lang="ru-RU" dirty="0"/>
              <a:t> — одна из самых известных документно-ориентированных баз данных. Она хранит данные в формате BSON, который является бинарной версией JSON. </a:t>
            </a:r>
            <a:r>
              <a:rPr lang="ru-RU" dirty="0" err="1"/>
              <a:t>MongoDB</a:t>
            </a:r>
            <a:r>
              <a:rPr lang="ru-RU" dirty="0"/>
              <a:t> широко используется для хранения данных в веб-приложениях, социальных сетях, а также для аналитики и работы с большими объемами данных.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CouchDB</a:t>
            </a:r>
            <a:r>
              <a:rPr lang="ru-RU" dirty="0"/>
              <a:t> — еще одна популярная документно-ориентированная база данных, которая использует JSON для хранения документов. </a:t>
            </a:r>
            <a:r>
              <a:rPr lang="ru-RU" dirty="0" err="1"/>
              <a:t>CouchDB</a:t>
            </a:r>
            <a:r>
              <a:rPr lang="ru-RU" dirty="0"/>
              <a:t> отличается простотой масштабирования и хорошей поддержкой репликации, что делает её подходящей для распределенных приложений.</a:t>
            </a:r>
          </a:p>
          <a:p>
            <a:r>
              <a:rPr lang="ru-RU" dirty="0"/>
              <a:t>Документно-ориентированные базы данных подходят для случаев, когда требуется хранить структурированные, но гибкие данные, которые могут изменяться с течением времени. Они идеально подходят для разработки современных веб-приложений, где важно быстро обрабатывать большие объемы разнотипных данных.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21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err="1"/>
              <a:t>Столбцовые</a:t>
            </a:r>
            <a:r>
              <a:rPr lang="ru-RU" b="1" dirty="0"/>
              <a:t> базы данных</a:t>
            </a:r>
            <a:r>
              <a:rPr lang="ru-RU" dirty="0"/>
              <a:t> — это тип </a:t>
            </a:r>
            <a:r>
              <a:rPr lang="ru-RU" dirty="0" err="1"/>
              <a:t>NoSQL</a:t>
            </a:r>
            <a:r>
              <a:rPr lang="ru-RU" dirty="0"/>
              <a:t> баз данных, которые хранят данные в виде столбцов, а не строк, как в традиционных реляционных СУБД. Каждая запись в </a:t>
            </a:r>
            <a:r>
              <a:rPr lang="ru-RU" dirty="0" err="1"/>
              <a:t>столбцовой</a:t>
            </a:r>
            <a:r>
              <a:rPr lang="ru-RU" dirty="0"/>
              <a:t> базе данных представлена набором значений, сгруппированных по столбцам, что позволяет значительно улучшить производительность при обработке больших объемов данных.</a:t>
            </a:r>
          </a:p>
          <a:p>
            <a:r>
              <a:rPr lang="ru-RU" b="1" dirty="0"/>
              <a:t>Особенности </a:t>
            </a:r>
            <a:r>
              <a:rPr lang="ru-RU" b="1" dirty="0" err="1"/>
              <a:t>столбцовых</a:t>
            </a:r>
            <a:r>
              <a:rPr lang="ru-RU" b="1" dirty="0"/>
              <a:t> баз данных: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Хранение данных по столбцам</a:t>
            </a:r>
            <a:r>
              <a:rPr lang="ru-RU" dirty="0"/>
              <a:t>: В отличие от реляционных баз, где данные хранятся по строкам, в </a:t>
            </a:r>
            <a:r>
              <a:rPr lang="ru-RU" dirty="0" err="1"/>
              <a:t>столбцовых</a:t>
            </a:r>
            <a:r>
              <a:rPr lang="ru-RU" dirty="0"/>
              <a:t> базах данные группируются по столбцам. Это означает, что при запросах, которые затрагивают только несколько столбцов, система может извлечь только необходимые данные, значительно улучшая производительность.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Оптимизация для аналитических задач</a:t>
            </a:r>
            <a:r>
              <a:rPr lang="ru-RU" dirty="0"/>
              <a:t>: </a:t>
            </a:r>
            <a:r>
              <a:rPr lang="ru-RU" dirty="0" err="1"/>
              <a:t>Столбцовые</a:t>
            </a:r>
            <a:r>
              <a:rPr lang="ru-RU" dirty="0"/>
              <a:t> базы данных идеально подходят для обработки больших объемов данных, используемых в аналитических и отчетных приложениях. Когда требуется быстро извлечь только определенные столбцы из большого набора данных, такие базы показывают высокую эффективность, потому что они минимизируют объем считываемых данных.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Высокая масштабируемость</a:t>
            </a:r>
            <a:r>
              <a:rPr lang="ru-RU" dirty="0"/>
              <a:t>: </a:t>
            </a:r>
            <a:r>
              <a:rPr lang="ru-RU" dirty="0" err="1"/>
              <a:t>Столбцовые</a:t>
            </a:r>
            <a:r>
              <a:rPr lang="ru-RU" dirty="0"/>
              <a:t> базы данных обычно разрабатываются для горизонтального масштабирования, что позволяет эффективно управлять большими объемами данных, распространяя их по нескольким серверам или узлам. Это делает их подходящими для распределенных систем.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Отсутствие жесткой схемы</a:t>
            </a:r>
            <a:r>
              <a:rPr lang="ru-RU" dirty="0"/>
              <a:t>: Как и другие </a:t>
            </a:r>
            <a:r>
              <a:rPr lang="ru-RU" dirty="0" err="1"/>
              <a:t>NoSQL</a:t>
            </a:r>
            <a:r>
              <a:rPr lang="ru-RU" dirty="0"/>
              <a:t> базы данных, </a:t>
            </a:r>
            <a:r>
              <a:rPr lang="ru-RU" dirty="0" err="1"/>
              <a:t>столбцовые</a:t>
            </a:r>
            <a:r>
              <a:rPr lang="ru-RU" dirty="0"/>
              <a:t> базы не требуют заранее определенной схемы для данных, что позволяет гибко управлять структурой данных.</a:t>
            </a:r>
          </a:p>
          <a:p>
            <a:r>
              <a:rPr lang="ru-RU" b="1" dirty="0"/>
              <a:t>Примеры: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/>
              <a:t>Apache </a:t>
            </a:r>
            <a:r>
              <a:rPr lang="ru-RU" b="1" dirty="0" err="1"/>
              <a:t>Cassandra</a:t>
            </a:r>
            <a:r>
              <a:rPr lang="ru-RU" dirty="0"/>
              <a:t> — распределенная </a:t>
            </a:r>
            <a:r>
              <a:rPr lang="ru-RU" dirty="0" err="1"/>
              <a:t>столбцовая</a:t>
            </a:r>
            <a:r>
              <a:rPr lang="ru-RU" dirty="0"/>
              <a:t> база данных, которая используется для работы с большими объемами данных и высокими нагрузками. </a:t>
            </a:r>
            <a:r>
              <a:rPr lang="ru-RU" dirty="0" err="1"/>
              <a:t>Cassandra</a:t>
            </a:r>
            <a:r>
              <a:rPr lang="ru-RU" dirty="0"/>
              <a:t> предлагает высокую доступность и отказоустойчивость, что делает её популярной для использования в крупных, распределенных системах.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HBase</a:t>
            </a:r>
            <a:r>
              <a:rPr lang="ru-RU" dirty="0"/>
              <a:t> — еще одна известная </a:t>
            </a:r>
            <a:r>
              <a:rPr lang="ru-RU" dirty="0" err="1"/>
              <a:t>столбцовая</a:t>
            </a:r>
            <a:r>
              <a:rPr lang="ru-RU" dirty="0"/>
              <a:t> база данных, построенная на основе </a:t>
            </a:r>
            <a:r>
              <a:rPr lang="ru-RU" dirty="0" err="1"/>
              <a:t>Hadoop</a:t>
            </a:r>
            <a:r>
              <a:rPr lang="ru-RU" dirty="0"/>
              <a:t> и используемая для хранения больших объемов данных в распределенных системах. Она также оптимизирована для обработки огромных наборов данных и обеспечивает высокую производительность при чтении и записи.</a:t>
            </a:r>
          </a:p>
          <a:p>
            <a:r>
              <a:rPr lang="ru-RU" dirty="0" err="1"/>
              <a:t>Столбцовые</a:t>
            </a:r>
            <a:r>
              <a:rPr lang="ru-RU" dirty="0"/>
              <a:t> базы данных отлично подходят для аналитических и Big Data приложений, где важно эффективно обрабатывать большие объемы данных с возможностью масштабирования и высокой производительностью.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8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err="1"/>
              <a:t>Графовые</a:t>
            </a:r>
            <a:r>
              <a:rPr lang="ru-RU" b="1" dirty="0"/>
              <a:t> базы данных</a:t>
            </a:r>
            <a:r>
              <a:rPr lang="ru-RU" dirty="0"/>
              <a:t> — это тип </a:t>
            </a:r>
            <a:r>
              <a:rPr lang="ru-RU" dirty="0" err="1"/>
              <a:t>NoSQL</a:t>
            </a:r>
            <a:r>
              <a:rPr lang="ru-RU" dirty="0"/>
              <a:t> баз данных, которые ориентированы на хранение и обработку данных в виде графов. В этой модели данные представляют собой вершины (узлы) и ребра (связи между ними), что позволяет эффективно моделировать и анализировать сложные взаимосвязи между сущностями.</a:t>
            </a:r>
          </a:p>
          <a:p>
            <a:r>
              <a:rPr lang="ru-RU" b="1" dirty="0"/>
              <a:t>Особенности </a:t>
            </a:r>
            <a:r>
              <a:rPr lang="ru-RU" b="1" dirty="0" err="1"/>
              <a:t>графовых</a:t>
            </a:r>
            <a:r>
              <a:rPr lang="ru-RU" b="1" dirty="0"/>
              <a:t> баз данных: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Моделирование отношений</a:t>
            </a:r>
            <a:r>
              <a:rPr lang="ru-RU" dirty="0"/>
              <a:t>: </a:t>
            </a:r>
            <a:r>
              <a:rPr lang="ru-RU" dirty="0" err="1"/>
              <a:t>Графовые</a:t>
            </a:r>
            <a:r>
              <a:rPr lang="ru-RU" dirty="0"/>
              <a:t> базы данных идеально подходят для задач, где важны отношения между сущностями. Например, в социальных сетях это могут быть связи между пользователями, в рекомендательных системах — связи между продуктами и покупателями. В графах отношения между объектами (вершинами) представлены ребрами, что позволяет легко отслеживать и анализировать эти связи.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Гибкость схемы</a:t>
            </a:r>
            <a:r>
              <a:rPr lang="ru-RU" dirty="0"/>
              <a:t>: В </a:t>
            </a:r>
            <a:r>
              <a:rPr lang="ru-RU" dirty="0" err="1"/>
              <a:t>графовых</a:t>
            </a:r>
            <a:r>
              <a:rPr lang="ru-RU" dirty="0"/>
              <a:t> базах данных нет жесткой схемы данных, и можно динамически добавлять новые типы узлов и связей. Это упрощает хранение сложных и разнообразных данных, таких как, например, различные типы пользователей, объектов или событий в одном графе.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Эффективность при сложных запросах</a:t>
            </a:r>
            <a:r>
              <a:rPr lang="ru-RU" dirty="0"/>
              <a:t>: </a:t>
            </a:r>
            <a:r>
              <a:rPr lang="ru-RU" dirty="0" err="1"/>
              <a:t>Графовые</a:t>
            </a:r>
            <a:r>
              <a:rPr lang="ru-RU" dirty="0"/>
              <a:t> базы данных эффективно обрабатывают сложные запросы, касающиеся связей и взаимосвязей между данными. Например, поиск пути между двумя узлами, нахождение всех соседей или кратчайшего пути — такие операции выполняются значительно быстрее, чем в реляционных базах данных, благодаря особенностям хранения данных.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Гибкость в работе с данными</a:t>
            </a:r>
            <a:r>
              <a:rPr lang="ru-RU" dirty="0"/>
              <a:t>: В </a:t>
            </a:r>
            <a:r>
              <a:rPr lang="ru-RU" dirty="0" err="1"/>
              <a:t>графовых</a:t>
            </a:r>
            <a:r>
              <a:rPr lang="ru-RU" dirty="0"/>
              <a:t> базах можно хранить не только данные, но и саму структуру взаимодействий между ними, что важно для задач, связанных с анализом сетей, социальных связей, маршрутов и т. д.</a:t>
            </a:r>
          </a:p>
          <a:p>
            <a:r>
              <a:rPr lang="ru-RU" b="1" dirty="0"/>
              <a:t>Примеры: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/>
              <a:t>Neo4j</a:t>
            </a:r>
            <a:r>
              <a:rPr lang="ru-RU" dirty="0"/>
              <a:t> — одна из самых популярных </a:t>
            </a:r>
            <a:r>
              <a:rPr lang="ru-RU" dirty="0" err="1"/>
              <a:t>графовых</a:t>
            </a:r>
            <a:r>
              <a:rPr lang="ru-RU" dirty="0"/>
              <a:t> баз данных, которая использует модель «графа с вершинами и ребрами» для представления и обработки данных. Neo4j применяется для анализа социальных сетей, рекомендаций, финансовых транзакций и других задач, где важно учитывать взаимосвязи между объектами.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ArangoDB</a:t>
            </a:r>
            <a:r>
              <a:rPr lang="ru-RU" dirty="0"/>
              <a:t> — это </a:t>
            </a:r>
            <a:r>
              <a:rPr lang="ru-RU" dirty="0" err="1"/>
              <a:t>многомодальная</a:t>
            </a:r>
            <a:r>
              <a:rPr lang="ru-RU" dirty="0"/>
              <a:t> база данных, которая поддерживает </a:t>
            </a:r>
            <a:r>
              <a:rPr lang="ru-RU" dirty="0" err="1"/>
              <a:t>графовую</a:t>
            </a:r>
            <a:r>
              <a:rPr lang="ru-RU" dirty="0"/>
              <a:t> модель данных наряду с другими типами, такими как </a:t>
            </a:r>
            <a:r>
              <a:rPr lang="ru-RU" dirty="0" err="1"/>
              <a:t>документоориентированная</a:t>
            </a:r>
            <a:r>
              <a:rPr lang="ru-RU" dirty="0"/>
              <a:t> модель. </a:t>
            </a:r>
            <a:r>
              <a:rPr lang="ru-RU" dirty="0" err="1"/>
              <a:t>ArangoDB</a:t>
            </a:r>
            <a:r>
              <a:rPr lang="ru-RU" dirty="0"/>
              <a:t> подходит для хранения и обработки сложных сетевых структур и взаимосвязей.</a:t>
            </a:r>
          </a:p>
          <a:p>
            <a:r>
              <a:rPr lang="ru-RU" dirty="0" err="1"/>
              <a:t>Графовые</a:t>
            </a:r>
            <a:r>
              <a:rPr lang="ru-RU" dirty="0"/>
              <a:t> базы данных идеально подходят для приложений, где ключевое значение имеют взаимосвязи между объектами, такие как системы рекомендаций, социальные сети, анализ логистических сетей, а также для задач в области биоинформатики, финансов и безопасности.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39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b="1" dirty="0"/>
              <a:t>Особенности и преимущества </a:t>
            </a:r>
            <a:r>
              <a:rPr lang="ru-RU" b="1" dirty="0" err="1"/>
              <a:t>NoSQL</a:t>
            </a:r>
            <a:r>
              <a:rPr lang="ru-RU" dirty="0"/>
              <a:t> заключаются в их способности эффективно работать с современными требованиями к данным и приложениями, которые требуют гибкости, масштабируемости, высокой производительности и интеграции с большими данными. </a:t>
            </a:r>
          </a:p>
          <a:p>
            <a:r>
              <a:rPr lang="ru-RU" b="1" dirty="0"/>
              <a:t>1. Гибкость:</a:t>
            </a:r>
          </a:p>
          <a:p>
            <a:r>
              <a:rPr lang="ru-RU" dirty="0" err="1"/>
              <a:t>NoSQL</a:t>
            </a:r>
            <a:r>
              <a:rPr lang="ru-RU" dirty="0"/>
              <a:t> базы данных обеспечивают высокую гибкость, так как данные могут иметь разнообразную структуру. В отличие от реляционных СУБД, где каждая таблица должна иметь заранее определенную схему (с определёнными столбцами и типами данных), </a:t>
            </a:r>
            <a:r>
              <a:rPr lang="ru-RU" dirty="0" err="1"/>
              <a:t>NoSQL</a:t>
            </a:r>
            <a:r>
              <a:rPr lang="ru-RU" dirty="0"/>
              <a:t> базы позволяют хранить данные в разных форматах — будь то документы, ключ-значение, графы или столбцы. Это означает, что записи могут иметь разные поля, и структура данных может изменяться со временем без необходимости обновления всей базы данных. Такая гибкость удобна в условиях, когда структура данных может быстро изменяться или когда работают с разнотипной информацией, как, например, в социальных сетях или </a:t>
            </a:r>
            <a:r>
              <a:rPr lang="ru-RU" dirty="0" err="1"/>
              <a:t>IoT</a:t>
            </a:r>
            <a:r>
              <a:rPr lang="ru-RU" dirty="0"/>
              <a:t>-устройствах.</a:t>
            </a:r>
          </a:p>
          <a:p>
            <a:r>
              <a:rPr lang="ru-RU" b="1" dirty="0"/>
              <a:t>2. Масштабируемость:</a:t>
            </a:r>
          </a:p>
          <a:p>
            <a:r>
              <a:rPr lang="ru-RU" dirty="0" err="1"/>
              <a:t>NoSQL</a:t>
            </a:r>
            <a:r>
              <a:rPr lang="ru-RU" dirty="0"/>
              <a:t> базы данных обычно поддерживают </a:t>
            </a:r>
            <a:r>
              <a:rPr lang="ru-RU" b="1" dirty="0"/>
              <a:t>горизонтальное масштабирование</a:t>
            </a:r>
            <a:r>
              <a:rPr lang="ru-RU" dirty="0"/>
              <a:t>, что означает, что для увеличения производительности и объема хранения данных достаточно просто добавить новые узлы в распределенную систему. Это особенно важно для современных приложений, которые должны обрабатывать огромные объемы данных и высокие нагрузки. В отличие от вертикального масштабирования, при котором приходится усиливать отдельные серверы, горизонтальное масштабирование позволяет экономить ресурсы и легко адаптироваться к росту данных. </a:t>
            </a:r>
          </a:p>
          <a:p>
            <a:r>
              <a:rPr lang="ru-RU" b="1" dirty="0"/>
              <a:t>3. Высокая производительность:</a:t>
            </a:r>
          </a:p>
          <a:p>
            <a:r>
              <a:rPr lang="ru-RU" dirty="0" err="1"/>
              <a:t>NoSQL</a:t>
            </a:r>
            <a:r>
              <a:rPr lang="ru-RU" dirty="0"/>
              <a:t> базы данных обеспечивают высокую </a:t>
            </a:r>
            <a:r>
              <a:rPr lang="ru-RU" b="1" dirty="0"/>
              <a:t>производительность</a:t>
            </a:r>
            <a:r>
              <a:rPr lang="ru-RU" dirty="0"/>
              <a:t> за счет оптимизации операций записи и чтения. Эти системы часто не используют сложную логику транзакций или JOIN-операции, как в реляционных базах данных, что позволяет им быстрее обрабатывать запросы. Благодаря своей архитектуре, такие базы данных могут эффективно работать с большими объемами данных, обеспечивая быстрое добавление новых записей и быстрые поисковые операции. Это особенно важно для приложений, где требуется высокая скорость обработки данных в реальном времени, например, для аналитики больших данных, мониторинга или социальных сетей.</a:t>
            </a:r>
          </a:p>
          <a:p>
            <a:r>
              <a:rPr lang="ru-RU" b="1" dirty="0"/>
              <a:t>4. Легкость интеграции с большими данными и приложениями в реальном времени:</a:t>
            </a:r>
          </a:p>
          <a:p>
            <a:r>
              <a:rPr lang="ru-RU" dirty="0" err="1"/>
              <a:t>NoSQL</a:t>
            </a:r>
            <a:r>
              <a:rPr lang="ru-RU" dirty="0"/>
              <a:t> базы данных идеально подходят для работы с </a:t>
            </a:r>
            <a:r>
              <a:rPr lang="ru-RU" b="1" dirty="0"/>
              <a:t>большими данными (Big Data)</a:t>
            </a:r>
            <a:r>
              <a:rPr lang="ru-RU" dirty="0"/>
              <a:t> и </a:t>
            </a:r>
            <a:r>
              <a:rPr lang="ru-RU" b="1" dirty="0"/>
              <a:t>приложениями в реальном времени</a:t>
            </a:r>
            <a:r>
              <a:rPr lang="ru-RU" dirty="0"/>
              <a:t>. Современные приложения, такие как системы обработки потоковых данных, аналитические платформы или облачные сервисы, генерируют огромное количество данных, которые необходимо быстро обрабатывать. </a:t>
            </a:r>
            <a:r>
              <a:rPr lang="ru-RU" dirty="0" err="1"/>
              <a:t>NoSQL</a:t>
            </a:r>
            <a:r>
              <a:rPr lang="ru-RU" dirty="0"/>
              <a:t> базы данных легко интегрируются с системами обработки больших данных (например, </a:t>
            </a:r>
            <a:r>
              <a:rPr lang="ru-RU" dirty="0" err="1"/>
              <a:t>Hadoop</a:t>
            </a:r>
            <a:r>
              <a:rPr lang="ru-RU" dirty="0"/>
              <a:t>, Spark) и могут быстро масштабироваться для обработки этих данных. Они также отлично подходят для приложений, где необходимо получать, обрабатывать и анализировать данные в реальном времени, например, в случае с потоковыми данными из </a:t>
            </a:r>
            <a:r>
              <a:rPr lang="ru-RU" dirty="0" err="1"/>
              <a:t>IoT</a:t>
            </a:r>
            <a:r>
              <a:rPr lang="ru-RU" dirty="0"/>
              <a:t>-устройств или приложений для мониторинга.</a:t>
            </a:r>
          </a:p>
          <a:p>
            <a:r>
              <a:rPr lang="ru-RU" dirty="0"/>
              <a:t>В целом, </a:t>
            </a:r>
            <a:r>
              <a:rPr lang="ru-RU" dirty="0" err="1"/>
              <a:t>NoSQL</a:t>
            </a:r>
            <a:r>
              <a:rPr lang="ru-RU" dirty="0"/>
              <a:t> базы данных предоставляют множество преимуществ для современных приложений, которые требуют гибкости в работе с данными, возможности масштабирования и высокой производительности при работе с большими объемами информации.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78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b="1" dirty="0"/>
              <a:t>Большие объемы данных, которые не помещаются в традиционные реляционные базы</a:t>
            </a:r>
            <a:r>
              <a:rPr lang="ru-RU" dirty="0"/>
              <a:t>: </a:t>
            </a:r>
            <a:r>
              <a:rPr lang="ru-RU" dirty="0" err="1"/>
              <a:t>NoSQL</a:t>
            </a:r>
            <a:r>
              <a:rPr lang="ru-RU" dirty="0"/>
              <a:t> базы данных идеально подходят для работы с </a:t>
            </a:r>
            <a:r>
              <a:rPr lang="ru-RU" b="1" dirty="0"/>
              <a:t>большими объемами данных</a:t>
            </a:r>
            <a:r>
              <a:rPr lang="ru-RU" dirty="0"/>
              <a:t>, которые не могут быть эффективно обработаны или хранимы в реляционных СУБД. Например, когда данные растут быстрее, чем может справиться классическая реляционная база (например, при обработке потоковых данных или в приложениях с высокой частотой записей), </a:t>
            </a:r>
            <a:r>
              <a:rPr lang="ru-RU" dirty="0" err="1"/>
              <a:t>NoSQL</a:t>
            </a:r>
            <a:r>
              <a:rPr lang="ru-RU" dirty="0"/>
              <a:t> решения позволяют горизонтально масштабировать систему, добавляя новые серверы или узлы, что позволяет эффективно хранить и обрабатывать огромные массивы данных.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Приложения, которые требуют быстрой обработки и масштабируемости</a:t>
            </a:r>
            <a:r>
              <a:rPr lang="ru-RU" dirty="0"/>
              <a:t>: Веб-приложения, интернет-магазины, приложения для социальных сетей и другие современные решения часто требуют </a:t>
            </a:r>
            <a:r>
              <a:rPr lang="ru-RU" b="1" dirty="0"/>
              <a:t>быстрой обработки данных</a:t>
            </a:r>
            <a:r>
              <a:rPr lang="ru-RU" dirty="0"/>
              <a:t> с возможностью </a:t>
            </a:r>
            <a:r>
              <a:rPr lang="ru-RU" b="1" dirty="0"/>
              <a:t>масштабирования</a:t>
            </a:r>
            <a:r>
              <a:rPr lang="ru-RU" dirty="0"/>
              <a:t>. В таких случаях </a:t>
            </a:r>
            <a:r>
              <a:rPr lang="ru-RU" dirty="0" err="1"/>
              <a:t>NoSQL</a:t>
            </a:r>
            <a:r>
              <a:rPr lang="ru-RU" dirty="0"/>
              <a:t> базы данных предоставляют гибкость и высокую производительность при чтении и записи данных. Например, в интернет-магазинах важно быстро обрабатывать данные о товарах, заказах и пользователях, а в социальных сетях — обеспечивать быстрый доступ к данным о друзьях, постах и лайках. </a:t>
            </a:r>
            <a:r>
              <a:rPr lang="ru-RU" dirty="0" err="1"/>
              <a:t>NoSQL</a:t>
            </a:r>
            <a:r>
              <a:rPr lang="ru-RU" dirty="0"/>
              <a:t> базы данных могут эффективно справляться с этими задачами, обеспечивая низкие задержки и возможность масштабирования по мере роста нагрузки.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Данные, которые сложно представить в виде таблиц (например, документы, графы)</a:t>
            </a:r>
            <a:r>
              <a:rPr lang="ru-RU" dirty="0"/>
              <a:t>: </a:t>
            </a:r>
            <a:r>
              <a:rPr lang="ru-RU" dirty="0" err="1"/>
              <a:t>NoSQL</a:t>
            </a:r>
            <a:r>
              <a:rPr lang="ru-RU" dirty="0"/>
              <a:t> базы данных идеально подходят для хранения и обработки </a:t>
            </a:r>
            <a:r>
              <a:rPr lang="ru-RU" b="1" dirty="0"/>
              <a:t>неструктурированных или </a:t>
            </a:r>
            <a:r>
              <a:rPr lang="ru-RU" b="1" dirty="0" err="1"/>
              <a:t>полуструктурированных</a:t>
            </a:r>
            <a:r>
              <a:rPr lang="ru-RU" b="1" dirty="0"/>
              <a:t> данных</a:t>
            </a:r>
            <a:r>
              <a:rPr lang="ru-RU" dirty="0"/>
              <a:t>, которые сложно или невозможно представить в виде традиционных таблиц реляционной базы данных. Это могут быть </a:t>
            </a:r>
            <a:r>
              <a:rPr lang="ru-RU" b="1" dirty="0"/>
              <a:t>документы</a:t>
            </a:r>
            <a:r>
              <a:rPr lang="ru-RU" dirty="0"/>
              <a:t> (например, JSON или XML), которые содержат сложные вложенные структуры данных, или </a:t>
            </a:r>
            <a:r>
              <a:rPr lang="ru-RU" b="1" dirty="0"/>
              <a:t>графы</a:t>
            </a:r>
            <a:r>
              <a:rPr lang="ru-RU" dirty="0"/>
              <a:t>, которые описывают сложные взаимосвязи между объектами. Например, для социальных сетей или приложений для анализа сетевых данных использование </a:t>
            </a:r>
            <a:r>
              <a:rPr lang="ru-RU" dirty="0" err="1"/>
              <a:t>графовых</a:t>
            </a:r>
            <a:r>
              <a:rPr lang="ru-RU" dirty="0"/>
              <a:t> баз данных позволяет легко моделировать связи между пользователями или объектами, что невозможно эффективно сделать с помощью таблиц реляционных баз.</a:t>
            </a:r>
          </a:p>
          <a:p>
            <a:r>
              <a:rPr lang="ru-RU" dirty="0"/>
              <a:t>В общем, </a:t>
            </a:r>
            <a:r>
              <a:rPr lang="ru-RU" dirty="0" err="1"/>
              <a:t>NoSQL</a:t>
            </a:r>
            <a:r>
              <a:rPr lang="ru-RU" dirty="0"/>
              <a:t> базы данных идеально подходят для сценариев, где важны высокая гибкость, способность к быстрому масштабированию и эффективное хранение данных, которые сложно или невозможно представить в традиционных реляционных моделях.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2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08CAD-A79B-4FF2-A2AD-8FFCB2A3D2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518922"/>
            <a:ext cx="6205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данных.</a:t>
            </a:r>
          </a:p>
          <a:p>
            <a:pPr algn="ctr"/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D2CFDE-2720-3B3E-6C7D-E4C420A74863}"/>
              </a:ext>
            </a:extLst>
          </p:cNvPr>
          <p:cNvSpPr txBox="1"/>
          <p:nvPr/>
        </p:nvSpPr>
        <p:spPr>
          <a:xfrm>
            <a:off x="213360" y="1997839"/>
            <a:ext cx="87477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Большие объемы данных, которые не помещаются в традиционные реляционные базы.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Приложения, которые требуют быстрой обработки и масштабируемости, например, веб-приложения, интернет-магазины, приложения для социальных сетей.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Данные, которые сложно представить в виде таблиц (например, документы, графы).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1CE9F8-46E0-891C-C66D-734EAF7861DD}"/>
              </a:ext>
            </a:extLst>
          </p:cNvPr>
          <p:cNvSpPr txBox="1"/>
          <p:nvPr/>
        </p:nvSpPr>
        <p:spPr>
          <a:xfrm>
            <a:off x="548640" y="37921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использовать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97675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27274"/>
            <a:ext cx="830743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 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NoSQL?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NoSQL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 данных: Ключ-значение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Key-Value Stores)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Документно-ориентированные базы данных: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  Особенности и преимущества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  Когда использовать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NoSQL?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   Запросы к базе данных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   Технологии и инструменты для работы с БД</a:t>
            </a:r>
          </a:p>
          <a:p>
            <a:endParaRPr lang="ru-RU" sz="2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2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5B21D6-9C5C-6F28-2C7D-8586D1E54368}"/>
              </a:ext>
            </a:extLst>
          </p:cNvPr>
          <p:cNvSpPr txBox="1"/>
          <p:nvPr/>
        </p:nvSpPr>
        <p:spPr>
          <a:xfrm>
            <a:off x="417250" y="1208154"/>
            <a:ext cx="796327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только SQL) — это термин, который охватывает технологии управления данными, отличные от традиционных SQL.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относятся системы, использующие различные модели хранения данных, такие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столбцовые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графовые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модели «ключ-значение».</a:t>
            </a:r>
          </a:p>
        </p:txBody>
      </p:sp>
      <p:pic>
        <p:nvPicPr>
          <p:cNvPr id="2" name="Picture 2" descr="Что такое NoSQL СУБД: история, виды, примеры, применение Big Data">
            <a:extLst>
              <a:ext uri="{FF2B5EF4-FFF2-40B4-BE49-F238E27FC236}">
                <a16:creationId xmlns:a16="http://schemas.microsoft.com/office/drawing/2014/main" id="{00DFECF1-1341-D325-FE02-7386F2ACE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835" y="2996181"/>
            <a:ext cx="384810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D66D854-E605-3E6F-EAEA-5FADF444EA69}"/>
              </a:ext>
            </a:extLst>
          </p:cNvPr>
          <p:cNvSpPr txBox="1"/>
          <p:nvPr/>
        </p:nvSpPr>
        <p:spPr>
          <a:xfrm>
            <a:off x="-1" y="1493876"/>
            <a:ext cx="9055223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Only SQL)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категория баз данных, которые не используют традиционную реляционную модель данных.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отличие от реляционных СУБД,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 могут хранить данные в различных форматах: документы, ключ-значение, графы, столбцы.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особенности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 структуры данных.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Масштабируемость.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доступность и отказоустойчивость.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Быстрая запись данных.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6ED3635-00AE-01F2-4219-FEB034A40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NoSQL?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096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>
            <a:extLst>
              <a:ext uri="{FF2B5EF4-FFF2-40B4-BE49-F238E27FC236}">
                <a16:creationId xmlns:a16="http://schemas.microsoft.com/office/drawing/2014/main" id="{82E560B7-D2AA-0EA3-09DF-E501E3E51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 данных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B0F027E1-50A0-61E1-F2CD-097B092A0E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27621" y="1182330"/>
            <a:ext cx="4484019" cy="132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Ключ-значение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Key-Value Stores)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Хранят пары "ключ-значение".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Redis, DynamoDB.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База данных &quot;ключ-значение&quot; | OTUS">
            <a:extLst>
              <a:ext uri="{FF2B5EF4-FFF2-40B4-BE49-F238E27FC236}">
                <a16:creationId xmlns:a16="http://schemas.microsoft.com/office/drawing/2014/main" id="{A8F02017-D423-C141-EEAF-78168FAC2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353" y="2761075"/>
            <a:ext cx="4828287" cy="3199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96203B-F0CC-4123-97F9-BD2BB8879E02}"/>
              </a:ext>
            </a:extLst>
          </p:cNvPr>
          <p:cNvSpPr txBox="1"/>
          <p:nvPr/>
        </p:nvSpPr>
        <p:spPr>
          <a:xfrm>
            <a:off x="56785" y="1322228"/>
            <a:ext cx="4026568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один из самых простых типов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 данных, где данные сохраняются в виде пар «ключ-значение». В такой модели каждый элемент данных связан с уникальным ключом, который используется для извлечения соответствующего значения. Ключ может быть представлен в виде строки, числа или другого типа данных, а значением может быть как простая строка, так и более сложный объект.</a:t>
            </a:r>
          </a:p>
        </p:txBody>
      </p:sp>
    </p:spTree>
    <p:extLst>
      <p:ext uri="{BB962C8B-B14F-4D97-AF65-F5344CB8AC3E}">
        <p14:creationId xmlns:p14="http://schemas.microsoft.com/office/powerpoint/2010/main" val="658588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B2EAA94D-73C7-8113-960F-C5F770349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 данных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95A19CE-70B5-B4D1-B2B4-65DCFFB7D0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27621" y="1097885"/>
            <a:ext cx="4484019" cy="2010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Документно-ориентированные базы данных: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Хранят данные в формате документов (например, JSON, BSON).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CouchDB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Пример хранения данных">
            <a:extLst>
              <a:ext uri="{FF2B5EF4-FFF2-40B4-BE49-F238E27FC236}">
                <a16:creationId xmlns:a16="http://schemas.microsoft.com/office/drawing/2014/main" id="{D0ED110D-5C72-4B91-1052-721603C9D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15" y="3357727"/>
            <a:ext cx="4878385" cy="2874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829F0DD-8B42-A3FD-3737-A12C420CB726}"/>
              </a:ext>
            </a:extLst>
          </p:cNvPr>
          <p:cNvSpPr txBox="1"/>
          <p:nvPr/>
        </p:nvSpPr>
        <p:spPr>
          <a:xfrm>
            <a:off x="0" y="1229895"/>
            <a:ext cx="426561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Документно-ориентированные базы данных — это тип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в которых данные сохраняются в виде документов, чаще всего в формате JSON (JavaScript Object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Notation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или BSON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JSON). В отличие от реляционных СУБД, где информация хранится в таблицах с фиксированными строками и столбцами, эти базы данных предлагают более гибкую и структурированную модель хранения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75558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7B0440D-F1CB-BB62-E356-819B27B94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 данных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0AEFC-950B-2BE3-597E-697E0FA62675}"/>
              </a:ext>
            </a:extLst>
          </p:cNvPr>
          <p:cNvSpPr txBox="1"/>
          <p:nvPr/>
        </p:nvSpPr>
        <p:spPr>
          <a:xfrm>
            <a:off x="4572000" y="1196551"/>
            <a:ext cx="45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Столбцовые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Колоночное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базы данных: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Хранят данные в виде столбцов, что позволяет эффективно работать с большими объемами данных.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Apache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Cassandra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HBase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8C0875-6176-E30C-DF47-F3DF862199C4}"/>
              </a:ext>
            </a:extLst>
          </p:cNvPr>
          <p:cNvSpPr txBox="1"/>
          <p:nvPr/>
        </p:nvSpPr>
        <p:spPr>
          <a:xfrm>
            <a:off x="0" y="1102578"/>
            <a:ext cx="4572000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3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колоночных </a:t>
            </a:r>
            <a:r>
              <a:rPr lang="ru-RU" sz="23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23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базах данных данные хранятся в ячейках, сгруппированных в колонки, а не в строки данных. Колонки логически группируются в колоночные семейства. Колоночные семейства могут состоять из практически неограниченного количества колонок, которые могут создаваться во время работы программы или во время определения схемы. Чтение и запись происходит с использованием колонок, а не строк.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utoShape 2" descr="Структура данных буферного кэша">
            <a:extLst>
              <a:ext uri="{FF2B5EF4-FFF2-40B4-BE49-F238E27FC236}">
                <a16:creationId xmlns:a16="http://schemas.microsoft.com/office/drawing/2014/main" id="{E08B19AA-175A-B9C4-1DAC-CECF4A3E1E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E633EED-369B-8CA4-090B-C6783727C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092163"/>
            <a:ext cx="4379689" cy="299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52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26F2C1D-63DB-96C8-8DC5-A25BEA1EF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 данных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23E992-E26A-78D4-6DC5-0B4A8CABF083}"/>
              </a:ext>
            </a:extLst>
          </p:cNvPr>
          <p:cNvSpPr txBox="1"/>
          <p:nvPr/>
        </p:nvSpPr>
        <p:spPr>
          <a:xfrm>
            <a:off x="4263390" y="1229895"/>
            <a:ext cx="457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Графовые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Ориентированы на хранение данных в виде графов (вершины и ребра).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Neo4j,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ArangoDB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122" name="Picture 2" descr="Графовая база данных — Википедия">
            <a:extLst>
              <a:ext uri="{FF2B5EF4-FFF2-40B4-BE49-F238E27FC236}">
                <a16:creationId xmlns:a16="http://schemas.microsoft.com/office/drawing/2014/main" id="{30FD6B6C-9893-0EDC-9B49-CEAE7D5AB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098" y="2743201"/>
            <a:ext cx="5018052" cy="355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BDA62C6-B5AB-7736-0C34-DC2F008FCEC2}"/>
              </a:ext>
            </a:extLst>
          </p:cNvPr>
          <p:cNvSpPr txBox="1"/>
          <p:nvPr/>
        </p:nvSpPr>
        <p:spPr>
          <a:xfrm>
            <a:off x="308610" y="1229895"/>
            <a:ext cx="353187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Графовые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 предназначены для упрощения разработки и запуска приложений, работающих с наборами тесно связанных данных. В таких базах данных используются узлы для хранения сущностей информации и ребра для хранения взаимосвязей между этими сущностями.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48607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19AF486-0FDF-24D5-FEC3-5EBEB4E7E384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567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 преимущества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896445-5348-8FA6-EBDD-4A850D7525F0}"/>
              </a:ext>
            </a:extLst>
          </p:cNvPr>
          <p:cNvSpPr txBox="1"/>
          <p:nvPr/>
        </p:nvSpPr>
        <p:spPr>
          <a:xfrm>
            <a:off x="99060" y="1859340"/>
            <a:ext cx="89382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Гибкость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данные могут иметь разную структуру.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Масштабируемость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горизонтальное масштабирование — добавление новых узлов.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Высокая производительность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быстрые операции записи и чтения.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Легкость интеграции с большими данными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приложениями в реальном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15082817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4074</TotalTime>
  <Words>3131</Words>
  <Application>Microsoft Office PowerPoint</Application>
  <PresentationFormat>Экран (4:3)</PresentationFormat>
  <Paragraphs>128</Paragraphs>
  <Slides>11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Что такое NoSQL?</vt:lpstr>
      <vt:lpstr>Классификация NoSQL баз данных</vt:lpstr>
      <vt:lpstr>Классификация NoSQL баз данных</vt:lpstr>
      <vt:lpstr>Классификация NoSQL баз данных</vt:lpstr>
      <vt:lpstr>Классификация NoSQL баз данных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314</cp:revision>
  <dcterms:created xsi:type="dcterms:W3CDTF">2017-10-09T05:58:02Z</dcterms:created>
  <dcterms:modified xsi:type="dcterms:W3CDTF">2025-08-21T09:08:59Z</dcterms:modified>
</cp:coreProperties>
</file>