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76" r:id="rId4"/>
    <p:sldId id="275" r:id="rId5"/>
    <p:sldId id="284" r:id="rId6"/>
    <p:sldId id="285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0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Only SQL) — это общее название для группы баз данных, которые не следуют традиционной реляционной модели данных, основанной на таблицах и SQL-запросах. В отличие от реляционных СУБД, где данные организуются в строки и столбцы,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базы могут использовать различные способы хранения данных, включая документы (например, JSON или BSON), пары ключ-значение, графы и столбцы.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особенности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 структуры данных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отличие от строго структурированных реляционных баз данных,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 позволяют хранить данные в разнообразных форматах, что особенно полезно, когда структура данных может изменяться или быть нефиксированной. Например,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документоориентированных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системах можно хранить записи, которые имеют разные поля, без необходимости изменять схему базы данных.</a:t>
            </a:r>
          </a:p>
          <a:p>
            <a:pPr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Масштабируемость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базы данных часто разрабатываются с расчетом на горизонтальное масштабирование, то есть добавление новых серверов для увеличения производительности и объема хранения данных. Это позволяет эффективно работать с большими объемами данных и высокими нагрузками.</a:t>
            </a:r>
          </a:p>
          <a:p>
            <a:pPr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доступность и отказоустойчивость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Многие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 поддерживают репликацию данных на несколько узлов, что повышает доступность и отказоустойчивость. Если один узел выходит из строя, система продолжает работать благодаря реплицированным данным, обеспечивая минимальные потери в доступности.</a:t>
            </a:r>
          </a:p>
          <a:p>
            <a:pPr>
              <a:buFont typeface="+mj-lt"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Быстрая запись данных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базы данных часто оптимизированы для быстрого добавления и обновления данных, что делает их подходящими для приложений, требующих высокой скорости записи, например, в системах обработки больших данных или аналитических приложениях в реальном времени.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2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28.01.2025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28.01.2025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28.01.2025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28.01.2025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28.01.2025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28.01.2025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28.01.2025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s://www.mongodb.com/try/download/communit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ongodb.com/try/download/shel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ngodb.com/docs/mongodb-shell/" TargetMode="Externa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83411"/>
            <a:ext cx="620549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базы данных.</a:t>
            </a:r>
          </a:p>
          <a:p>
            <a:pPr algn="ctr"/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компоненты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MongoDB</a:t>
            </a: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Структура документа (ключ-значение). Установка, Создание коллекции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ABF0F0B-E96E-B712-C131-EDFF424D0636}"/>
              </a:ext>
            </a:extLst>
          </p:cNvPr>
          <p:cNvSpPr txBox="1"/>
          <p:nvPr/>
        </p:nvSpPr>
        <p:spPr>
          <a:xfrm>
            <a:off x="0" y="1240160"/>
            <a:ext cx="891318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хранит данные в формате BSON, который позволяет не только простые пары «ключ-значение», но и более сложные структуры. Это дает возможность представлять более сложные отношения между данными.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C8BC031-93B0-03AE-B7DF-C7C37D6E51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040" y="2414620"/>
            <a:ext cx="4187920" cy="13371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7A413E-C48B-B2E7-CC80-F38A3629B8A9}"/>
              </a:ext>
            </a:extLst>
          </p:cNvPr>
          <p:cNvSpPr txBox="1"/>
          <p:nvPr/>
        </p:nvSpPr>
        <p:spPr>
          <a:xfrm>
            <a:off x="71021" y="4002857"/>
            <a:ext cx="877113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Удобства.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Семантическая логика: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того чтобы разбивать адрес на отдельные поля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мы создаем один объект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логически объединяет эти данные.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Упрощение запросов: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вы хотите найти или обновить адрес, вы обращаетесь к полю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13" name="Номер слайда 12">
            <a:extLst>
              <a:ext uri="{FF2B5EF4-FFF2-40B4-BE49-F238E27FC236}">
                <a16:creationId xmlns:a16="http://schemas.microsoft.com/office/drawing/2014/main" id="{A042A902-CA92-04A1-6686-0B54F7844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094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D0C01AA-137B-AA4E-58FE-C5C303880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компоненты </a:t>
            </a: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Поле (</a:t>
            </a: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Field)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985C3E-F83F-B451-6743-DC9BFF1776D0}"/>
              </a:ext>
            </a:extLst>
          </p:cNvPr>
          <p:cNvSpPr txBox="1"/>
          <p:nvPr/>
        </p:nvSpPr>
        <p:spPr>
          <a:xfrm>
            <a:off x="44387" y="1171853"/>
            <a:ext cx="90552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 (Field): Это отдельный элемент данных в документе. Например, в документе пользователя поле может быть "имя", "возраст" и т. д.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5AB8E38-C5F2-4920-06F7-03868BCB6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913" y="1818184"/>
            <a:ext cx="4806750" cy="3216217"/>
          </a:xfrm>
          <a:prstGeom prst="rect">
            <a:avLst/>
          </a:prstGeom>
        </p:spPr>
      </p:pic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9DE6385E-CD44-9640-9E82-B8BD0251C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349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35BD021-C2DD-DFA9-4062-44D1A1AFF047}"/>
              </a:ext>
            </a:extLst>
          </p:cNvPr>
          <p:cNvSpPr txBox="1"/>
          <p:nvPr/>
        </p:nvSpPr>
        <p:spPr>
          <a:xfrm>
            <a:off x="106533" y="1307561"/>
            <a:ext cx="878889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поля: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Хранят текстовую информацию.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Хранят числовые данные.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Логические значения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Хранят булевы значения.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Хранят временные метки или временные интервалы.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Двоичные данные: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хранения бинарной информации (например, изображений).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поля: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Вложенные объекты: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Поле, которое содержит объект с несколькими вложенными полями. Например, поле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примере выше.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Массивы: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Поле, которое содержит список значений, например, список заказов в поле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6F8323-D6CA-6048-FA4B-2C797542C79A}"/>
              </a:ext>
            </a:extLst>
          </p:cNvPr>
          <p:cNvSpPr txBox="1"/>
          <p:nvPr/>
        </p:nvSpPr>
        <p:spPr>
          <a:xfrm>
            <a:off x="616998" y="370188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полей: </a:t>
            </a:r>
          </a:p>
        </p:txBody>
      </p:sp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28F9A92F-201D-B70B-2A11-C09AC7112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097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9CF0B5-B72A-030B-52E4-46EF90601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93662"/>
          </a:xfrm>
        </p:spPr>
        <p:txBody>
          <a:bodyPr/>
          <a:lstStyle/>
          <a:p>
            <a:r>
              <a:rPr lang="ru-RU" sz="1800" b="1" kern="10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Загрузка MongoDB: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3A7E80-8D03-C073-539D-C9538194F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8BE53B-4EC9-D88A-0B71-4163B965F2FB}"/>
              </a:ext>
            </a:extLst>
          </p:cNvPr>
          <p:cNvSpPr txBox="1"/>
          <p:nvPr/>
        </p:nvSpPr>
        <p:spPr>
          <a:xfrm>
            <a:off x="426127" y="1455937"/>
            <a:ext cx="7886699" cy="1703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8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Перейдите на официальный сайт MongoDB: </a:t>
            </a:r>
            <a:r>
              <a:rPr lang="ru-RU" sz="1800" u="sng" kern="10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https://www.mongodb.com/try/download/community</a:t>
            </a:r>
            <a:r>
              <a:rPr lang="ru-RU" sz="18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1800" kern="1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Выберите версию для Windows и скачайте установочный файл (обычно .msi файл).</a:t>
            </a:r>
            <a:endParaRPr lang="ru-RU" sz="18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ru-RU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F6B5A4F-9C6A-AF1F-7608-D5611C6D9C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1476" y="2447278"/>
            <a:ext cx="69913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69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4D436C-DE27-CAFD-FFB6-2330494AF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937" y="1538287"/>
            <a:ext cx="4810125" cy="3781425"/>
          </a:xfrm>
          <a:prstGeom prst="rect">
            <a:avLst/>
          </a:prstGeom>
        </p:spPr>
      </p:pic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60C440-D52A-184A-8784-DE909F5D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14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4331D3-DF7F-5B4B-90D9-202D35DB8CCF}"/>
              </a:ext>
            </a:extLst>
          </p:cNvPr>
          <p:cNvSpPr txBox="1"/>
          <p:nvPr/>
        </p:nvSpPr>
        <p:spPr>
          <a:xfrm>
            <a:off x="616998" y="37018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MDB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b="1" kern="1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Запуск установщика:</a:t>
            </a:r>
            <a:endParaRPr lang="ru-RU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9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F2D41C7-A60C-BE5F-9A61-8F3048FFC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8835" y="1420426"/>
            <a:ext cx="4642739" cy="502420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2142AC4-7173-6117-1C47-00CB1D0BACF6}"/>
              </a:ext>
            </a:extLst>
          </p:cNvPr>
          <p:cNvSpPr txBox="1"/>
          <p:nvPr/>
        </p:nvSpPr>
        <p:spPr>
          <a:xfrm>
            <a:off x="-1" y="2589605"/>
            <a:ext cx="42588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C:\Program Files\</a:t>
            </a:r>
            <a:r>
              <a:rPr lang="ru-RU" dirty="0" err="1"/>
              <a:t>MongoDB</a:t>
            </a:r>
            <a:r>
              <a:rPr lang="ru-RU" dirty="0"/>
              <a:t>\Server\8.0\</a:t>
            </a:r>
            <a:r>
              <a:rPr lang="ru-RU" dirty="0" err="1"/>
              <a:t>bin</a:t>
            </a:r>
            <a:endParaRPr lang="ru-RU" dirty="0"/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8D329D8E-FE5B-A046-A4F4-29201E773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15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30FE2C-8681-13CA-22D1-677D68DAC7C4}"/>
              </a:ext>
            </a:extLst>
          </p:cNvPr>
          <p:cNvSpPr txBox="1"/>
          <p:nvPr/>
        </p:nvSpPr>
        <p:spPr>
          <a:xfrm>
            <a:off x="408373" y="413367"/>
            <a:ext cx="4598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Переменные среды 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656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1563F50-C1DF-766E-AEB3-885ABB906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8775" y="1962150"/>
            <a:ext cx="5886450" cy="2933700"/>
          </a:xfrm>
          <a:prstGeom prst="rect">
            <a:avLst/>
          </a:prstGeom>
        </p:spPr>
      </p:pic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06C671-8D58-E9EF-919B-A73F904E9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16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F10ECA-59DC-8F28-67E4-59B8B9547313}"/>
              </a:ext>
            </a:extLst>
          </p:cNvPr>
          <p:cNvSpPr txBox="1"/>
          <p:nvPr/>
        </p:nvSpPr>
        <p:spPr>
          <a:xfrm>
            <a:off x="408373" y="413367"/>
            <a:ext cx="4598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Переменные среды 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89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5EB4DC-251D-53AE-F447-A2188C86B6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43" y="1171483"/>
            <a:ext cx="3578716" cy="2805713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DBDA158-A1CA-A9AE-BCF6-CEF9FFF5EF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5459" y="4145872"/>
            <a:ext cx="5095875" cy="24098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1D1F38C-0A21-9E6E-5B09-FDEA014C23DB}"/>
              </a:ext>
            </a:extLst>
          </p:cNvPr>
          <p:cNvSpPr txBox="1"/>
          <p:nvPr/>
        </p:nvSpPr>
        <p:spPr>
          <a:xfrm>
            <a:off x="3943350" y="1420177"/>
            <a:ext cx="4572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Установка: </a:t>
            </a:r>
            <a:r>
              <a:rPr lang="en-US" b="0" i="0" dirty="0">
                <a:solidFill>
                  <a:srgbClr val="001E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 Shell</a:t>
            </a:r>
            <a:endParaRPr lang="ru-RU" b="0" i="0" dirty="0">
              <a:solidFill>
                <a:srgbClr val="001E2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b="0" i="0" dirty="0">
              <a:solidFill>
                <a:srgbClr val="001E2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Загрузка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MongoDB Shell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Перейдите на официальный сайт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MongoDB: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https://www.mongodb.com/try/download/shell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Выберите нужную версию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MongoDB Shell</a:t>
            </a:r>
          </a:p>
          <a:p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2A0942-349B-3353-217D-F423C355461D}"/>
              </a:ext>
            </a:extLst>
          </p:cNvPr>
          <p:cNvSpPr txBox="1"/>
          <p:nvPr/>
        </p:nvSpPr>
        <p:spPr>
          <a:xfrm>
            <a:off x="489199" y="514320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Добавить в переменные среды</a:t>
            </a:r>
            <a:endParaRPr lang="en-US" b="0" i="0" dirty="0">
              <a:solidFill>
                <a:srgbClr val="001E2B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5C769DA8-FD73-5F65-DB1F-776586ABF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17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842EBD-5EC5-2CF8-56EC-03776951643D}"/>
              </a:ext>
            </a:extLst>
          </p:cNvPr>
          <p:cNvSpPr txBox="1"/>
          <p:nvPr/>
        </p:nvSpPr>
        <p:spPr>
          <a:xfrm>
            <a:off x="408373" y="413367"/>
            <a:ext cx="4598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 Shell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738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7EBA6F9-907F-D2BB-DD98-0709ADB28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6599"/>
            <a:ext cx="9144000" cy="40139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37AB049-9FC8-A53F-EA63-7C2D881C0072}"/>
              </a:ext>
            </a:extLst>
          </p:cNvPr>
          <p:cNvSpPr txBox="1"/>
          <p:nvPr/>
        </p:nvSpPr>
        <p:spPr>
          <a:xfrm>
            <a:off x="741285" y="5437547"/>
            <a:ext cx="7150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For </a:t>
            </a:r>
            <a:r>
              <a:rPr lang="ru-RU" dirty="0" err="1"/>
              <a:t>mongosh</a:t>
            </a:r>
            <a:r>
              <a:rPr lang="ru-RU" dirty="0"/>
              <a:t> </a:t>
            </a:r>
            <a:r>
              <a:rPr lang="ru-RU" dirty="0" err="1"/>
              <a:t>info</a:t>
            </a:r>
            <a:r>
              <a:rPr lang="ru-RU" dirty="0"/>
              <a:t> </a:t>
            </a:r>
            <a:r>
              <a:rPr lang="ru-RU" dirty="0" err="1"/>
              <a:t>see</a:t>
            </a:r>
            <a:r>
              <a:rPr lang="ru-RU" dirty="0"/>
              <a:t>: </a:t>
            </a:r>
            <a:r>
              <a:rPr lang="ru-RU" dirty="0">
                <a:hlinkClick r:id="rId3"/>
              </a:rPr>
              <a:t>https://www.mongodb.com/docs/mongodb-shell/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420F2703-7FD9-BA4C-32F8-0667871E7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18</a:t>
            </a:fld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CA31C1-10E5-1C37-6917-CAE0D40E4BC4}"/>
              </a:ext>
            </a:extLst>
          </p:cNvPr>
          <p:cNvSpPr txBox="1"/>
          <p:nvPr/>
        </p:nvSpPr>
        <p:spPr>
          <a:xfrm>
            <a:off x="408373" y="413367"/>
            <a:ext cx="4598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 Shell / </a:t>
            </a:r>
            <a:r>
              <a:rPr lang="en-US" b="1" i="0" dirty="0" err="1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mongosh</a:t>
            </a:r>
            <a:endParaRPr lang="ru-RU" b="1" dirty="0">
              <a:solidFill>
                <a:srgbClr val="C0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19419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621AE2-AA48-BFFD-5E87-0E158A16B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04" y="4678163"/>
            <a:ext cx="6603564" cy="1860750"/>
          </a:xfrm>
          <a:prstGeom prst="rect">
            <a:avLst/>
          </a:prstGeom>
        </p:spPr>
      </p:pic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50D4B6-BEF2-04A9-0D58-CB30FDDBB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19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77BC72-EB6F-5703-FD33-986570FA4CA6}"/>
              </a:ext>
            </a:extLst>
          </p:cNvPr>
          <p:cNvSpPr txBox="1"/>
          <p:nvPr/>
        </p:nvSpPr>
        <p:spPr>
          <a:xfrm>
            <a:off x="122205" y="1277463"/>
            <a:ext cx="87377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MongoDB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по умолчанию создаются три стандартных баз данных.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38B8D0-81E3-38ED-A7D2-47A64BA9E8CC}"/>
              </a:ext>
            </a:extLst>
          </p:cNvPr>
          <p:cNvSpPr txBox="1"/>
          <p:nvPr/>
        </p:nvSpPr>
        <p:spPr>
          <a:xfrm>
            <a:off x="122205" y="1668848"/>
            <a:ext cx="895965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системная база данных, которая используется для управления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Администраторы используют её для настройки и управления пользователями, ролями и другими параметрами безопасности. База данных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доступна только для пользователей с соответствующими правами.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база данных используется для хранения конфигурационных данных в случае использования кластеров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кластерах). Она содержит метаданные, такие как информацию 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балансировке нагрузки.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данных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для хранения данных, которые не реплицируются в другие узлы репликационного набора. Это важно для хранения данных, которые используются только на локальном сервере, например, логов.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81F9B7-BB3F-5AD8-7A32-0AD47E048A15}"/>
              </a:ext>
            </a:extLst>
          </p:cNvPr>
          <p:cNvSpPr txBox="1"/>
          <p:nvPr/>
        </p:nvSpPr>
        <p:spPr>
          <a:xfrm>
            <a:off x="408373" y="413367"/>
            <a:ext cx="4598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Системные базы данных</a:t>
            </a:r>
          </a:p>
        </p:txBody>
      </p:sp>
    </p:spTree>
    <p:extLst>
      <p:ext uri="{BB962C8B-B14F-4D97-AF65-F5344CB8AC3E}">
        <p14:creationId xmlns:p14="http://schemas.microsoft.com/office/powerpoint/2010/main" val="1033325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 </a:t>
            </a:r>
          </a:p>
          <a:p>
            <a:pPr marL="457200" indent="-457200"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компоненты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Коллекции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Вложенные данные: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MDB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1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Запуск установщика:</a:t>
            </a:r>
            <a:endParaRPr lang="ru-RU" sz="1600" b="1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en-US" sz="1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MongoDB Shell</a:t>
            </a:r>
            <a:endParaRPr lang="ru-RU" sz="16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 БД</a:t>
            </a:r>
          </a:p>
          <a:p>
            <a:pPr marL="457200" indent="-457200">
              <a:buFontTx/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Операторы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use, show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414AA43-1975-A1E0-1583-86DC270D1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84" y="2556517"/>
            <a:ext cx="5550624" cy="1235800"/>
          </a:xfrm>
          <a:prstGeom prst="rect">
            <a:avLst/>
          </a:prstGeom>
        </p:spPr>
      </p:pic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6373F4-F419-733E-9732-84200AB90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20</a:t>
            </a:fld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8D28E9-1C5C-43F3-C8B9-334D374EEDCA}"/>
              </a:ext>
            </a:extLst>
          </p:cNvPr>
          <p:cNvSpPr txBox="1"/>
          <p:nvPr/>
        </p:nvSpPr>
        <p:spPr>
          <a:xfrm>
            <a:off x="248576" y="1321851"/>
            <a:ext cx="82667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ru-RU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для переключения между базами данных. Она позволяет выбрать базу данных, с которой вы хотите работать в текущем сеансе.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C3CBF0-5733-DF0D-4D52-062634A63BCC}"/>
              </a:ext>
            </a:extLst>
          </p:cNvPr>
          <p:cNvSpPr txBox="1"/>
          <p:nvPr/>
        </p:nvSpPr>
        <p:spPr>
          <a:xfrm>
            <a:off x="248576" y="4302957"/>
            <a:ext cx="843378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база данных с указанным именем уже существует, команда переключит вас на неё.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база данных не существует,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создаст её автоматически, когда вы добавите в неё данные (например, вставите документы в коллекцию).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865B28-23DF-5B1C-18A9-424EA108AF53}"/>
              </a:ext>
            </a:extLst>
          </p:cNvPr>
          <p:cNvSpPr txBox="1"/>
          <p:nvPr/>
        </p:nvSpPr>
        <p:spPr>
          <a:xfrm>
            <a:off x="408373" y="413367"/>
            <a:ext cx="4598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19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C47C841-223E-9D93-0FDC-284B1ACD2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6971" y="2093791"/>
            <a:ext cx="5577326" cy="141006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908FB9B-B4BA-9F69-C08B-B32FC1098A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49" y="4449792"/>
            <a:ext cx="5468177" cy="1533757"/>
          </a:xfrm>
          <a:prstGeom prst="rect">
            <a:avLst/>
          </a:prstGeom>
        </p:spPr>
      </p:pic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4CE10F8B-256B-CA60-499A-D24C77E49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21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D831D2-CD22-8BB8-DA9A-04EC826F60D7}"/>
              </a:ext>
            </a:extLst>
          </p:cNvPr>
          <p:cNvSpPr txBox="1"/>
          <p:nvPr/>
        </p:nvSpPr>
        <p:spPr>
          <a:xfrm>
            <a:off x="1000026" y="132897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db.&lt;</a:t>
            </a:r>
            <a:r>
              <a:rPr lang="en-US" dirty="0" err="1"/>
              <a:t>collection_name</a:t>
            </a:r>
            <a:r>
              <a:rPr lang="en-US" dirty="0"/>
              <a:t>&gt;.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insertOne</a:t>
            </a:r>
            <a:r>
              <a:rPr lang="en-US" dirty="0">
                <a:solidFill>
                  <a:schemeClr val="accent2"/>
                </a:solidFill>
              </a:rPr>
              <a:t>(&lt;document&gt;)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D1C799-B842-7AB6-76EF-45A65060A1B4}"/>
              </a:ext>
            </a:extLst>
          </p:cNvPr>
          <p:cNvSpPr txBox="1"/>
          <p:nvPr/>
        </p:nvSpPr>
        <p:spPr>
          <a:xfrm>
            <a:off x="5699463" y="1644663"/>
            <a:ext cx="328418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collection_name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название коллекции, в которую вы хотите вставить документ.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сам документ, который вы хотите вставить. Это объект JavaScript, представленный в формате JSON.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05B286-6B8B-E0C7-CA00-3364A8DED280}"/>
              </a:ext>
            </a:extLst>
          </p:cNvPr>
          <p:cNvSpPr txBox="1"/>
          <p:nvPr/>
        </p:nvSpPr>
        <p:spPr>
          <a:xfrm>
            <a:off x="1429305" y="4051875"/>
            <a:ext cx="463414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</a:t>
            </a: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b="1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collections</a:t>
            </a:r>
            <a:endParaRPr lang="ru-RU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394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26E4DDD-0B19-3567-8B08-A0826D814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142" y="2594221"/>
            <a:ext cx="4741973" cy="2110943"/>
          </a:xfrm>
          <a:prstGeom prst="rect">
            <a:avLst/>
          </a:prstGeom>
        </p:spPr>
      </p:pic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8B87F0-254E-D3FE-3D47-697012470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8328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053A94D-0EAD-0A24-BC18-2931C14888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7132"/>
            <a:ext cx="9144000" cy="5386812"/>
          </a:xfrm>
          <a:prstGeom prst="rect">
            <a:avLst/>
          </a:prstGeom>
        </p:spPr>
      </p:pic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7B645A-4E03-38BD-2E46-7103FDFA5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4207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ACD87BE-D92C-0921-F0D9-639CCAAA4F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665" y="1795139"/>
            <a:ext cx="2676525" cy="4191000"/>
          </a:xfrm>
          <a:prstGeom prst="rect">
            <a:avLst/>
          </a:prstGeom>
        </p:spPr>
      </p:pic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70773D-1166-CFF5-D912-9A410CF59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288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00D96A-366F-843E-B2A1-DBD14BCF1328}"/>
              </a:ext>
            </a:extLst>
          </p:cNvPr>
          <p:cNvSpPr txBox="1"/>
          <p:nvPr/>
        </p:nvSpPr>
        <p:spPr>
          <a:xfrm>
            <a:off x="195309" y="1169062"/>
            <a:ext cx="894869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популярная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NoSQL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база данных, которая хранит данные в формате документов, а не в традиционных таблицах, как в реляционных базах данных. Она использует гибкую структуру, где данные хранятся в виде пар «ключ-значение» в документах, которые могут содержать различные типы данных, включая строки, числа, массивы и вложенные объекты. Это позволяет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легко адаптироваться к меняющимся требованиям и эффективно работать с неструктурированными данными. Одним из главных преимуществ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её масштабируемость и простота в работе с большими объемами данных.</a:t>
            </a:r>
          </a:p>
        </p:txBody>
      </p:sp>
      <p:pic>
        <p:nvPicPr>
          <p:cNvPr id="3074" name="Picture 2" descr="Introduction To MongoDB and Concepts. - Digital Varys">
            <a:extLst>
              <a:ext uri="{FF2B5EF4-FFF2-40B4-BE49-F238E27FC236}">
                <a16:creationId xmlns:a16="http://schemas.microsoft.com/office/drawing/2014/main" id="{26A76530-C4C4-D0FB-E81F-566BE5F73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699" y="3620163"/>
            <a:ext cx="5094449" cy="2802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D66D854-E605-3E6F-EAEA-5FADF444EA69}"/>
              </a:ext>
            </a:extLst>
          </p:cNvPr>
          <p:cNvSpPr txBox="1"/>
          <p:nvPr/>
        </p:nvSpPr>
        <p:spPr>
          <a:xfrm>
            <a:off x="44388" y="1493876"/>
            <a:ext cx="905522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данных (Database)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быть несколько баз данных, каждая из которых содержит коллекции. </a:t>
            </a:r>
          </a:p>
          <a:p>
            <a:pPr algn="just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Коллекция (Collection)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Это аналог таблицы в реляционных СУБД. Коллекция состоит из множества документов, которые могут иметь различную структуру.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6ED3635-00AE-01F2-4219-FEB034A40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компоненты </a:t>
            </a: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ow To Find Mongo Database Url And Collections Database - Corona Todays">
            <a:extLst>
              <a:ext uri="{FF2B5EF4-FFF2-40B4-BE49-F238E27FC236}">
                <a16:creationId xmlns:a16="http://schemas.microsoft.com/office/drawing/2014/main" id="{A375DDB6-F3C0-EDB8-4D20-24B3F36B2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134" y="3206273"/>
            <a:ext cx="4895850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781084A-3AC8-BFC0-1EC2-6446FF04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096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5502C84-8255-8430-B3A7-F42683CFF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компоненты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 /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Коллекции</a:t>
            </a:r>
          </a:p>
        </p:txBody>
      </p:sp>
      <p:pic>
        <p:nvPicPr>
          <p:cNvPr id="5" name="Picture 2" descr="Relational and non relational databases">
            <a:extLst>
              <a:ext uri="{FF2B5EF4-FFF2-40B4-BE49-F238E27FC236}">
                <a16:creationId xmlns:a16="http://schemas.microsoft.com/office/drawing/2014/main" id="{FB66904D-A09D-3FE2-7275-D04AD2395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018" y="3960746"/>
            <a:ext cx="5434341" cy="2853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8AA7688-45E4-2807-BEE6-243FB91F314F}"/>
              </a:ext>
            </a:extLst>
          </p:cNvPr>
          <p:cNvSpPr txBox="1"/>
          <p:nvPr/>
        </p:nvSpPr>
        <p:spPr>
          <a:xfrm>
            <a:off x="97655" y="1169178"/>
            <a:ext cx="896644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коллекции: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схемы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 отличие от реляционных баз данных,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коллекция не требует строгой схемы. 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Динамическая структура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Документы могут быть добавлены в коллекцию в любое время, и их структура может изменяться без необходимости изменения других документов в коллекции. 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Автоматическая индексация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Каждая коллекция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имеет встроенный индекс по полю _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уникально идентифицирует каждый документ.</a:t>
            </a:r>
          </a:p>
          <a:p>
            <a:pPr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Пониженная зависимость от структуры данных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работа с неструктурированными данными.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Масштабируемость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Коллекции могут быть эффективно распределены по нескольким серверам через механизм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шардирования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A3182D6-FC8B-088A-E1C4-DD09A275C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669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6A345B9-6F08-0E60-0E78-A1CAC8E39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Коллекции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7308AD1-1B31-1B65-CFB0-AF04E004D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908" y="1519607"/>
            <a:ext cx="5720781" cy="17589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774820B-CE9F-5D7B-DA58-F093841BABFC}"/>
              </a:ext>
            </a:extLst>
          </p:cNvPr>
          <p:cNvSpPr txBox="1"/>
          <p:nvPr/>
        </p:nvSpPr>
        <p:spPr>
          <a:xfrm>
            <a:off x="2792027" y="110523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реляционной базе данных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A453AE-0959-B71D-50A9-1C7CA69C4CC1}"/>
              </a:ext>
            </a:extLst>
          </p:cNvPr>
          <p:cNvSpPr txBox="1"/>
          <p:nvPr/>
        </p:nvSpPr>
        <p:spPr>
          <a:xfrm>
            <a:off x="2286000" y="344210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коллекции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113782C-24FC-C3AC-0B2B-1F423620D8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15" y="3811434"/>
            <a:ext cx="4054322" cy="1758952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09AAF4D0-2170-0B2E-C43C-DA3F648B09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3411" y="3811434"/>
            <a:ext cx="4770589" cy="1758952"/>
          </a:xfrm>
          <a:prstGeom prst="rect">
            <a:avLst/>
          </a:prstGeom>
        </p:spPr>
      </p:pic>
      <p:sp>
        <p:nvSpPr>
          <p:cNvPr id="15" name="Номер слайда 14">
            <a:extLst>
              <a:ext uri="{FF2B5EF4-FFF2-40B4-BE49-F238E27FC236}">
                <a16:creationId xmlns:a16="http://schemas.microsoft.com/office/drawing/2014/main" id="{19D089AF-21CB-FD5C-5BF7-5E7ACC9F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578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894F9E7-6E06-77F5-556F-4713C38B1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D45AAA1-5637-482C-3365-D8EAD8E28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075" y="2750135"/>
            <a:ext cx="6419850" cy="32575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2DD04EC-5C67-A448-4CD8-F84D050C6E87}"/>
              </a:ext>
            </a:extLst>
          </p:cNvPr>
          <p:cNvSpPr txBox="1"/>
          <p:nvPr/>
        </p:nvSpPr>
        <p:spPr>
          <a:xfrm>
            <a:off x="213064" y="1270377"/>
            <a:ext cx="863797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Нет ограничений одной схемой, как в реляционных СУБД.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Это особенно удобно, когда ты работаешь с различными типами данных, которые могут не всегда быть одинаковыми для всех записей.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D12E46B-718E-3ACD-AFD2-607D9B354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737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44FF718-EA23-1EC1-DE68-4F62E28B4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компоненты </a:t>
            </a:r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D3DF03-25CC-9FDF-17E6-9DA2AD910147}"/>
              </a:ext>
            </a:extLst>
          </p:cNvPr>
          <p:cNvSpPr txBox="1"/>
          <p:nvPr/>
        </p:nvSpPr>
        <p:spPr>
          <a:xfrm>
            <a:off x="44388" y="1142467"/>
            <a:ext cx="9055223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(Document):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— это основная единица хранения данных.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основная единица хранения данных, и его можно рассматривать как строку в реляционной базе данных. Но есть несколько ключевых отличий, которые делают его особенным и более гибким. 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хранения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Документ хранится в формате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BSON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JSON)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документа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Документ состоит из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пары "ключ-значение"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E184E62-FE9A-4563-5AD4-9FBF8ACC1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561" y="3173792"/>
            <a:ext cx="5476875" cy="1228725"/>
          </a:xfrm>
          <a:prstGeom prst="rect">
            <a:avLst/>
          </a:prstGeom>
        </p:spPr>
      </p:pic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id="{3399D0C9-3218-46EC-9E4A-E54BF3C10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301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933565-9D7A-AC2E-1EB9-37C07E8E6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31519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Вложенные данные: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4A05B83-5810-5FF3-DAAE-84AA546BD2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762" y="1429536"/>
            <a:ext cx="5324475" cy="33242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C2635E9-BCA9-2124-5CDE-A20E9CF0C8A9}"/>
              </a:ext>
            </a:extLst>
          </p:cNvPr>
          <p:cNvSpPr txBox="1"/>
          <p:nvPr/>
        </p:nvSpPr>
        <p:spPr>
          <a:xfrm>
            <a:off x="1282822" y="5105298"/>
            <a:ext cx="70621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документе поле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address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вложенный объект, а поле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orders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массив, содержащий несколько объектов. 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37FE09A6-74E3-1A9A-7BB1-6CDD2239F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9997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3971</TotalTime>
  <Words>1415</Words>
  <Application>Microsoft Office PowerPoint</Application>
  <PresentationFormat>Экран (4:3)</PresentationFormat>
  <Paragraphs>130</Paragraphs>
  <Slides>25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Тема Office</vt:lpstr>
      <vt:lpstr>  </vt:lpstr>
      <vt:lpstr>Содержание</vt:lpstr>
      <vt:lpstr>Введение</vt:lpstr>
      <vt:lpstr>Основные компоненты MongoDB</vt:lpstr>
      <vt:lpstr>Основные компоненты MongoDB / Коллекции</vt:lpstr>
      <vt:lpstr>Пример Коллекции</vt:lpstr>
      <vt:lpstr>+</vt:lpstr>
      <vt:lpstr>Основные компоненты MongoDB</vt:lpstr>
      <vt:lpstr>Вложенные данные:</vt:lpstr>
      <vt:lpstr>Презентация PowerPoint</vt:lpstr>
      <vt:lpstr>Основные компоненты MongoDB / Поле (Field)</vt:lpstr>
      <vt:lpstr>Презентация PowerPoint</vt:lpstr>
      <vt:lpstr>Загрузка MongoDB: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328</cp:revision>
  <dcterms:created xsi:type="dcterms:W3CDTF">2017-10-09T05:58:02Z</dcterms:created>
  <dcterms:modified xsi:type="dcterms:W3CDTF">2025-01-28T06:23:45Z</dcterms:modified>
</cp:coreProperties>
</file>