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76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8" r:id="rId18"/>
    <p:sldId id="297" r:id="rId19"/>
    <p:sldId id="299" r:id="rId20"/>
    <p:sldId id="300" r:id="rId21"/>
    <p:sldId id="301" r:id="rId22"/>
    <p:sldId id="28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04.02.2025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04.02.2025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04.02.2025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04.02.2025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04.02.2025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04.02.2025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83411"/>
            <a:ext cx="6205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Операции CRUD в </a:t>
            </a:r>
            <a:r>
              <a:rPr lang="ru-RU" sz="2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MongoDB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D39441-29D7-5858-7EC7-FD7277DF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4A6951-9872-E082-6F87-AE4E4F66BF35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0D13D1-CCBD-9C77-43A9-85DBEAC225F2}"/>
              </a:ext>
            </a:extLst>
          </p:cNvPr>
          <p:cNvSpPr txBox="1"/>
          <p:nvPr/>
        </p:nvSpPr>
        <p:spPr>
          <a:xfrm>
            <a:off x="4558128" y="1887012"/>
            <a:ext cx="41902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insertMany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метод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позволяет вставлять несколько документов в коллекцию за одну операцию.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3AC272A-43F0-072D-19C7-2D55CBCD1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03" y="1381809"/>
            <a:ext cx="3874547" cy="268509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2EE1C57-B001-0886-7679-A9B8CF76F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253" y="4297281"/>
            <a:ext cx="6627643" cy="2205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050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841C342-07B1-17C1-2861-E97BBC821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2AA597-E31C-8B70-2940-2785462DDABA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чтения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B8D5CFA-9590-915F-62AE-62924280F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9801" y="2613687"/>
            <a:ext cx="6324600" cy="11334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9217A9F-1326-4AAA-9DA4-483DFF48F3AF}"/>
              </a:ext>
            </a:extLst>
          </p:cNvPr>
          <p:cNvSpPr txBox="1"/>
          <p:nvPr/>
        </p:nvSpPr>
        <p:spPr>
          <a:xfrm>
            <a:off x="0" y="1181162"/>
            <a:ext cx="89842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чтения извлекают документы из коллекции, т.е. запрашивают документы в коллекции.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следующие методы для чтения документов из коллекции: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db.collection.find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281FEB-128B-D831-717D-31686A084AE2}"/>
              </a:ext>
            </a:extLst>
          </p:cNvPr>
          <p:cNvSpPr txBox="1"/>
          <p:nvPr/>
        </p:nvSpPr>
        <p:spPr>
          <a:xfrm>
            <a:off x="665825" y="4476509"/>
            <a:ext cx="64895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Запрашивать документы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Запрашивать встроенные/вложенные документы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Запрашивать массив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Запрашивать массив встроенных документов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293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3D2CDD-9EC1-F00B-5F71-A5741798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5817F-5615-A67F-9E69-756F3A77926B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find()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6ED1EB-976C-6501-2353-69EA0B7ED2BE}"/>
              </a:ext>
            </a:extLst>
          </p:cNvPr>
          <p:cNvSpPr txBox="1"/>
          <p:nvPr/>
        </p:nvSpPr>
        <p:spPr>
          <a:xfrm>
            <a:off x="62144" y="2237925"/>
            <a:ext cx="9081856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"5fd98ea9ce6e8850d88270b5"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sz="1100" b="0" i="0" dirty="0" err="1">
                <a:solidFill>
                  <a:srgbClr val="A3BE8C"/>
                </a:solidFill>
                <a:effectLst/>
                <a:latin typeface="Menlo"/>
              </a:rPr>
              <a:t>Kitana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"4 years"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"Cat"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"521 E. Cortland"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1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</a:p>
          <a:p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"5fd993a2ce6e8850d88270b7"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"Marsh"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"6 years"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"380 W. Fir Ave"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1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</a:p>
          <a:p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"5fd993f3ce6e8850d88270b8"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"Loo"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"3 years"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"380 W. Fir Ave"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1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</a:p>
          <a:p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"5fd994efce6e8850d88270ba"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"Kevin"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"8 years"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"900 W. Wood Way"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1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sz="11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F8AE5E-FFEB-FD6E-CE2D-3F4B67476BCF}"/>
              </a:ext>
            </a:extLst>
          </p:cNvPr>
          <p:cNvSpPr txBox="1"/>
          <p:nvPr/>
        </p:nvSpPr>
        <p:spPr>
          <a:xfrm>
            <a:off x="297402" y="426748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EBCB8B"/>
                </a:solidFill>
                <a:effectLst/>
                <a:latin typeface="Menlo"/>
              </a:rPr>
              <a:t>db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.RecordsDB.find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({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species"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: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"Cat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})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751769-FC9D-B275-5AEF-36AF412B1064}"/>
              </a:ext>
            </a:extLst>
          </p:cNvPr>
          <p:cNvSpPr txBox="1"/>
          <p:nvPr/>
        </p:nvSpPr>
        <p:spPr>
          <a:xfrm>
            <a:off x="297402" y="139999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B48EAD"/>
                </a:solidFill>
                <a:effectLst/>
                <a:latin typeface="Menlo"/>
              </a:rPr>
              <a:t>db</a:t>
            </a:r>
            <a:r>
              <a:rPr lang="en-US" b="0" i="0" dirty="0" err="1">
                <a:solidFill>
                  <a:srgbClr val="BF616A"/>
                </a:solidFill>
                <a:effectLst/>
                <a:latin typeface="Menlo"/>
              </a:rPr>
              <a:t>.RecordsDB.find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()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B3B3CE-27B7-3A9C-D6CA-8B7E4282CAEC}"/>
              </a:ext>
            </a:extLst>
          </p:cNvPr>
          <p:cNvSpPr txBox="1"/>
          <p:nvPr/>
        </p:nvSpPr>
        <p:spPr>
          <a:xfrm>
            <a:off x="128726" y="4971294"/>
            <a:ext cx="891761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"5fd98ea9ce6e8850d88270b5"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sz="1100" b="0" i="0" dirty="0" err="1">
                <a:solidFill>
                  <a:srgbClr val="A3BE8C"/>
                </a:solidFill>
                <a:effectLst/>
                <a:latin typeface="Menlo"/>
              </a:rPr>
              <a:t>Kitana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"4 years"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"Cat"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1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100" b="0" i="0" dirty="0">
                <a:solidFill>
                  <a:srgbClr val="A3BE8C"/>
                </a:solidFill>
                <a:effectLst/>
                <a:latin typeface="Menlo"/>
              </a:rPr>
              <a:t>"521 E. Cortland"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1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100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224167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2B5383F-7B85-7C44-C998-E3AF7CD16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7B60C8-BF03-38FF-A400-B23796278492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findOne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AF38FA-8B81-84C7-D729-8B5113744D52}"/>
              </a:ext>
            </a:extLst>
          </p:cNvPr>
          <p:cNvSpPr txBox="1"/>
          <p:nvPr/>
        </p:nvSpPr>
        <p:spPr>
          <a:xfrm>
            <a:off x="537100" y="132897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effectLst/>
                <a:latin typeface="Menlo"/>
              </a:rPr>
              <a:t>db.{collection}.</a:t>
            </a:r>
            <a:r>
              <a:rPr lang="en-US" b="0" i="0" dirty="0" err="1">
                <a:effectLst/>
                <a:latin typeface="Menlo"/>
              </a:rPr>
              <a:t>findOne</a:t>
            </a:r>
            <a:r>
              <a:rPr lang="en-US" b="0" i="0" dirty="0">
                <a:effectLst/>
                <a:latin typeface="Menlo"/>
              </a:rPr>
              <a:t>({query}, {projection})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6677B5-DD59-7FD6-DD68-4313281C2DAB}"/>
              </a:ext>
            </a:extLst>
          </p:cNvPr>
          <p:cNvSpPr txBox="1"/>
          <p:nvPr/>
        </p:nvSpPr>
        <p:spPr>
          <a:xfrm>
            <a:off x="0" y="1820675"/>
            <a:ext cx="915287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"5fd98ea9ce6e8850d88270b5"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sz="1400" b="0" i="0" dirty="0" err="1">
                <a:solidFill>
                  <a:srgbClr val="A3BE8C"/>
                </a:solidFill>
                <a:effectLst/>
                <a:latin typeface="Menlo"/>
              </a:rPr>
              <a:t>Kitana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"8 years"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"Cat"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"521 E. Cortland"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4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sz="1400" b="0" i="0" dirty="0">
              <a:solidFill>
                <a:srgbClr val="C0C5CE"/>
              </a:solidFill>
              <a:effectLst/>
              <a:latin typeface="Menlo"/>
            </a:endParaRPr>
          </a:p>
          <a:p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"5fd993a2ce6e8850d88270b7"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"Marsh"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"6 years"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"380 W. Fir Ave"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4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sz="1400" b="0" i="0" dirty="0">
              <a:solidFill>
                <a:srgbClr val="C0C5CE"/>
              </a:solidFill>
              <a:effectLst/>
              <a:latin typeface="Menlo"/>
            </a:endParaRPr>
          </a:p>
          <a:p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 { "_id" : 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"5fd993f3ce6e8850d88270b8"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"Loo"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"3 years"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"380 W. Fir Ave"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4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sz="1400" b="0" i="0" dirty="0">
              <a:solidFill>
                <a:srgbClr val="C0C5CE"/>
              </a:solidFill>
              <a:effectLst/>
              <a:latin typeface="Menlo"/>
            </a:endParaRPr>
          </a:p>
          <a:p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"5fd994efce6e8850d88270ba"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"Kevin"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"8 years"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"900 W. Wood Way"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4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775C59-C6C3-E1DB-DC37-361F28A8777F}"/>
              </a:ext>
            </a:extLst>
          </p:cNvPr>
          <p:cNvSpPr txBox="1"/>
          <p:nvPr/>
        </p:nvSpPr>
        <p:spPr>
          <a:xfrm>
            <a:off x="1475912" y="3782269"/>
            <a:ext cx="4585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Запускаем следующ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ий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A63771-508E-C1AE-8722-F80F38AC878C}"/>
              </a:ext>
            </a:extLst>
          </p:cNvPr>
          <p:cNvSpPr txBox="1"/>
          <p:nvPr/>
        </p:nvSpPr>
        <p:spPr>
          <a:xfrm>
            <a:off x="1404891" y="4267392"/>
            <a:ext cx="4585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EBCB8B"/>
                </a:solidFill>
                <a:effectLst/>
                <a:latin typeface="Menlo"/>
              </a:rPr>
              <a:t>db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.</a:t>
            </a:r>
            <a:r>
              <a:rPr lang="en-US" b="0" i="0" dirty="0" err="1">
                <a:effectLst/>
                <a:latin typeface="Menlo"/>
              </a:rPr>
              <a:t>RecordsDB.find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({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: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"8 years"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})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AA146C-F2AA-6E20-D7AF-09A1F759CC1A}"/>
              </a:ext>
            </a:extLst>
          </p:cNvPr>
          <p:cNvSpPr txBox="1"/>
          <p:nvPr/>
        </p:nvSpPr>
        <p:spPr>
          <a:xfrm>
            <a:off x="215840" y="5623044"/>
            <a:ext cx="85641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"5fd98ea9ce6e8850d88270b5"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sz="1400" b="0" i="0" dirty="0" err="1">
                <a:solidFill>
                  <a:srgbClr val="A3BE8C"/>
                </a:solidFill>
                <a:effectLst/>
                <a:latin typeface="Menlo"/>
              </a:rPr>
              <a:t>Kitana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"8 years"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"Cat"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sz="1400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sz="1400" b="0" i="0" dirty="0">
                <a:solidFill>
                  <a:srgbClr val="A3BE8C"/>
                </a:solidFill>
                <a:effectLst/>
                <a:latin typeface="Menlo"/>
              </a:rPr>
              <a:t>"521 E. Cortland"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sz="1400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sz="1400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B11E5B-DB8B-0CF1-13B0-E56AE66251D7}"/>
              </a:ext>
            </a:extLst>
          </p:cNvPr>
          <p:cNvSpPr txBox="1"/>
          <p:nvPr/>
        </p:nvSpPr>
        <p:spPr>
          <a:xfrm>
            <a:off x="2498324" y="5159692"/>
            <a:ext cx="4585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778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F28F74E-39E9-C054-673A-BEAE2E8A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2252BB-49C2-E9DB-14DB-84C1AD1824E4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6DA2EC0-8456-374F-1BD7-E20602B7A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648" y="4552718"/>
            <a:ext cx="6153150" cy="12858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CECA618-4680-9558-2A74-AE338A319162}"/>
              </a:ext>
            </a:extLst>
          </p:cNvPr>
          <p:cNvSpPr txBox="1"/>
          <p:nvPr/>
        </p:nvSpPr>
        <p:spPr>
          <a:xfrm>
            <a:off x="284085" y="1307561"/>
            <a:ext cx="868236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обновления изменяют существующие документы в коллекции.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следующие методы для обновления документов коллекции: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db.collection.update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One()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db.collection.update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db.collection.ReplaceOne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операции обновления нацелены на одну коллекцию. Все операции записи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атомарными на уровне одного документа. Вы можете указать критерии или фильтры, которые определяют документы для обновления. Эти фильтры используют тот же синтаксис, что и операции чтения.</a:t>
            </a:r>
          </a:p>
        </p:txBody>
      </p:sp>
    </p:spTree>
    <p:extLst>
      <p:ext uri="{BB962C8B-B14F-4D97-AF65-F5344CB8AC3E}">
        <p14:creationId xmlns:p14="http://schemas.microsoft.com/office/powerpoint/2010/main" val="3450164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574295-1E38-F899-0B8B-AA9E2D8D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66505-1337-1300-2EE7-81B3377BE7D3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updateOne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A036A0-B5F7-DF8F-6B2A-761AD8C3561B}"/>
              </a:ext>
            </a:extLst>
          </p:cNvPr>
          <p:cNvSpPr txBox="1"/>
          <p:nvPr/>
        </p:nvSpPr>
        <p:spPr>
          <a:xfrm>
            <a:off x="102093" y="1700047"/>
            <a:ext cx="89398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db.RecordsDB.updateOne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({name: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"Marsh"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}, {</a:t>
            </a:r>
            <a:r>
              <a:rPr lang="en-US" b="0" i="0" dirty="0">
                <a:solidFill>
                  <a:srgbClr val="BF616A"/>
                </a:solidFill>
                <a:effectLst/>
                <a:latin typeface="Menlo"/>
              </a:rPr>
              <a:t>$set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:{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"451 W. Coffee St. A204"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}})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96F5D1-F4A7-641B-5886-E2F498ED1B9F}"/>
              </a:ext>
            </a:extLst>
          </p:cNvPr>
          <p:cNvSpPr txBox="1"/>
          <p:nvPr/>
        </p:nvSpPr>
        <p:spPr>
          <a:xfrm>
            <a:off x="230819" y="3029907"/>
            <a:ext cx="66271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"acknowledged"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matchedCount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1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modifiedCount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1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4A0603-D4EB-4737-EE7E-C175D87E7206}"/>
              </a:ext>
            </a:extLst>
          </p:cNvPr>
          <p:cNvSpPr txBox="1"/>
          <p:nvPr/>
        </p:nvSpPr>
        <p:spPr>
          <a:xfrm>
            <a:off x="102092" y="4539110"/>
            <a:ext cx="90419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"_id"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"5fd993a2ce6e8850d88270b7"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"name"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"Marsh"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"age"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"6 years"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"species"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"451 W. Coffee St. A204"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"chipped"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6582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9931E13-16AD-4201-4822-422579A1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16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721F5D-7A2B-4BCF-51AF-B67F70A29336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updateMany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B069B4-19C8-6E4F-C69D-CBEE26EFF2C8}"/>
              </a:ext>
            </a:extLst>
          </p:cNvPr>
          <p:cNvSpPr txBox="1"/>
          <p:nvPr/>
        </p:nvSpPr>
        <p:spPr>
          <a:xfrm>
            <a:off x="355107" y="1490527"/>
            <a:ext cx="685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db.RecordsDB.updateMany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({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species: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"Dog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}, {</a:t>
            </a:r>
            <a:r>
              <a:rPr lang="en-US" b="0" i="0" dirty="0">
                <a:solidFill>
                  <a:srgbClr val="BF616A"/>
                </a:solidFill>
                <a:effectLst/>
                <a:latin typeface="Menlo"/>
              </a:rPr>
              <a:t>$set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: {age: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}})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B949E9-EE44-1EA7-9185-198BC7578E2C}"/>
              </a:ext>
            </a:extLst>
          </p:cNvPr>
          <p:cNvSpPr txBox="1"/>
          <p:nvPr/>
        </p:nvSpPr>
        <p:spPr>
          <a:xfrm>
            <a:off x="204187" y="2426201"/>
            <a:ext cx="6644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"acknowledged"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matchedCount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3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modifiedCount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3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B7BCC3-9760-3A00-1DD7-22AB592BD857}"/>
              </a:ext>
            </a:extLst>
          </p:cNvPr>
          <p:cNvSpPr txBox="1"/>
          <p:nvPr/>
        </p:nvSpPr>
        <p:spPr>
          <a:xfrm>
            <a:off x="88776" y="3361875"/>
            <a:ext cx="896644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db.RecordsDB.</a:t>
            </a:r>
            <a:r>
              <a:rPr lang="en-US" b="0" i="0" dirty="0" err="1">
                <a:solidFill>
                  <a:srgbClr val="8FA1B3"/>
                </a:solidFill>
                <a:effectLst/>
                <a:latin typeface="Menlo"/>
              </a:rPr>
              <a:t>find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() 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"5fd98ea9ce6e8850d88270b5"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Kitana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 years"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"Cat"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"521 E. Cortland"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"5fd993a2ce6e8850d88270b7"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"Marsh"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"451 W. Coffee St. A204"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"5fd993f3ce6e8850d88270b8"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"Loo"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"380 W. Fir Ave"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"5fd994efce6e8850d88270ba"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"Kevin"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"900 W. Wood Way"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4780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98E6B0-4129-32B9-0F48-FB1978C7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17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20E9BB-0A9C-C483-6585-00DB8E8A2CC6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replaceOne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F4BCA0-CA97-30F2-CB9D-F301BA65350B}"/>
              </a:ext>
            </a:extLst>
          </p:cNvPr>
          <p:cNvSpPr txBox="1"/>
          <p:nvPr/>
        </p:nvSpPr>
        <p:spPr>
          <a:xfrm>
            <a:off x="350667" y="1252621"/>
            <a:ext cx="70976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B48EAD"/>
                </a:solidFill>
                <a:effectLst/>
                <a:latin typeface="Menlo"/>
              </a:rPr>
              <a:t>db</a:t>
            </a:r>
            <a:r>
              <a:rPr lang="en-US" b="0" i="0" dirty="0" err="1">
                <a:solidFill>
                  <a:srgbClr val="BF616A"/>
                </a:solidFill>
                <a:effectLst/>
                <a:latin typeface="Menlo"/>
              </a:rPr>
              <a:t>.RecordsDB.replaceOne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({</a:t>
            </a:r>
            <a:r>
              <a:rPr lang="en-US" b="0" i="0" dirty="0">
                <a:solidFill>
                  <a:srgbClr val="EBCB8B"/>
                </a:solidFill>
                <a:effectLst/>
                <a:latin typeface="Menlo"/>
              </a:rPr>
              <a:t>name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"Kevin"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}, {</a:t>
            </a:r>
            <a:r>
              <a:rPr lang="en-US" b="0" i="0" dirty="0">
                <a:solidFill>
                  <a:srgbClr val="EBCB8B"/>
                </a:solidFill>
                <a:effectLst/>
                <a:latin typeface="Menlo"/>
              </a:rPr>
              <a:t>name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"Maki"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})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4FF3B9-76F9-2B0F-E87A-1B5496F1843A}"/>
              </a:ext>
            </a:extLst>
          </p:cNvPr>
          <p:cNvSpPr txBox="1"/>
          <p:nvPr/>
        </p:nvSpPr>
        <p:spPr>
          <a:xfrm>
            <a:off x="204186" y="2326820"/>
            <a:ext cx="67159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"acknowledged"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matchedCount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1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modifiedCount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1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9FD03D-9DF2-5CAC-79C2-402DC4C6A759}"/>
              </a:ext>
            </a:extLst>
          </p:cNvPr>
          <p:cNvSpPr txBox="1"/>
          <p:nvPr/>
        </p:nvSpPr>
        <p:spPr>
          <a:xfrm>
            <a:off x="48826" y="3250827"/>
            <a:ext cx="885991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db.RecordsDB.</a:t>
            </a:r>
            <a:r>
              <a:rPr lang="en-US" b="0" i="0" dirty="0" err="1">
                <a:solidFill>
                  <a:srgbClr val="8FA1B3"/>
                </a:solidFill>
                <a:effectLst/>
                <a:latin typeface="Menlo"/>
              </a:rPr>
              <a:t>find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() 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"5fd98ea9ce6e8850d88270b5"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Kitana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 years"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"Cat"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"521 E. Cortland"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"5fd993a2ce6e8850d88270b7"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"Marsh"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"451 W. Coffee St. A204"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"5fd993f3ce6e8850d88270b8"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"Loo"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"380 W. Fir Ave"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"5fd994efce6e8850d88270ba"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"Maki"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371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B9C1B63-2F49-4E43-981B-AA4D27D16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18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07F8FB-16BF-84A6-15CE-E9C50E0D4613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Delete 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удаления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59560B1-7C86-C16E-08C6-6A3100EB9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383" y="4936702"/>
            <a:ext cx="6598524" cy="103797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ECACA09-5888-E52C-B449-7345024ACD3F}"/>
              </a:ext>
            </a:extLst>
          </p:cNvPr>
          <p:cNvSpPr txBox="1"/>
          <p:nvPr/>
        </p:nvSpPr>
        <p:spPr>
          <a:xfrm>
            <a:off x="142043" y="1311182"/>
            <a:ext cx="900195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удаления удаляют документы из коллекции.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следующие методы для удаления документов из коллекции: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db.collection.deleteOne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db.collection.deleteMany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операции удаления предназначены для одной коллекции. Все операции записи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атомарными на уровне отдельного документа. </a:t>
            </a: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указать критерии или фильтры, которые определяют документы для удаления. Эти фильтры используют тот же синтаксис, что и операции чтения.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12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42979C-31B1-6B58-817A-EFAFFF94E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19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40A40B-886E-FDB6-2BD5-8326CF660E89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deleteOne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DFC5DB-324A-B43A-5FC8-34CE4131E14F}"/>
              </a:ext>
            </a:extLst>
          </p:cNvPr>
          <p:cNvSpPr txBox="1"/>
          <p:nvPr/>
        </p:nvSpPr>
        <p:spPr>
          <a:xfrm>
            <a:off x="785674" y="156867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B48EAD"/>
                </a:solidFill>
                <a:effectLst/>
                <a:latin typeface="Menlo"/>
              </a:rPr>
              <a:t>db</a:t>
            </a:r>
            <a:r>
              <a:rPr lang="en-US" b="0" i="0" dirty="0" err="1">
                <a:solidFill>
                  <a:srgbClr val="BF616A"/>
                </a:solidFill>
                <a:effectLst/>
                <a:latin typeface="Menlo"/>
              </a:rPr>
              <a:t>.RecordsDB.deleteOne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({</a:t>
            </a:r>
            <a:r>
              <a:rPr lang="en-US" b="0" i="0" dirty="0" err="1">
                <a:solidFill>
                  <a:srgbClr val="EBCB8B"/>
                </a:solidFill>
                <a:effectLst/>
                <a:latin typeface="Menlo"/>
              </a:rPr>
              <a:t>name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: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"Maki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})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F72C60-E6D6-2392-1CDB-B8F0F653B6A2}"/>
              </a:ext>
            </a:extLst>
          </p:cNvPr>
          <p:cNvSpPr txBox="1"/>
          <p:nvPr/>
        </p:nvSpPr>
        <p:spPr>
          <a:xfrm>
            <a:off x="1273946" y="239782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"acknowledged"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deletedCount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1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3909BE-DDDA-5558-D4CB-9DD9BD92661F}"/>
              </a:ext>
            </a:extLst>
          </p:cNvPr>
          <p:cNvSpPr txBox="1"/>
          <p:nvPr/>
        </p:nvSpPr>
        <p:spPr>
          <a:xfrm>
            <a:off x="279646" y="3226981"/>
            <a:ext cx="817189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db.RecordsDB.</a:t>
            </a:r>
            <a:r>
              <a:rPr lang="en-US" b="0" i="0" dirty="0" err="1">
                <a:solidFill>
                  <a:srgbClr val="8FA1B3"/>
                </a:solidFill>
                <a:effectLst/>
                <a:latin typeface="Menlo"/>
              </a:rPr>
              <a:t>find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() 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"5fd98ea9ce6e8850d88270b5"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Kitana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 years"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"Cat"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"521 E. Cortland"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"5fd993a2ce6e8850d88270b7"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"Marsh"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"451 W. Coffee St. A204"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 </a:t>
            </a:r>
            <a:endParaRPr lang="ru-RU" b="0" i="0" dirty="0">
              <a:solidFill>
                <a:srgbClr val="C0C5CE"/>
              </a:solidFill>
              <a:effectLst/>
              <a:latin typeface="Menl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"5fd993f3ce6e8850d88270b8"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"Loo"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"Dog"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"380 W. Fir Ave"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85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 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Операции CRUD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CRUD в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FontTx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Tx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Update</a:t>
            </a:r>
          </a:p>
          <a:p>
            <a:pPr marL="457200" indent="-457200">
              <a:buFontTx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3ACAFFE-3C55-F1B5-F38E-9C1C38472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20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C4BB8-A3EB-669E-A913-5BDDA6F25778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deleteMany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A3F6DA-3E8E-619E-E9F9-4E740EC7FAF5}"/>
              </a:ext>
            </a:extLst>
          </p:cNvPr>
          <p:cNvSpPr txBox="1"/>
          <p:nvPr/>
        </p:nvSpPr>
        <p:spPr>
          <a:xfrm>
            <a:off x="1034249" y="174622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B48EAD"/>
                </a:solidFill>
                <a:effectLst/>
                <a:latin typeface="Menlo"/>
              </a:rPr>
              <a:t>db</a:t>
            </a:r>
            <a:r>
              <a:rPr lang="en-US" b="0" i="0" dirty="0" err="1">
                <a:solidFill>
                  <a:srgbClr val="BF616A"/>
                </a:solidFill>
                <a:effectLst/>
                <a:latin typeface="Menlo"/>
              </a:rPr>
              <a:t>.RecordsDB.deleteMany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({</a:t>
            </a:r>
            <a:r>
              <a:rPr lang="en-US" b="0" i="0" dirty="0" err="1">
                <a:solidFill>
                  <a:srgbClr val="EBCB8B"/>
                </a:solidFill>
                <a:effectLst/>
                <a:latin typeface="Menlo"/>
              </a:rPr>
              <a:t>species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: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"Dog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})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B0D387-C0E2-D9B4-7F01-BA3A969B66CD}"/>
              </a:ext>
            </a:extLst>
          </p:cNvPr>
          <p:cNvSpPr txBox="1"/>
          <p:nvPr/>
        </p:nvSpPr>
        <p:spPr>
          <a:xfrm>
            <a:off x="767919" y="275293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{ "acknowledged"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"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deletedCount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"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2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5BB428-FE39-128F-6DBC-7D259FE191EF}"/>
              </a:ext>
            </a:extLst>
          </p:cNvPr>
          <p:cNvSpPr txBox="1"/>
          <p:nvPr/>
        </p:nvSpPr>
        <p:spPr>
          <a:xfrm>
            <a:off x="177553" y="4237270"/>
            <a:ext cx="852256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&gt;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db.RecordsDB.</a:t>
            </a:r>
            <a:r>
              <a:rPr lang="en-US" b="0" i="0" dirty="0" err="1">
                <a:solidFill>
                  <a:srgbClr val="8FA1B3"/>
                </a:solidFill>
                <a:effectLst/>
                <a:latin typeface="Menlo"/>
              </a:rPr>
              <a:t>find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() {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"_id"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 err="1">
                <a:solidFill>
                  <a:srgbClr val="C0C5CE"/>
                </a:solidFill>
                <a:effectLst/>
                <a:latin typeface="Menlo"/>
              </a:rPr>
              <a:t>ObjectId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(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"5fd98ea9ce6e8850d88270b5"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),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"name"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Kitana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"age"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"4 years"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"species"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"Cat"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 err="1">
                <a:solidFill>
                  <a:srgbClr val="A3BE8C"/>
                </a:solidFill>
                <a:effectLst/>
                <a:latin typeface="Menlo"/>
              </a:rPr>
              <a:t>ownerAddress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"521 E. Cortland"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, </a:t>
            </a:r>
            <a:r>
              <a:rPr lang="en-US" b="0" i="0" dirty="0">
                <a:solidFill>
                  <a:srgbClr val="A3BE8C"/>
                </a:solidFill>
                <a:effectLst/>
                <a:latin typeface="Menlo"/>
              </a:rPr>
              <a:t>"chipped"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: </a:t>
            </a:r>
            <a:r>
              <a:rPr lang="en-US" b="0" i="0" dirty="0">
                <a:solidFill>
                  <a:srgbClr val="D08770"/>
                </a:solidFill>
                <a:effectLst/>
                <a:latin typeface="Menlo"/>
              </a:rPr>
              <a:t>true</a:t>
            </a:r>
            <a:r>
              <a:rPr lang="en-US" b="0" i="0" dirty="0">
                <a:solidFill>
                  <a:srgbClr val="C0C5CE"/>
                </a:solidFill>
                <a:effectLst/>
                <a:latin typeface="Menlo"/>
              </a:rPr>
              <a:t>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71123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70C817-8A63-DC81-89D2-2B44A348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21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3B24FC-726A-01CB-84B6-309E9CCF8050}"/>
              </a:ext>
            </a:extLst>
          </p:cNvPr>
          <p:cNvSpPr txBox="1"/>
          <p:nvPr/>
        </p:nvSpPr>
        <p:spPr>
          <a:xfrm>
            <a:off x="168675" y="1951672"/>
            <a:ext cx="859358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Производительность CRUD в сравнении с реляционными базами данных Базы данных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лучше оптимизированы для операций создания и чтения и обладают большей масштабируемостью. Таким образом, они хорошо подходят для более высоких нагрузок (обрабатывают больше CRUD-операций). Они также гибки в плане хранения информации.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E159FA-FF7F-EA24-E382-16D009805CDA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9753222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147C579-6071-F42C-1539-A199D2924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41" y="1877056"/>
            <a:ext cx="6215810" cy="466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E4D036C-92A8-AE64-D4AB-636431055682}"/>
              </a:ext>
            </a:extLst>
          </p:cNvPr>
          <p:cNvSpPr txBox="1"/>
          <p:nvPr/>
        </p:nvSpPr>
        <p:spPr>
          <a:xfrm>
            <a:off x="2268244" y="1398875"/>
            <a:ext cx="66005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ключевых аспектов работы 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операции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CRUD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представляют собой четыре базовые функции взаимодействия с данными.</a:t>
            </a:r>
          </a:p>
        </p:txBody>
      </p:sp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02E0C79-642F-1B12-D56F-0FC536021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62DA426F-5526-2BA3-E6AC-45BC32BC5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основных операций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F70D18-2EF3-D170-FEBC-2D5638A40FB8}"/>
              </a:ext>
            </a:extLst>
          </p:cNvPr>
          <p:cNvSpPr txBox="1"/>
          <p:nvPr/>
        </p:nvSpPr>
        <p:spPr>
          <a:xfrm>
            <a:off x="248575" y="1495745"/>
            <a:ext cx="875338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CRUD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-методы — это основные операции управления данными в базах данных, используемые как для массовых, так и для отдельных операций. Они необходимы для любого приложения.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добавление профиля пользователя, корзины покупок или каталога книг (массовая вставка).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поиск товаров по критериям, отображение моделей iPhone, просмотр корзины или сведений о сотрудниках.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изменение личных данных, корзины, платежного адреса или массовое обновление серийных номеров товаров.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удаление товаров из корзины, книги из избранного или устаревших записей (массовое удаление).</a:t>
            </a:r>
          </a:p>
        </p:txBody>
      </p:sp>
    </p:spTree>
    <p:extLst>
      <p:ext uri="{BB962C8B-B14F-4D97-AF65-F5344CB8AC3E}">
        <p14:creationId xmlns:p14="http://schemas.microsoft.com/office/powerpoint/2010/main" val="4081196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FC0EFD7-CBDF-94F7-2467-EF4931B7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D7F035-FFFB-9B35-D40A-57890F439286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CRUD в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3CB2D6-C688-061F-4BFA-E96500348A6E}"/>
              </a:ext>
            </a:extLst>
          </p:cNvPr>
          <p:cNvSpPr txBox="1"/>
          <p:nvPr/>
        </p:nvSpPr>
        <p:spPr>
          <a:xfrm>
            <a:off x="355107" y="1859339"/>
            <a:ext cx="81602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для вставки новых документов в базу данных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для запроса документа в базе данных. </a:t>
            </a: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для изменения существующих документов в базе данных. </a:t>
            </a: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для удаления документов из базы данных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64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077A17-D010-5B1A-6AB5-9485F5ADC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pic>
        <p:nvPicPr>
          <p:cNvPr id="3074" name="Picture 2" descr="MongoDB methods for CRUD operations">
            <a:extLst>
              <a:ext uri="{FF2B5EF4-FFF2-40B4-BE49-F238E27FC236}">
                <a16:creationId xmlns:a16="http://schemas.microsoft.com/office/drawing/2014/main" id="{55FDA004-8D8B-6DBB-2B39-674FC69F56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40" y="1786016"/>
            <a:ext cx="8163831" cy="381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C70AC9-45FD-6544-0743-8F1DF1AF2F05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выполнять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CRUD-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16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8FB1D-8101-677E-1A52-CB2FA6F65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9E0022-7686-018C-17D4-97157CDD33FD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70CB9E-5487-4241-5A43-57917D2B1065}"/>
              </a:ext>
            </a:extLst>
          </p:cNvPr>
          <p:cNvSpPr txBox="1"/>
          <p:nvPr/>
        </p:nvSpPr>
        <p:spPr>
          <a:xfrm>
            <a:off x="71021" y="1142468"/>
            <a:ext cx="900195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создания или вставки добавляют новые документы в коллекцию. Если коллекция в данный момент не существует, операции вставки создадут коллекцию.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следующие методы для вставки документов в коллекцию: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db.collection.insert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One()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db.collection.insert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операции вставки предназначены для одной коллекции. Все операции записи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атомарными на уровне одного документа.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9BBD8D4-C3E5-4F80-62EE-43ADAF2CC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880" y="3903186"/>
            <a:ext cx="635317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255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B16EE0-DEA1-7A8A-E992-042FAFC0B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72FDFC-F7AC-C0F0-7626-89DC4195448F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insertOne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04C19D-289C-3376-FC9F-E4C1DD00D8FF}"/>
              </a:ext>
            </a:extLst>
          </p:cNvPr>
          <p:cNvSpPr txBox="1"/>
          <p:nvPr/>
        </p:nvSpPr>
        <p:spPr>
          <a:xfrm>
            <a:off x="248575" y="1278384"/>
            <a:ext cx="8469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insertOne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метод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используется для вставки одного документа в коллекцию.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63E14D3-AF11-6473-FC9D-7D332FCF3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6071" y="2662884"/>
            <a:ext cx="3336308" cy="182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872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329678-017E-216D-9110-86DDD70D1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A1EC1DD-F0CA-6482-16AC-8400893976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325" y="2228850"/>
            <a:ext cx="4705350" cy="2400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1AA3B5-D6DD-C134-0A85-2012F7EBAE19}"/>
              </a:ext>
            </a:extLst>
          </p:cNvPr>
          <p:cNvSpPr txBox="1"/>
          <p:nvPr/>
        </p:nvSpPr>
        <p:spPr>
          <a:xfrm>
            <a:off x="537100" y="37018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insertOne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346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4165</TotalTime>
  <Words>2052</Words>
  <Application>Microsoft Office PowerPoint</Application>
  <PresentationFormat>Экран (4:3)</PresentationFormat>
  <Paragraphs>144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Menlo</vt:lpstr>
      <vt:lpstr>Times New Roman</vt:lpstr>
      <vt:lpstr>Wingdings</vt:lpstr>
      <vt:lpstr>Тема Office</vt:lpstr>
      <vt:lpstr>  </vt:lpstr>
      <vt:lpstr>Содержание</vt:lpstr>
      <vt:lpstr>Введение</vt:lpstr>
      <vt:lpstr>Примеры основных операций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337</cp:revision>
  <dcterms:created xsi:type="dcterms:W3CDTF">2017-10-09T05:58:02Z</dcterms:created>
  <dcterms:modified xsi:type="dcterms:W3CDTF">2025-02-04T06:06:20Z</dcterms:modified>
</cp:coreProperties>
</file>