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76" r:id="rId4"/>
    <p:sldId id="286" r:id="rId5"/>
    <p:sldId id="285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83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59712" autoAdjust="0"/>
  </p:normalViewPr>
  <p:slideViewPr>
    <p:cSldViewPr snapToGrid="0">
      <p:cViewPr varScale="1">
        <p:scale>
          <a:sx n="108" d="100"/>
          <a:sy n="108" d="100"/>
        </p:scale>
        <p:origin x="165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C778A-3B52-400E-B8B8-FCF0BB0568DE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CA834-C85D-4321-A26E-942F650E8C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52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Сегодня мы поговорим о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технологиях — группе систем управления базами данных, которые отличаются от традиционных реляционных СУБД, использующих SQL. В последние годы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базы данных приобрели большую популярность благодаря своей гибкости и способности эффективно работать с большими объемами данных, которые сложно или невозможно эффективно обработать с помощью классических реляционных моделей.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 рассмотрим основные типы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NoSQL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систем, такие как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столбцовые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графовые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документоориентированные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ключ-значение, а также обсудим их особенности, области применения и преимущества по сравнению с реляционными базами данных. Этот подход позволяет гибко управлять данными, учитывая специфику современных распределенных систем и разнообразие требований к хранению и обработке информации.</a:t>
            </a:r>
            <a:endParaRPr lang="ru-RU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0CA834-C85D-4321-A26E-942F650E8C8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40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EFFD3-4C94-4BB1-B43B-87FA7A27C2B5}" type="datetime1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31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7C1D10-BEEC-4B3C-A3A0-7DA52F358058}" type="datetime1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252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49F6B-8E0C-4C0D-8D40-82D7E7447DAD}" type="datetime1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761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E7E73-7FDF-4040-8E12-FF0459041715}" type="datetime1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80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7D37C-CFBF-4EB2-8AAB-19896E621445}" type="datetime1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279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011E8-86BD-4301-9041-DC42D50D6D70}" type="datetime1">
              <a:rPr lang="ru-RU" smtClean="0"/>
              <a:t>21.08.2025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765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1F227-B708-4CD0-8A63-9EDA5F300384}" type="datetime1">
              <a:rPr lang="ru-RU" smtClean="0"/>
              <a:t>21.08.2025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16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5BE45-000A-4FA2-9EF7-682588305AB7}" type="datetime1">
              <a:rPr lang="ru-RU" smtClean="0"/>
              <a:t>21.08.2025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325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9B3E-A282-4955-A9E0-50ED35D36EBB}" type="datetime1">
              <a:rPr lang="ru-RU" smtClean="0"/>
              <a:t>21.08.2025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0876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A4BE4-6346-49BF-8D7F-C87DC67FC751}" type="datetime1">
              <a:rPr lang="ru-RU" smtClean="0"/>
              <a:t>21.08.2025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30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DB70D-F704-4493-B71C-30DA4D936D2A}" type="datetime1">
              <a:rPr lang="ru-RU" smtClean="0"/>
              <a:t>21.08.2025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165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FF1D2-427D-4C81-B2E3-ED31C4F28B70}" type="datetime1">
              <a:rPr lang="ru-RU" smtClean="0"/>
              <a:t>21.08.2025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6E53A-6968-4272-8BC2-4567D025D9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55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1877787@gmail.co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Заголовок 5"/>
          <p:cNvSpPr txBox="1">
            <a:spLocks noGrp="1"/>
          </p:cNvSpPr>
          <p:nvPr>
            <p:ph type="ctrTitle"/>
          </p:nvPr>
        </p:nvSpPr>
        <p:spPr>
          <a:xfrm>
            <a:off x="812488" y="1951672"/>
            <a:ext cx="776622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kk-KZ" sz="4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br>
              <a:rPr lang="ru-RU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8460" y="785554"/>
            <a:ext cx="4178893" cy="94781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469252" y="5380672"/>
            <a:ext cx="620549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Ст. преподаватель: 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Абдикаров Рамзат Рахмятжанович</a:t>
            </a:r>
            <a:br>
              <a:rPr lang="en-US" b="1" dirty="0"/>
            </a:br>
            <a:br>
              <a:rPr lang="ru-RU" b="1" dirty="0"/>
            </a:br>
            <a:r>
              <a:rPr lang="ru-RU" b="1" dirty="0">
                <a:highlight>
                  <a:srgbClr val="FFFF00"/>
                </a:highlight>
                <a:hlinkClick r:id="rId4"/>
              </a:rPr>
              <a:t>1877787</a:t>
            </a:r>
            <a:r>
              <a:rPr lang="en-US" b="1" dirty="0">
                <a:highlight>
                  <a:srgbClr val="FFFF00"/>
                </a:highlight>
                <a:hlinkClick r:id="rId4"/>
              </a:rPr>
              <a:t>@gmail.com</a:t>
            </a:r>
            <a:r>
              <a:rPr lang="en-US" b="1" dirty="0">
                <a:highlight>
                  <a:srgbClr val="FFFF00"/>
                </a:highlight>
              </a:rPr>
              <a:t> </a:t>
            </a:r>
            <a:br>
              <a:rPr lang="en-US" b="1" dirty="0">
                <a:highlight>
                  <a:srgbClr val="FFFF00"/>
                </a:highlight>
              </a:rPr>
            </a:br>
            <a:endParaRPr lang="ru-RU" dirty="0">
              <a:highlight>
                <a:srgbClr val="FFFF00"/>
              </a:highligh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7C95F6-71D4-5FBE-A8E3-C53EBE6CF86B}"/>
              </a:ext>
            </a:extLst>
          </p:cNvPr>
          <p:cNvSpPr txBox="1"/>
          <p:nvPr/>
        </p:nvSpPr>
        <p:spPr>
          <a:xfrm>
            <a:off x="1405158" y="2483411"/>
            <a:ext cx="620549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Индексы и производительность, для повышения производительности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</a:t>
            </a:r>
            <a:r>
              <a:rPr lang="en-US" sz="1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840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05E9D0F-6874-89DD-8D19-CC3687A55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10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88918873-A720-D192-DC9E-34D85F50E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Текстовый индекс (</a:t>
            </a:r>
            <a:r>
              <a:rPr lang="en-US" sz="24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 Index)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8CEECCB-FB1C-4848-8DB6-00008971F819}"/>
              </a:ext>
            </a:extLst>
          </p:cNvPr>
          <p:cNvSpPr txBox="1"/>
          <p:nvPr/>
        </p:nvSpPr>
        <p:spPr>
          <a:xfrm>
            <a:off x="79899" y="2039425"/>
            <a:ext cx="590808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возможности текстового поиска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A1E44E0-C414-04F2-6061-CD1E23D65BE7}"/>
              </a:ext>
            </a:extLst>
          </p:cNvPr>
          <p:cNvSpPr txBox="1"/>
          <p:nvPr/>
        </p:nvSpPr>
        <p:spPr>
          <a:xfrm>
            <a:off x="248574" y="2639226"/>
            <a:ext cx="57394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db.collection.</a:t>
            </a:r>
            <a:r>
              <a:rPr lang="ru-RU" dirty="0" err="1">
                <a:solidFill>
                  <a:schemeClr val="accent1"/>
                </a:solidFill>
              </a:rPr>
              <a:t>find</a:t>
            </a:r>
            <a:r>
              <a:rPr lang="ru-RU" dirty="0"/>
              <a:t>({ </a:t>
            </a:r>
            <a:r>
              <a:rPr lang="ru-RU" dirty="0">
                <a:solidFill>
                  <a:schemeClr val="accent2"/>
                </a:solidFill>
              </a:rPr>
              <a:t>$</a:t>
            </a:r>
            <a:r>
              <a:rPr lang="ru-RU" dirty="0" err="1">
                <a:solidFill>
                  <a:schemeClr val="accent2"/>
                </a:solidFill>
              </a:rPr>
              <a:t>text</a:t>
            </a:r>
            <a:r>
              <a:rPr lang="ru-RU" dirty="0"/>
              <a:t>: { </a:t>
            </a:r>
            <a:r>
              <a:rPr lang="ru-RU" dirty="0">
                <a:solidFill>
                  <a:schemeClr val="accent2"/>
                </a:solidFill>
              </a:rPr>
              <a:t>$</a:t>
            </a:r>
            <a:r>
              <a:rPr lang="ru-RU" dirty="0" err="1">
                <a:solidFill>
                  <a:schemeClr val="accent2"/>
                </a:solidFill>
              </a:rPr>
              <a:t>search</a:t>
            </a:r>
            <a:r>
              <a:rPr lang="ru-RU" dirty="0"/>
              <a:t>: </a:t>
            </a:r>
            <a:r>
              <a:rPr lang="ru-RU" dirty="0">
                <a:solidFill>
                  <a:schemeClr val="accent1"/>
                </a:solidFill>
              </a:rPr>
              <a:t>"\"</a:t>
            </a:r>
            <a:r>
              <a:rPr lang="ru-RU" dirty="0" err="1">
                <a:solidFill>
                  <a:schemeClr val="accent1"/>
                </a:solidFill>
              </a:rPr>
              <a:t>exact</a:t>
            </a:r>
            <a:r>
              <a:rPr lang="ru-RU" dirty="0">
                <a:solidFill>
                  <a:schemeClr val="accent1"/>
                </a:solidFill>
              </a:rPr>
              <a:t> </a:t>
            </a:r>
            <a:r>
              <a:rPr lang="ru-RU" dirty="0" err="1">
                <a:solidFill>
                  <a:schemeClr val="accent1"/>
                </a:solidFill>
              </a:rPr>
              <a:t>phrase</a:t>
            </a:r>
            <a:r>
              <a:rPr lang="ru-RU" dirty="0">
                <a:solidFill>
                  <a:schemeClr val="accent1"/>
                </a:solidFill>
              </a:rPr>
              <a:t>\""</a:t>
            </a:r>
            <a:r>
              <a:rPr lang="ru-RU" dirty="0"/>
              <a:t> } })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искать точные фразы, заключив их в кавычки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714C651-0AFA-9C73-95F4-EA3936A98A22}"/>
              </a:ext>
            </a:extLst>
          </p:cNvPr>
          <p:cNvSpPr txBox="1"/>
          <p:nvPr/>
        </p:nvSpPr>
        <p:spPr>
          <a:xfrm>
            <a:off x="869456" y="3429000"/>
            <a:ext cx="558849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db.collection.</a:t>
            </a:r>
            <a:r>
              <a:rPr lang="ru-RU" dirty="0" err="1">
                <a:solidFill>
                  <a:schemeClr val="accent1"/>
                </a:solidFill>
              </a:rPr>
              <a:t>find</a:t>
            </a:r>
            <a:r>
              <a:rPr lang="ru-RU" dirty="0"/>
              <a:t>({ </a:t>
            </a:r>
            <a:r>
              <a:rPr lang="ru-RU" dirty="0">
                <a:solidFill>
                  <a:schemeClr val="accent2"/>
                </a:solidFill>
              </a:rPr>
              <a:t>$</a:t>
            </a:r>
            <a:r>
              <a:rPr lang="ru-RU" dirty="0" err="1">
                <a:solidFill>
                  <a:schemeClr val="accent2"/>
                </a:solidFill>
              </a:rPr>
              <a:t>text</a:t>
            </a:r>
            <a:r>
              <a:rPr lang="ru-RU" dirty="0"/>
              <a:t>: { </a:t>
            </a:r>
            <a:r>
              <a:rPr lang="ru-RU" dirty="0">
                <a:solidFill>
                  <a:schemeClr val="accent2"/>
                </a:solidFill>
              </a:rPr>
              <a:t>$</a:t>
            </a:r>
            <a:r>
              <a:rPr lang="ru-RU" dirty="0" err="1">
                <a:solidFill>
                  <a:schemeClr val="accent2"/>
                </a:solidFill>
              </a:rPr>
              <a:t>search</a:t>
            </a:r>
            <a:r>
              <a:rPr lang="ru-RU" dirty="0"/>
              <a:t>: </a:t>
            </a:r>
            <a:r>
              <a:rPr lang="ru-RU" dirty="0">
                <a:solidFill>
                  <a:schemeClr val="accent6"/>
                </a:solidFill>
              </a:rPr>
              <a:t>"</a:t>
            </a:r>
            <a:r>
              <a:rPr lang="ru-RU" dirty="0" err="1">
                <a:solidFill>
                  <a:schemeClr val="accent6"/>
                </a:solidFill>
              </a:rPr>
              <a:t>text</a:t>
            </a:r>
            <a:r>
              <a:rPr lang="ru-RU" dirty="0">
                <a:solidFill>
                  <a:schemeClr val="accent6"/>
                </a:solidFill>
              </a:rPr>
              <a:t> -</a:t>
            </a:r>
            <a:r>
              <a:rPr lang="ru-RU" dirty="0" err="1">
                <a:solidFill>
                  <a:schemeClr val="accent6"/>
                </a:solidFill>
              </a:rPr>
              <a:t>exclude</a:t>
            </a:r>
            <a:r>
              <a:rPr lang="ru-RU" dirty="0">
                <a:solidFill>
                  <a:schemeClr val="accent6"/>
                </a:solidFill>
              </a:rPr>
              <a:t>" </a:t>
            </a:r>
            <a:r>
              <a:rPr lang="ru-RU" dirty="0"/>
              <a:t>} })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исключения слов из поиска можно использовать знак минуса: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C3AD8DF-DBE1-F011-AE45-A2A82F780DB7}"/>
              </a:ext>
            </a:extLst>
          </p:cNvPr>
          <p:cNvSpPr txBox="1"/>
          <p:nvPr/>
        </p:nvSpPr>
        <p:spPr>
          <a:xfrm>
            <a:off x="1732808" y="4495773"/>
            <a:ext cx="594637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db.collection.</a:t>
            </a:r>
            <a:r>
              <a:rPr lang="ru-RU" dirty="0" err="1">
                <a:solidFill>
                  <a:schemeClr val="accent1"/>
                </a:solidFill>
              </a:rPr>
              <a:t>createIndex</a:t>
            </a:r>
            <a:r>
              <a:rPr lang="ru-RU" dirty="0"/>
              <a:t>({</a:t>
            </a:r>
            <a:r>
              <a:rPr lang="ru-RU" dirty="0">
                <a:solidFill>
                  <a:schemeClr val="accent2"/>
                </a:solidFill>
              </a:rPr>
              <a:t> </a:t>
            </a:r>
            <a:r>
              <a:rPr lang="ru-RU" dirty="0" err="1">
                <a:solidFill>
                  <a:schemeClr val="accent2"/>
                </a:solidFill>
              </a:rPr>
              <a:t>title</a:t>
            </a:r>
            <a:r>
              <a:rPr lang="ru-RU" dirty="0"/>
              <a:t>: </a:t>
            </a:r>
            <a:r>
              <a:rPr lang="ru-RU" dirty="0">
                <a:solidFill>
                  <a:schemeClr val="accent6"/>
                </a:solidFill>
              </a:rPr>
              <a:t>"</a:t>
            </a:r>
            <a:r>
              <a:rPr lang="ru-RU" dirty="0" err="1">
                <a:solidFill>
                  <a:schemeClr val="accent6"/>
                </a:solidFill>
              </a:rPr>
              <a:t>text</a:t>
            </a:r>
            <a:r>
              <a:rPr lang="ru-RU" dirty="0">
                <a:solidFill>
                  <a:schemeClr val="accent6"/>
                </a:solidFill>
              </a:rPr>
              <a:t>", </a:t>
            </a:r>
            <a:r>
              <a:rPr lang="ru-RU" dirty="0" err="1">
                <a:solidFill>
                  <a:schemeClr val="accent2"/>
                </a:solidFill>
              </a:rPr>
              <a:t>description</a:t>
            </a:r>
            <a:r>
              <a:rPr lang="ru-RU" dirty="0"/>
              <a:t>: </a:t>
            </a:r>
            <a:r>
              <a:rPr lang="ru-RU" dirty="0">
                <a:solidFill>
                  <a:schemeClr val="accent6"/>
                </a:solidFill>
              </a:rPr>
              <a:t>"</a:t>
            </a:r>
            <a:r>
              <a:rPr lang="ru-RU" dirty="0" err="1">
                <a:solidFill>
                  <a:schemeClr val="accent6"/>
                </a:solidFill>
              </a:rPr>
              <a:t>text</a:t>
            </a:r>
            <a:r>
              <a:rPr lang="ru-RU" dirty="0">
                <a:solidFill>
                  <a:schemeClr val="accent6"/>
                </a:solidFill>
              </a:rPr>
              <a:t>" </a:t>
            </a:r>
            <a:r>
              <a:rPr lang="ru-RU" dirty="0"/>
              <a:t>}) -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Текстовый индекс можно создать на нескольких полях,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будет искать по всем этим полям одновременно</a:t>
            </a:r>
          </a:p>
        </p:txBody>
      </p:sp>
    </p:spTree>
    <p:extLst>
      <p:ext uri="{BB962C8B-B14F-4D97-AF65-F5344CB8AC3E}">
        <p14:creationId xmlns:p14="http://schemas.microsoft.com/office/powerpoint/2010/main" val="946712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53F18A4-72CF-C69F-D74E-35E2242F5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11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746C42B4-8FD0-D1DA-F2EB-E6CF08319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Геопространственный индекс (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Geospatial Index)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56B380-0C9C-C222-F355-9E3BAEDB267D}"/>
              </a:ext>
            </a:extLst>
          </p:cNvPr>
          <p:cNvSpPr txBox="1"/>
          <p:nvPr/>
        </p:nvSpPr>
        <p:spPr>
          <a:xfrm>
            <a:off x="155358" y="1286340"/>
            <a:ext cx="883772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индекс используется для выполнения геопространственных запросов, например, для поиска объектов в определенной области или расчета расстояний.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F6326A7-5500-1336-F954-D2267EB8B02E}"/>
              </a:ext>
            </a:extLst>
          </p:cNvPr>
          <p:cNvSpPr txBox="1"/>
          <p:nvPr/>
        </p:nvSpPr>
        <p:spPr>
          <a:xfrm>
            <a:off x="284085" y="1936347"/>
            <a:ext cx="8566952" cy="38977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поддерживает два типа геопространственных индексов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2d индекс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используется для работы с плоскими (евклидовыми) координатами на плоской поверхности.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2dsphere индекс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— предназначен для работы с географическими данными, представленными на сфере (например, координаты на глобусе, с использованием долготы и широты).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endParaRPr lang="ru-RU" kern="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работы: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Геопространственный индекс создает структуру данных, которая позволяет эффективно выполнять операции с точками, такими как нахождение ближайших объектов или проверка, находится ли точка внутри определенной области.</a:t>
            </a:r>
          </a:p>
        </p:txBody>
      </p:sp>
    </p:spTree>
    <p:extLst>
      <p:ext uri="{BB962C8B-B14F-4D97-AF65-F5344CB8AC3E}">
        <p14:creationId xmlns:p14="http://schemas.microsoft.com/office/powerpoint/2010/main" val="11766450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4145DB0-B099-CF79-4956-2BC7DDBD3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12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3A248C68-0451-2917-263E-5FC208F5E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Геопространственный индекс (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Geospatial Index)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D62875-8571-809A-DA14-189ABA09649E}"/>
              </a:ext>
            </a:extLst>
          </p:cNvPr>
          <p:cNvSpPr txBox="1"/>
          <p:nvPr/>
        </p:nvSpPr>
        <p:spPr>
          <a:xfrm>
            <a:off x="1185169" y="1782575"/>
            <a:ext cx="48782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db.collection.</a:t>
            </a:r>
            <a:r>
              <a:rPr lang="ru-RU" dirty="0" err="1">
                <a:solidFill>
                  <a:schemeClr val="accent1"/>
                </a:solidFill>
              </a:rPr>
              <a:t>createIndex</a:t>
            </a:r>
            <a:r>
              <a:rPr lang="ru-RU" dirty="0"/>
              <a:t>({ </a:t>
            </a:r>
            <a:r>
              <a:rPr lang="ru-RU" dirty="0" err="1">
                <a:solidFill>
                  <a:schemeClr val="accent2"/>
                </a:solidFill>
              </a:rPr>
              <a:t>location</a:t>
            </a:r>
            <a:r>
              <a:rPr lang="ru-RU" dirty="0"/>
              <a:t>: </a:t>
            </a:r>
            <a:r>
              <a:rPr lang="ru-RU" dirty="0">
                <a:solidFill>
                  <a:schemeClr val="accent6"/>
                </a:solidFill>
              </a:rPr>
              <a:t>"2dsphere" </a:t>
            </a:r>
            <a:r>
              <a:rPr lang="ru-RU" dirty="0"/>
              <a:t>})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CE55861-26F8-2562-CB20-A730F0D7CA30}"/>
              </a:ext>
            </a:extLst>
          </p:cNvPr>
          <p:cNvSpPr txBox="1"/>
          <p:nvPr/>
        </p:nvSpPr>
        <p:spPr>
          <a:xfrm>
            <a:off x="173115" y="1395255"/>
            <a:ext cx="690238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создания геопространственного индекса 2dsphere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28C1E4-CB71-CAEE-4F60-DB1B0B0AD6E0}"/>
              </a:ext>
            </a:extLst>
          </p:cNvPr>
          <p:cNvSpPr txBox="1"/>
          <p:nvPr/>
        </p:nvSpPr>
        <p:spPr>
          <a:xfrm>
            <a:off x="173115" y="2533365"/>
            <a:ext cx="69911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создания геопространственного индекса 2d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9C98910-6824-9BC5-54EE-7B15EA1942EE}"/>
              </a:ext>
            </a:extLst>
          </p:cNvPr>
          <p:cNvSpPr txBox="1"/>
          <p:nvPr/>
        </p:nvSpPr>
        <p:spPr>
          <a:xfrm>
            <a:off x="1185169" y="297262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db.collection.</a:t>
            </a:r>
            <a:r>
              <a:rPr lang="ru-RU" dirty="0" err="1">
                <a:solidFill>
                  <a:schemeClr val="accent1"/>
                </a:solidFill>
              </a:rPr>
              <a:t>createIndex</a:t>
            </a:r>
            <a:r>
              <a:rPr lang="ru-RU" dirty="0"/>
              <a:t>({ </a:t>
            </a:r>
            <a:r>
              <a:rPr lang="ru-RU" dirty="0" err="1">
                <a:solidFill>
                  <a:schemeClr val="accent2"/>
                </a:solidFill>
              </a:rPr>
              <a:t>location</a:t>
            </a:r>
            <a:r>
              <a:rPr lang="ru-RU" dirty="0"/>
              <a:t>: </a:t>
            </a:r>
            <a:r>
              <a:rPr lang="ru-RU" dirty="0">
                <a:solidFill>
                  <a:schemeClr val="accent6"/>
                </a:solidFill>
              </a:rPr>
              <a:t>"2d" </a:t>
            </a:r>
            <a:r>
              <a:rPr lang="ru-RU" dirty="0"/>
              <a:t>})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F8D6D4F-03D8-64BC-6C0E-2A9932B50EE2}"/>
              </a:ext>
            </a:extLst>
          </p:cNvPr>
          <p:cNvSpPr txBox="1"/>
          <p:nvPr/>
        </p:nvSpPr>
        <p:spPr>
          <a:xfrm>
            <a:off x="173115" y="4092840"/>
            <a:ext cx="873118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использовать: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Когда необходимо выполнять географический поиск по координатам, например, для поиска ближайших объектов, магазинов, ресторанов, объектов на карте.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Когда требуется анализ геопространственных данных, например, определение расстояний между точками или нахождение объектов внутри заданных областей (кругов, прямоугольников и т. д.).</a:t>
            </a:r>
          </a:p>
        </p:txBody>
      </p:sp>
    </p:spTree>
    <p:extLst>
      <p:ext uri="{BB962C8B-B14F-4D97-AF65-F5344CB8AC3E}">
        <p14:creationId xmlns:p14="http://schemas.microsoft.com/office/powerpoint/2010/main" val="14812198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77835F8-E4B0-2ACE-D38B-642488F11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13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5A3126EA-B8D4-B5F1-00B8-8F54F7E82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Хэшированный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индекс (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Hashed Index)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BC898C3-690F-279A-A946-C68FA0C86C35}"/>
              </a:ext>
            </a:extLst>
          </p:cNvPr>
          <p:cNvSpPr txBox="1"/>
          <p:nvPr/>
        </p:nvSpPr>
        <p:spPr>
          <a:xfrm>
            <a:off x="124287" y="1207363"/>
            <a:ext cx="8806649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Хэшированные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индексы используются для оптимизации равенства (например, при запросах на проверку равенства значения поля). Они основываются на хэшировании значений.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работы: </a:t>
            </a:r>
          </a:p>
          <a:p>
            <a:pPr algn="just"/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Когда создается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хэшированный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индекс, </a:t>
            </a:r>
            <a:r>
              <a:rPr lang="ru-RU" sz="1800" kern="1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MongoDB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использует хэш-функцию для преобразования значений в поле индекса в хэш-значения фиксированной длины.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09624E-A54C-DCC7-5139-6A9B17918A9F}"/>
              </a:ext>
            </a:extLst>
          </p:cNvPr>
          <p:cNvSpPr txBox="1"/>
          <p:nvPr/>
        </p:nvSpPr>
        <p:spPr>
          <a:xfrm>
            <a:off x="714650" y="3588153"/>
            <a:ext cx="787005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 err="1"/>
              <a:t>db.collection.</a:t>
            </a:r>
            <a:r>
              <a:rPr lang="ru-RU" dirty="0" err="1">
                <a:solidFill>
                  <a:schemeClr val="accent1"/>
                </a:solidFill>
              </a:rPr>
              <a:t>createIndex</a:t>
            </a:r>
            <a:r>
              <a:rPr lang="ru-RU" dirty="0"/>
              <a:t>({ </a:t>
            </a:r>
            <a:r>
              <a:rPr lang="ru-RU" dirty="0" err="1">
                <a:solidFill>
                  <a:schemeClr val="accent2"/>
                </a:solidFill>
              </a:rPr>
              <a:t>fieldName</a:t>
            </a:r>
            <a:r>
              <a:rPr lang="ru-RU" dirty="0"/>
              <a:t>: </a:t>
            </a:r>
            <a:r>
              <a:rPr lang="ru-RU" dirty="0">
                <a:solidFill>
                  <a:schemeClr val="accent6"/>
                </a:solidFill>
              </a:rPr>
              <a:t>"</a:t>
            </a:r>
            <a:r>
              <a:rPr lang="ru-RU" dirty="0" err="1">
                <a:solidFill>
                  <a:schemeClr val="accent6"/>
                </a:solidFill>
              </a:rPr>
              <a:t>hashed</a:t>
            </a:r>
            <a:r>
              <a:rPr lang="ru-RU" dirty="0">
                <a:solidFill>
                  <a:schemeClr val="accent6"/>
                </a:solidFill>
              </a:rPr>
              <a:t>" </a:t>
            </a:r>
            <a:r>
              <a:rPr lang="ru-RU" dirty="0"/>
              <a:t>})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хешированного индекс для поля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fieldName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будет ускорять поиск по этому полю, если запросы требуют точного совпадения.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545DEAE1-F72F-FCF5-0127-E5F6F9383C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287" y="4897692"/>
            <a:ext cx="8948691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Когда использовать </a:t>
            </a:r>
            <a:r>
              <a:rPr kumimoji="0" lang="ru-RU" altLang="ru-RU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хэшированный</a:t>
            </a: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индекс?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точных совпадений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Хэшированные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индексы идеально подходят для запросов, которые ищут точные значения в поле. Они не подходят для диапазонных запросов или операций сортировки.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равенства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Если часто выполняются запросы типа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find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({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fieldName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}), </a:t>
            </a:r>
            <a:r>
              <a:rPr kumimoji="0" lang="ru-RU" altLang="ru-RU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хэшированный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индекс ускоряет выполнение таких операций.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8101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FF3E8BC-323B-A256-07A0-4F0126FD2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14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50A48443-D7C1-53E2-9D67-5A8A95EAD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Хэшированный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индекс (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Hashed Index)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A6ABFF-C456-D92B-5E6C-777D0D43E921}"/>
              </a:ext>
            </a:extLst>
          </p:cNvPr>
          <p:cNvSpPr txBox="1"/>
          <p:nvPr/>
        </p:nvSpPr>
        <p:spPr>
          <a:xfrm>
            <a:off x="430566" y="1456807"/>
            <a:ext cx="536655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использования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хэшированного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индекса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67FDF0-68F0-FAC8-1031-7CDD0311F928}"/>
              </a:ext>
            </a:extLst>
          </p:cNvPr>
          <p:cNvSpPr txBox="1"/>
          <p:nvPr/>
        </p:nvSpPr>
        <p:spPr>
          <a:xfrm>
            <a:off x="1993037" y="1981459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хэшированного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индекса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A584D68-8EEB-6BBD-4129-BE787A952DF7}"/>
              </a:ext>
            </a:extLst>
          </p:cNvPr>
          <p:cNvSpPr txBox="1"/>
          <p:nvPr/>
        </p:nvSpPr>
        <p:spPr>
          <a:xfrm>
            <a:off x="1549153" y="256560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db.users.</a:t>
            </a:r>
            <a:r>
              <a:rPr lang="ru-RU" dirty="0" err="1">
                <a:solidFill>
                  <a:schemeClr val="accent1"/>
                </a:solidFill>
              </a:rPr>
              <a:t>createIndex</a:t>
            </a:r>
            <a:r>
              <a:rPr lang="ru-RU" dirty="0"/>
              <a:t>({ </a:t>
            </a:r>
            <a:r>
              <a:rPr lang="ru-RU" dirty="0" err="1">
                <a:solidFill>
                  <a:schemeClr val="accent2"/>
                </a:solidFill>
              </a:rPr>
              <a:t>username</a:t>
            </a:r>
            <a:r>
              <a:rPr lang="ru-RU" dirty="0"/>
              <a:t>: </a:t>
            </a:r>
            <a:r>
              <a:rPr lang="ru-RU" dirty="0">
                <a:solidFill>
                  <a:schemeClr val="accent6"/>
                </a:solidFill>
              </a:rPr>
              <a:t>"</a:t>
            </a:r>
            <a:r>
              <a:rPr lang="ru-RU" dirty="0" err="1">
                <a:solidFill>
                  <a:schemeClr val="accent6"/>
                </a:solidFill>
              </a:rPr>
              <a:t>hashed</a:t>
            </a:r>
            <a:r>
              <a:rPr lang="ru-RU" dirty="0">
                <a:solidFill>
                  <a:schemeClr val="accent6"/>
                </a:solidFill>
              </a:rPr>
              <a:t>" </a:t>
            </a:r>
            <a:r>
              <a:rPr lang="ru-RU" dirty="0"/>
              <a:t>})</a:t>
            </a: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80A10D52-F622-4D26-D314-82D6D1D598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4951" y="2936366"/>
            <a:ext cx="338111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индекс ускоряет поиск по полю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username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4285B02-38C4-9328-0E14-556E43D198DF}"/>
              </a:ext>
            </a:extLst>
          </p:cNvPr>
          <p:cNvSpPr txBox="1"/>
          <p:nvPr/>
        </p:nvSpPr>
        <p:spPr>
          <a:xfrm>
            <a:off x="2117324" y="3649241"/>
            <a:ext cx="56772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Запрос с использованием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хэшированного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индекса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D2C68A2-13A9-FF71-6AE3-A9DED189EE9B}"/>
              </a:ext>
            </a:extLst>
          </p:cNvPr>
          <p:cNvSpPr txBox="1"/>
          <p:nvPr/>
        </p:nvSpPr>
        <p:spPr>
          <a:xfrm>
            <a:off x="1549153" y="416566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db.users.</a:t>
            </a:r>
            <a:r>
              <a:rPr lang="ru-RU" dirty="0" err="1">
                <a:solidFill>
                  <a:schemeClr val="accent1"/>
                </a:solidFill>
              </a:rPr>
              <a:t>find</a:t>
            </a:r>
            <a:r>
              <a:rPr lang="ru-RU" dirty="0"/>
              <a:t>({ </a:t>
            </a:r>
            <a:r>
              <a:rPr lang="ru-RU" dirty="0" err="1">
                <a:solidFill>
                  <a:schemeClr val="accent2"/>
                </a:solidFill>
              </a:rPr>
              <a:t>username</a:t>
            </a:r>
            <a:r>
              <a:rPr lang="ru-RU" dirty="0"/>
              <a:t>: </a:t>
            </a:r>
            <a:r>
              <a:rPr lang="ru-RU" dirty="0">
                <a:solidFill>
                  <a:schemeClr val="accent6"/>
                </a:solidFill>
              </a:rPr>
              <a:t>"</a:t>
            </a:r>
            <a:r>
              <a:rPr lang="ru-RU" dirty="0" err="1">
                <a:solidFill>
                  <a:schemeClr val="accent6"/>
                </a:solidFill>
              </a:rPr>
              <a:t>john_doe</a:t>
            </a:r>
            <a:r>
              <a:rPr lang="ru-RU" dirty="0">
                <a:solidFill>
                  <a:schemeClr val="accent6"/>
                </a:solidFill>
              </a:rPr>
              <a:t>" </a:t>
            </a:r>
            <a:r>
              <a:rPr lang="ru-RU" dirty="0"/>
              <a:t>})</a:t>
            </a:r>
          </a:p>
        </p:txBody>
      </p:sp>
      <p:sp>
        <p:nvSpPr>
          <p:cNvPr id="17" name="Rectangle 2">
            <a:extLst>
              <a:ext uri="{FF2B5EF4-FFF2-40B4-BE49-F238E27FC236}">
                <a16:creationId xmlns:a16="http://schemas.microsoft.com/office/drawing/2014/main" id="{DAAB4D84-7B84-C95E-D107-6C6BC6AAB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8817" y="4543225"/>
            <a:ext cx="653653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индекс для быстрого нахождения документа с полем 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username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равным "</a:t>
            </a:r>
            <a:r>
              <a:rPr kumimoji="0" lang="ru-RU" altLang="ru-RU" sz="1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john_doe</a:t>
            </a:r>
            <a:r>
              <a:rPr kumimoji="0" lang="ru-RU" alt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</a:p>
        </p:txBody>
      </p:sp>
    </p:spTree>
    <p:extLst>
      <p:ext uri="{BB962C8B-B14F-4D97-AF65-F5344CB8AC3E}">
        <p14:creationId xmlns:p14="http://schemas.microsoft.com/office/powerpoint/2010/main" val="13768957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20C1729-87D4-F29F-807B-01751C5D7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15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54A1BFB6-A9D6-F8B4-7A8C-6E0A2C2FF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Индекс с уникальными значениями (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Unique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Index)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FA6649-0CF1-9F06-661B-0B562A1D1D04}"/>
              </a:ext>
            </a:extLst>
          </p:cNvPr>
          <p:cNvSpPr txBox="1"/>
          <p:nvPr/>
        </p:nvSpPr>
        <p:spPr>
          <a:xfrm>
            <a:off x="0" y="1197563"/>
            <a:ext cx="90285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индекс гарантирует, что значения в определенном поле будут уникальными. Например, если нужно, чтобы в поле не повторялись адреса электронной почты.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1E0ED9-1185-41BF-F441-E4116D7BBDF6}"/>
              </a:ext>
            </a:extLst>
          </p:cNvPr>
          <p:cNvSpPr txBox="1"/>
          <p:nvPr/>
        </p:nvSpPr>
        <p:spPr>
          <a:xfrm>
            <a:off x="1429305" y="2218887"/>
            <a:ext cx="56461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db.collection.</a:t>
            </a:r>
            <a:r>
              <a:rPr lang="ru-RU" dirty="0" err="1">
                <a:solidFill>
                  <a:schemeClr val="accent1"/>
                </a:solidFill>
              </a:rPr>
              <a:t>createIndex</a:t>
            </a:r>
            <a:r>
              <a:rPr lang="ru-RU" dirty="0"/>
              <a:t>({ </a:t>
            </a:r>
            <a:r>
              <a:rPr lang="ru-RU" dirty="0" err="1">
                <a:solidFill>
                  <a:schemeClr val="accent2"/>
                </a:solidFill>
              </a:rPr>
              <a:t>email</a:t>
            </a:r>
            <a:r>
              <a:rPr lang="ru-RU" dirty="0">
                <a:solidFill>
                  <a:schemeClr val="accent2"/>
                </a:solidFill>
              </a:rPr>
              <a:t>:</a:t>
            </a:r>
            <a:r>
              <a:rPr lang="ru-RU" dirty="0"/>
              <a:t> </a:t>
            </a:r>
            <a:r>
              <a:rPr lang="ru-RU" dirty="0">
                <a:solidFill>
                  <a:schemeClr val="accent2"/>
                </a:solidFill>
              </a:rPr>
              <a:t>1</a:t>
            </a:r>
            <a:r>
              <a:rPr lang="ru-RU" dirty="0"/>
              <a:t> }, { </a:t>
            </a:r>
            <a:r>
              <a:rPr lang="ru-RU" dirty="0" err="1">
                <a:solidFill>
                  <a:schemeClr val="accent2"/>
                </a:solidFill>
              </a:rPr>
              <a:t>unique</a:t>
            </a:r>
            <a:r>
              <a:rPr lang="ru-RU" dirty="0"/>
              <a:t>: </a:t>
            </a:r>
            <a:r>
              <a:rPr lang="ru-RU" dirty="0" err="1">
                <a:solidFill>
                  <a:schemeClr val="accent1"/>
                </a:solidFill>
              </a:rPr>
              <a:t>true</a:t>
            </a:r>
            <a:r>
              <a:rPr lang="ru-RU" dirty="0"/>
              <a:t> })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4D4FB77-9504-CD4B-B79A-3E53D446FC7E}"/>
              </a:ext>
            </a:extLst>
          </p:cNvPr>
          <p:cNvSpPr txBox="1"/>
          <p:nvPr/>
        </p:nvSpPr>
        <p:spPr>
          <a:xfrm>
            <a:off x="195310" y="2588219"/>
            <a:ext cx="85669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Здесь создается уникальный индекс для поля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fieldName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этом значения в этом поле должны быть уникальными в коллекции.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3E20872-4804-1366-ECC4-C48532CE2772}"/>
              </a:ext>
            </a:extLst>
          </p:cNvPr>
          <p:cNvSpPr txBox="1"/>
          <p:nvPr/>
        </p:nvSpPr>
        <p:spPr>
          <a:xfrm>
            <a:off x="115410" y="3855764"/>
            <a:ext cx="839994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использовать уникальный индекс?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полей с уникальными значениями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Например, для полей, таких как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email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username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другие идентификаторы, которые должны быть уникальными для каждого документа.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обеспечения целостности данных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Когда важно, чтобы не было дублирования значений в определенных полях, например, при регистрации пользователей, чтобы два разных пользователя не могли зарегистрироваться с одинаковым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email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092603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76AEE47-762E-A742-F1C7-BA022F806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16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319D76C2-EF6E-400C-E9C0-282B7E597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Индекс с уникальными значениями (</a:t>
            </a:r>
            <a:r>
              <a:rPr lang="ru-RU" sz="2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Unique</a:t>
            </a:r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Index)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898F5B-74DF-752C-8D19-A320A16D1959}"/>
              </a:ext>
            </a:extLst>
          </p:cNvPr>
          <p:cNvSpPr txBox="1"/>
          <p:nvPr/>
        </p:nvSpPr>
        <p:spPr>
          <a:xfrm>
            <a:off x="798990" y="1742656"/>
            <a:ext cx="62720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использования уникального индекса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615A46D-1CD1-0474-50B8-E6DF85FA40EB}"/>
              </a:ext>
            </a:extLst>
          </p:cNvPr>
          <p:cNvSpPr txBox="1"/>
          <p:nvPr/>
        </p:nvSpPr>
        <p:spPr>
          <a:xfrm>
            <a:off x="723529" y="2227764"/>
            <a:ext cx="50292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db.users.</a:t>
            </a:r>
            <a:r>
              <a:rPr lang="ru-RU" dirty="0" err="1">
                <a:solidFill>
                  <a:schemeClr val="accent1"/>
                </a:solidFill>
              </a:rPr>
              <a:t>createIndex</a:t>
            </a:r>
            <a:r>
              <a:rPr lang="ru-RU" dirty="0"/>
              <a:t>({ </a:t>
            </a:r>
            <a:r>
              <a:rPr lang="ru-RU" dirty="0" err="1">
                <a:solidFill>
                  <a:schemeClr val="accent2"/>
                </a:solidFill>
              </a:rPr>
              <a:t>email</a:t>
            </a:r>
            <a:r>
              <a:rPr lang="ru-RU" dirty="0"/>
              <a:t>: </a:t>
            </a:r>
            <a:r>
              <a:rPr lang="ru-RU" dirty="0">
                <a:solidFill>
                  <a:schemeClr val="accent2"/>
                </a:solidFill>
              </a:rPr>
              <a:t>1</a:t>
            </a:r>
            <a:r>
              <a:rPr lang="ru-RU" dirty="0"/>
              <a:t> }, { </a:t>
            </a:r>
            <a:r>
              <a:rPr lang="ru-RU" dirty="0" err="1">
                <a:solidFill>
                  <a:schemeClr val="accent2"/>
                </a:solidFill>
              </a:rPr>
              <a:t>unique</a:t>
            </a:r>
            <a:r>
              <a:rPr lang="ru-RU" dirty="0"/>
              <a:t>: </a:t>
            </a:r>
            <a:r>
              <a:rPr lang="ru-RU" dirty="0" err="1">
                <a:solidFill>
                  <a:schemeClr val="accent1"/>
                </a:solidFill>
              </a:rPr>
              <a:t>true</a:t>
            </a:r>
            <a:r>
              <a:rPr lang="ru-RU" dirty="0"/>
              <a:t> })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6507F8-94FE-04F9-737F-9816691AFCD4}"/>
              </a:ext>
            </a:extLst>
          </p:cNvPr>
          <p:cNvSpPr txBox="1"/>
          <p:nvPr/>
        </p:nvSpPr>
        <p:spPr>
          <a:xfrm>
            <a:off x="723529" y="3799240"/>
            <a:ext cx="709769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db.users.</a:t>
            </a:r>
            <a:r>
              <a:rPr lang="ru-RU" dirty="0" err="1">
                <a:solidFill>
                  <a:schemeClr val="accent1"/>
                </a:solidFill>
              </a:rPr>
              <a:t>insert</a:t>
            </a:r>
            <a:r>
              <a:rPr lang="ru-RU" dirty="0"/>
              <a:t>({ </a:t>
            </a:r>
            <a:r>
              <a:rPr lang="ru-RU" dirty="0" err="1">
                <a:solidFill>
                  <a:schemeClr val="accent2"/>
                </a:solidFill>
              </a:rPr>
              <a:t>email</a:t>
            </a:r>
            <a:r>
              <a:rPr lang="ru-RU" dirty="0"/>
              <a:t>: </a:t>
            </a:r>
            <a:r>
              <a:rPr lang="ru-RU" dirty="0">
                <a:solidFill>
                  <a:schemeClr val="accent6"/>
                </a:solidFill>
              </a:rPr>
              <a:t>" </a:t>
            </a:r>
            <a:r>
              <a:rPr lang="ru-RU" dirty="0" err="1">
                <a:solidFill>
                  <a:schemeClr val="accent6"/>
                </a:solidFill>
              </a:rPr>
              <a:t>JohnDoe</a:t>
            </a:r>
            <a:r>
              <a:rPr lang="ru-RU" dirty="0">
                <a:solidFill>
                  <a:schemeClr val="accent6"/>
                </a:solidFill>
              </a:rPr>
              <a:t>@</a:t>
            </a:r>
            <a:r>
              <a:rPr lang="en-US" dirty="0" err="1">
                <a:solidFill>
                  <a:schemeClr val="accent6"/>
                </a:solidFill>
              </a:rPr>
              <a:t>gmail</a:t>
            </a:r>
            <a:r>
              <a:rPr lang="ru-RU" dirty="0">
                <a:solidFill>
                  <a:schemeClr val="accent6"/>
                </a:solidFill>
              </a:rPr>
              <a:t>.com"</a:t>
            </a:r>
            <a:r>
              <a:rPr lang="ru-RU" dirty="0"/>
              <a:t>, </a:t>
            </a:r>
            <a:r>
              <a:rPr lang="ru-RU" dirty="0" err="1">
                <a:solidFill>
                  <a:schemeClr val="accent2"/>
                </a:solidFill>
              </a:rPr>
              <a:t>name</a:t>
            </a:r>
            <a:r>
              <a:rPr lang="ru-RU" dirty="0"/>
              <a:t>: </a:t>
            </a:r>
            <a:r>
              <a:rPr lang="ru-RU" dirty="0">
                <a:solidFill>
                  <a:schemeClr val="accent6"/>
                </a:solidFill>
              </a:rPr>
              <a:t>"John </a:t>
            </a:r>
            <a:r>
              <a:rPr lang="ru-RU" dirty="0" err="1">
                <a:solidFill>
                  <a:schemeClr val="accent6"/>
                </a:solidFill>
              </a:rPr>
              <a:t>Doe</a:t>
            </a:r>
            <a:r>
              <a:rPr lang="ru-RU" dirty="0">
                <a:solidFill>
                  <a:schemeClr val="accent6"/>
                </a:solidFill>
              </a:rPr>
              <a:t>" </a:t>
            </a:r>
            <a:r>
              <a:rPr lang="ru-RU" dirty="0"/>
              <a:t>})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E73ECE8-3015-9943-E44E-61C847BC9028}"/>
              </a:ext>
            </a:extLst>
          </p:cNvPr>
          <p:cNvSpPr txBox="1"/>
          <p:nvPr/>
        </p:nvSpPr>
        <p:spPr>
          <a:xfrm>
            <a:off x="798990" y="3290260"/>
            <a:ext cx="59791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Добавление документа с дублирующим значением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5D4DC33-6076-4461-A0D4-83E46A18E913}"/>
              </a:ext>
            </a:extLst>
          </p:cNvPr>
          <p:cNvSpPr txBox="1"/>
          <p:nvPr/>
        </p:nvSpPr>
        <p:spPr>
          <a:xfrm>
            <a:off x="555964" y="5062939"/>
            <a:ext cx="84193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/>
              <a:t>E11000 </a:t>
            </a:r>
            <a:r>
              <a:rPr lang="ru-RU" sz="1400" dirty="0" err="1"/>
              <a:t>duplicate</a:t>
            </a:r>
            <a:r>
              <a:rPr lang="ru-RU" sz="1400" dirty="0"/>
              <a:t> </a:t>
            </a:r>
            <a:r>
              <a:rPr lang="ru-RU" sz="1400" dirty="0" err="1"/>
              <a:t>key</a:t>
            </a:r>
            <a:r>
              <a:rPr lang="ru-RU" sz="1400" dirty="0"/>
              <a:t> </a:t>
            </a:r>
            <a:r>
              <a:rPr lang="ru-RU" sz="1400" dirty="0" err="1"/>
              <a:t>error</a:t>
            </a:r>
            <a:r>
              <a:rPr lang="ru-RU" sz="1400" dirty="0"/>
              <a:t> </a:t>
            </a:r>
            <a:r>
              <a:rPr lang="ru-RU" sz="1400" dirty="0" err="1"/>
              <a:t>collection</a:t>
            </a:r>
            <a:r>
              <a:rPr lang="ru-RU" sz="1400" dirty="0"/>
              <a:t>: </a:t>
            </a:r>
            <a:r>
              <a:rPr lang="ru-RU" sz="1400" dirty="0" err="1"/>
              <a:t>test.users</a:t>
            </a:r>
            <a:r>
              <a:rPr lang="ru-RU" sz="1400" dirty="0"/>
              <a:t> </a:t>
            </a:r>
            <a:r>
              <a:rPr lang="ru-RU" sz="1400" dirty="0" err="1"/>
              <a:t>index</a:t>
            </a:r>
            <a:r>
              <a:rPr lang="ru-RU" sz="1400" dirty="0"/>
              <a:t>: email_1 </a:t>
            </a:r>
            <a:r>
              <a:rPr lang="ru-RU" sz="1400" dirty="0" err="1"/>
              <a:t>dup</a:t>
            </a:r>
            <a:r>
              <a:rPr lang="ru-RU" sz="1400" dirty="0"/>
              <a:t> </a:t>
            </a:r>
            <a:r>
              <a:rPr lang="ru-RU" sz="1400" dirty="0" err="1"/>
              <a:t>key</a:t>
            </a:r>
            <a:r>
              <a:rPr lang="ru-RU" sz="1400" dirty="0"/>
              <a:t>: { : "</a:t>
            </a:r>
            <a:r>
              <a:rPr lang="ru-RU" sz="1400" dirty="0">
                <a:solidFill>
                  <a:schemeClr val="accent6"/>
                </a:solidFill>
              </a:rPr>
              <a:t> </a:t>
            </a:r>
            <a:r>
              <a:rPr lang="ru-RU" sz="1400" dirty="0" err="1">
                <a:solidFill>
                  <a:schemeClr val="accent6"/>
                </a:solidFill>
              </a:rPr>
              <a:t>JohnDoe</a:t>
            </a:r>
            <a:r>
              <a:rPr lang="ru-RU" sz="1400" dirty="0">
                <a:solidFill>
                  <a:schemeClr val="accent6"/>
                </a:solidFill>
              </a:rPr>
              <a:t>@</a:t>
            </a:r>
            <a:r>
              <a:rPr lang="en-US" sz="1400" dirty="0" err="1">
                <a:solidFill>
                  <a:schemeClr val="accent6"/>
                </a:solidFill>
              </a:rPr>
              <a:t>gmail</a:t>
            </a:r>
            <a:r>
              <a:rPr lang="ru-RU" sz="1400" dirty="0">
                <a:solidFill>
                  <a:schemeClr val="accent6"/>
                </a:solidFill>
              </a:rPr>
              <a:t>.</a:t>
            </a:r>
            <a:r>
              <a:rPr lang="ru-RU" sz="1400" dirty="0" err="1">
                <a:solidFill>
                  <a:schemeClr val="accent6"/>
                </a:solidFill>
              </a:rPr>
              <a:t>com</a:t>
            </a:r>
            <a:r>
              <a:rPr lang="ru-RU" sz="1400" dirty="0">
                <a:solidFill>
                  <a:schemeClr val="accent6"/>
                </a:solidFill>
              </a:rPr>
              <a:t> </a:t>
            </a:r>
            <a:r>
              <a:rPr lang="ru-RU" sz="1400" dirty="0"/>
              <a:t>" }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6414B5E-263C-4A2E-9E94-F0FBC9CB7205}"/>
              </a:ext>
            </a:extLst>
          </p:cNvPr>
          <p:cNvSpPr txBox="1"/>
          <p:nvPr/>
        </p:nvSpPr>
        <p:spPr>
          <a:xfrm>
            <a:off x="1173332" y="4620977"/>
            <a:ext cx="59791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Ошибка</a:t>
            </a:r>
          </a:p>
        </p:txBody>
      </p:sp>
    </p:spTree>
    <p:extLst>
      <p:ext uri="{BB962C8B-B14F-4D97-AF65-F5344CB8AC3E}">
        <p14:creationId xmlns:p14="http://schemas.microsoft.com/office/powerpoint/2010/main" val="4414609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35911F3-AF85-B9CE-47E5-DF7F8BE5A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654425"/>
            <a:ext cx="7886700" cy="8413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 </a:t>
            </a: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15A12FC-39D5-CC1F-2239-1AE78030B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291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3910" y="320130"/>
            <a:ext cx="7886700" cy="551058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anose="02020603050405020304" pitchFamily="18" charset="0"/>
              </a:rPr>
              <a:t>Содержание</a:t>
            </a:r>
            <a:endParaRPr lang="ru-RU" sz="3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03910" y="1536151"/>
            <a:ext cx="830743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Введение</a:t>
            </a:r>
            <a:endParaRPr lang="en-US" sz="16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работают индексы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 indent="-457200">
              <a:buAutoNum type="arabicPeriod"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Типы индексов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Составной индекс (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Compound Index)</a:t>
            </a:r>
          </a:p>
          <a:p>
            <a:pPr marL="457200" indent="-457200">
              <a:buAutoNum type="arabicPeriod"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Текстовый индекс (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 Index)</a:t>
            </a:r>
          </a:p>
          <a:p>
            <a:pPr marL="457200" indent="-457200">
              <a:buAutoNum type="arabicPeriod"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Геопространственный индекс (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Geospatial Index)</a:t>
            </a:r>
          </a:p>
          <a:p>
            <a:pPr marL="457200" indent="-457200">
              <a:buAutoNum type="arabicPeriod"/>
            </a:pPr>
            <a:r>
              <a:rPr lang="ru-RU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Хэшированный</a:t>
            </a: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индекс (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Hashed Index)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BAD122E5-4B5F-1CCE-ECB5-54A21C30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207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E5F8228-4856-81BE-A276-DC18A2253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</a:t>
            </a:r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D5EE55-686B-A509-AD20-D6EA3A7F9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3</a:t>
            </a:fld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700DD96-A467-02AA-B90B-8F7EEE4B5E6E}"/>
              </a:ext>
            </a:extLst>
          </p:cNvPr>
          <p:cNvSpPr txBox="1"/>
          <p:nvPr/>
        </p:nvSpPr>
        <p:spPr>
          <a:xfrm>
            <a:off x="106531" y="1243665"/>
            <a:ext cx="8957569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Одним из важнейших аспектов работы 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эффективное использование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индексов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Индексы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играют ключевую роль в повышении производительности запросов, уменьшении времени отклика и обеспечении масштабируемости.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данной лекции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разобрать принципы работы с индексами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их виды и практические советы по использованию индексов для улучшения производительности.</a:t>
            </a:r>
          </a:p>
        </p:txBody>
      </p:sp>
      <p:pic>
        <p:nvPicPr>
          <p:cNvPr id="1026" name="Picture 2" descr="Indexes in MongoDB">
            <a:extLst>
              <a:ext uri="{FF2B5EF4-FFF2-40B4-BE49-F238E27FC236}">
                <a16:creationId xmlns:a16="http://schemas.microsoft.com/office/drawing/2014/main" id="{BAB89B92-04F1-ACC6-B4AD-58FFDC6AB2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0603" y="3238174"/>
            <a:ext cx="4785619" cy="2658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9078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E014405-C9D5-79CC-46B3-0C3D323F1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4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5CAF18C0-55B4-5F1F-5E56-E4B20779F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работают индексы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F5378FF-7EF9-48D8-3FBE-54BE906E08A3}"/>
              </a:ext>
            </a:extLst>
          </p:cNvPr>
          <p:cNvSpPr txBox="1"/>
          <p:nvPr/>
        </p:nvSpPr>
        <p:spPr>
          <a:xfrm>
            <a:off x="-1" y="1198486"/>
            <a:ext cx="907297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Индексы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работают по принципу структурирования данных, чтобы ускорить поиск документов в коллекции. Рассмотрим основные аспекты, которые объясняют, как именно они работают.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использует индексы не только для поиска, но и для сортировки, уникальности значений, а также для повышения производительности операций обновления и удаления.</a:t>
            </a:r>
          </a:p>
        </p:txBody>
      </p:sp>
      <p:pic>
        <p:nvPicPr>
          <p:cNvPr id="3074" name="Picture 2" descr="MongoDB - Compound Indexes - GeeksforGeeks">
            <a:extLst>
              <a:ext uri="{FF2B5EF4-FFF2-40B4-BE49-F238E27FC236}">
                <a16:creationId xmlns:a16="http://schemas.microsoft.com/office/drawing/2014/main" id="{CB851297-497C-0AAE-8AD9-F7FB04A5DC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325" y="3925964"/>
            <a:ext cx="6410325" cy="17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29023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CF17A7E-496A-A078-52B6-468DEDB27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5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74A1614E-54B4-CF98-C139-6D9556964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Типы индексов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CD7B97CC-4D3D-0B4C-FE7D-7FC7888D91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207" y="1757949"/>
            <a:ext cx="8868793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Одинарный индекс (Single Field Index)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Индексируется только одно поле.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Составной индекс (</a:t>
            </a:r>
            <a:r>
              <a:rPr kumimoji="0" lang="ru-RU" altLang="ru-RU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Compound</a:t>
            </a: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Index)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Индексирует несколько полей одновременно.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Текстовый индекс (Text Index)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Индексирует текстовые данные для быстрого поиска по словам.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Геоиндекс</a:t>
            </a: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Geospatial</a:t>
            </a: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Index)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Используется для географических запросов.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Индекс с уникальными значениями (</a:t>
            </a:r>
            <a:r>
              <a:rPr kumimoji="0" lang="ru-RU" altLang="ru-RU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Unique</a:t>
            </a: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Index)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Гарантирует, что все значения в поле</a:t>
            </a: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индекса уникальны.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Индекс TTL (Time-</a:t>
            </a:r>
            <a:r>
              <a:rPr kumimoji="0" lang="ru-RU" altLang="ru-RU" sz="16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kumimoji="0" lang="ru-RU" alt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-Live Index)</a:t>
            </a:r>
            <a:r>
              <a:rPr kumimoji="0" lang="ru-RU" altLang="ru-RU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Автоматически удаляет документы через заданное время.</a:t>
            </a:r>
          </a:p>
        </p:txBody>
      </p:sp>
    </p:spTree>
    <p:extLst>
      <p:ext uri="{BB962C8B-B14F-4D97-AF65-F5344CB8AC3E}">
        <p14:creationId xmlns:p14="http://schemas.microsoft.com/office/powerpoint/2010/main" val="2984494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A7AEB3E-7602-35BA-D124-9BBB30A86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6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B636163A-EC5B-039F-4406-98FBE3244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Обычный индекс (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Single Field Index):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C03066-E1E9-2B9B-8516-9090E02D0788}"/>
              </a:ext>
            </a:extLst>
          </p:cNvPr>
          <p:cNvSpPr txBox="1"/>
          <p:nvPr/>
        </p:nvSpPr>
        <p:spPr>
          <a:xfrm>
            <a:off x="52711" y="1177500"/>
            <a:ext cx="895756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самый базовый тип индекса, который создается для одного поля.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создает такой индекс по умолчанию, когда вы выполняете операции поиска по одному полю.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3AEC62B-A3C2-42F5-C3E7-2258A2E097EA}"/>
              </a:ext>
            </a:extLst>
          </p:cNvPr>
          <p:cNvSpPr txBox="1"/>
          <p:nvPr/>
        </p:nvSpPr>
        <p:spPr>
          <a:xfrm>
            <a:off x="2055180" y="189128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db.collection.</a:t>
            </a:r>
            <a:r>
              <a:rPr lang="en-US" dirty="0" err="1">
                <a:solidFill>
                  <a:schemeClr val="accent1"/>
                </a:solidFill>
              </a:rPr>
              <a:t>createIndex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({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fieldName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: 1 </a:t>
            </a:r>
            <a:r>
              <a:rPr lang="en-US" dirty="0"/>
              <a:t>})</a:t>
            </a:r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F31262E-256F-C2B5-B3F5-EF158F319713}"/>
              </a:ext>
            </a:extLst>
          </p:cNvPr>
          <p:cNvSpPr txBox="1"/>
          <p:nvPr/>
        </p:nvSpPr>
        <p:spPr>
          <a:xfrm>
            <a:off x="778460" y="2387952"/>
            <a:ext cx="77368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Где 1 означает индекс в порядке возрастания, а -1 — в порядке убывания.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92D829E-919B-35E2-F282-0564D0DE04F0}"/>
              </a:ext>
            </a:extLst>
          </p:cNvPr>
          <p:cNvSpPr txBox="1"/>
          <p:nvPr/>
        </p:nvSpPr>
        <p:spPr>
          <a:xfrm>
            <a:off x="221942" y="4532016"/>
            <a:ext cx="878833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Первичные индексы определяются автоматически при создании записи и не требуют доп. усилий для их поддержки. Например,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_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первичным индексом по умолчанию, а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Cassandra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используется первичный ключ, определяемый пользователем.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8322A3E-E08A-82E2-DA54-DA232E73A1AF}"/>
              </a:ext>
            </a:extLst>
          </p:cNvPr>
          <p:cNvSpPr txBox="1"/>
          <p:nvPr/>
        </p:nvSpPr>
        <p:spPr>
          <a:xfrm>
            <a:off x="2286000" y="289472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db.collection.</a:t>
            </a:r>
            <a:r>
              <a:rPr lang="ru-RU" dirty="0" err="1">
                <a:solidFill>
                  <a:schemeClr val="accent1"/>
                </a:solidFill>
              </a:rPr>
              <a:t>find</a:t>
            </a:r>
            <a:r>
              <a:rPr lang="ru-RU" dirty="0"/>
              <a:t>({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fieldName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: </a:t>
            </a:r>
            <a:r>
              <a:rPr lang="ru-RU" dirty="0">
                <a:solidFill>
                  <a:schemeClr val="accent6"/>
                </a:solidFill>
              </a:rPr>
              <a:t>"</a:t>
            </a:r>
            <a:r>
              <a:rPr lang="ru-RU" dirty="0" err="1">
                <a:solidFill>
                  <a:schemeClr val="accent6"/>
                </a:solidFill>
              </a:rPr>
              <a:t>someValue</a:t>
            </a:r>
            <a:r>
              <a:rPr lang="ru-RU" dirty="0">
                <a:solidFill>
                  <a:schemeClr val="accent6"/>
                </a:solidFill>
              </a:rPr>
              <a:t>" </a:t>
            </a:r>
            <a:r>
              <a:rPr lang="ru-RU" dirty="0"/>
              <a:t>})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1B08B21-FAB6-DFF2-0F1A-36CCACA92272}"/>
              </a:ext>
            </a:extLst>
          </p:cNvPr>
          <p:cNvSpPr txBox="1"/>
          <p:nvPr/>
        </p:nvSpPr>
        <p:spPr>
          <a:xfrm>
            <a:off x="159798" y="3367651"/>
            <a:ext cx="862909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будет искать документы с нужным значением поля </a:t>
            </a:r>
            <a:r>
              <a:rPr lang="ru-RU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fieldNam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намного быстрее, чем если бы индекса не было.</a:t>
            </a:r>
          </a:p>
        </p:txBody>
      </p:sp>
    </p:spTree>
    <p:extLst>
      <p:ext uri="{BB962C8B-B14F-4D97-AF65-F5344CB8AC3E}">
        <p14:creationId xmlns:p14="http://schemas.microsoft.com/office/powerpoint/2010/main" val="445739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6B68B2CF-0D7A-1444-26D7-258A6879F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7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FC90435B-3A49-07B4-4299-F3B3DCF48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Составной индекс (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Compound Index):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555F00-3EE5-8D6F-A850-30BDBD0B4482}"/>
              </a:ext>
            </a:extLst>
          </p:cNvPr>
          <p:cNvSpPr txBox="1"/>
          <p:nvPr/>
        </p:nvSpPr>
        <p:spPr>
          <a:xfrm>
            <a:off x="164236" y="1197563"/>
            <a:ext cx="877557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индекс создается для нескольких полей. Он помогает ускорить запросы, которые фильтруют или сортируют по нескольким полям.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05BE217-DA6C-F728-7DAF-31C163836FFF}"/>
              </a:ext>
            </a:extLst>
          </p:cNvPr>
          <p:cNvSpPr txBox="1"/>
          <p:nvPr/>
        </p:nvSpPr>
        <p:spPr>
          <a:xfrm>
            <a:off x="1793290" y="1911655"/>
            <a:ext cx="63430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db.collection.</a:t>
            </a:r>
            <a:r>
              <a:rPr lang="ru-RU" dirty="0" err="1">
                <a:solidFill>
                  <a:schemeClr val="accent1"/>
                </a:solidFill>
              </a:rPr>
              <a:t>createIndex</a:t>
            </a:r>
            <a:r>
              <a:rPr lang="ru-RU" dirty="0"/>
              <a:t>({ </a:t>
            </a:r>
            <a:r>
              <a:rPr lang="ru-RU" dirty="0">
                <a:solidFill>
                  <a:schemeClr val="accent2"/>
                </a:solidFill>
              </a:rPr>
              <a:t>field1: 1, field2: -1 </a:t>
            </a:r>
            <a:r>
              <a:rPr lang="ru-RU" dirty="0"/>
              <a:t>})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86D4243-C5D6-48B9-9CFF-767666150C3E}"/>
              </a:ext>
            </a:extLst>
          </p:cNvPr>
          <p:cNvSpPr txBox="1"/>
          <p:nvPr/>
        </p:nvSpPr>
        <p:spPr>
          <a:xfrm>
            <a:off x="830061" y="2202209"/>
            <a:ext cx="795883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индекса по полям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field1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 возрастанию) и </a:t>
            </a:r>
            <a:r>
              <a:rPr lang="ru-RU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field2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 убыванию).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897F6C6-BC47-CBFB-A8D2-E87FDD4FE7B1}"/>
              </a:ext>
            </a:extLst>
          </p:cNvPr>
          <p:cNvSpPr txBox="1"/>
          <p:nvPr/>
        </p:nvSpPr>
        <p:spPr>
          <a:xfrm>
            <a:off x="1885950" y="3802320"/>
            <a:ext cx="67165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Запроса с использованием составного индекса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FC912B0-0066-66E2-01FC-D4D87642149D}"/>
              </a:ext>
            </a:extLst>
          </p:cNvPr>
          <p:cNvSpPr txBox="1"/>
          <p:nvPr/>
        </p:nvSpPr>
        <p:spPr>
          <a:xfrm>
            <a:off x="1748899" y="3327100"/>
            <a:ext cx="612115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db.collection.</a:t>
            </a:r>
            <a:r>
              <a:rPr lang="ru-RU" dirty="0" err="1">
                <a:solidFill>
                  <a:schemeClr val="accent1"/>
                </a:solidFill>
              </a:rPr>
              <a:t>find</a:t>
            </a:r>
            <a:r>
              <a:rPr lang="ru-RU" dirty="0"/>
              <a:t>({ </a:t>
            </a:r>
            <a:r>
              <a:rPr lang="ru-RU" dirty="0">
                <a:solidFill>
                  <a:schemeClr val="accent2"/>
                </a:solidFill>
              </a:rPr>
              <a:t>field1:</a:t>
            </a:r>
            <a:r>
              <a:rPr lang="ru-RU" dirty="0"/>
              <a:t> </a:t>
            </a:r>
            <a:r>
              <a:rPr lang="ru-RU" dirty="0">
                <a:solidFill>
                  <a:schemeClr val="accent6"/>
                </a:solidFill>
              </a:rPr>
              <a:t>"value1"</a:t>
            </a:r>
            <a:r>
              <a:rPr lang="ru-RU" dirty="0"/>
              <a:t>, </a:t>
            </a:r>
            <a:r>
              <a:rPr lang="ru-RU" dirty="0">
                <a:solidFill>
                  <a:schemeClr val="accent2"/>
                </a:solidFill>
              </a:rPr>
              <a:t>field2:</a:t>
            </a:r>
            <a:r>
              <a:rPr lang="ru-RU" dirty="0"/>
              <a:t> </a:t>
            </a:r>
            <a:r>
              <a:rPr lang="ru-RU" dirty="0">
                <a:solidFill>
                  <a:schemeClr val="accent6"/>
                </a:solidFill>
              </a:rPr>
              <a:t>"value2" </a:t>
            </a:r>
            <a:r>
              <a:rPr lang="ru-RU" dirty="0"/>
              <a:t>})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4EBA45C-DBEA-65A2-E61B-5078B74D0C7B}"/>
              </a:ext>
            </a:extLst>
          </p:cNvPr>
          <p:cNvSpPr txBox="1"/>
          <p:nvPr/>
        </p:nvSpPr>
        <p:spPr>
          <a:xfrm>
            <a:off x="288524" y="4403803"/>
            <a:ext cx="810975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и ограничения: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Если запрос использует только одно из полей составного индекса,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MongoDB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все равно может использовать этот индекс, если поле указано первым в индексе.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Однако если запрос включает фильтрацию по полям, которые идут после первого в индексе, но не включает первые, индекс может не быть использован.</a:t>
            </a:r>
          </a:p>
        </p:txBody>
      </p:sp>
    </p:spTree>
    <p:extLst>
      <p:ext uri="{BB962C8B-B14F-4D97-AF65-F5344CB8AC3E}">
        <p14:creationId xmlns:p14="http://schemas.microsoft.com/office/powerpoint/2010/main" val="3934073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0592BC4-3EA9-FD3B-C145-905109EDA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8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7793B4BA-8AD7-AC15-5830-38732DA41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Составной индекс (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Compound Index):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603C7E7-B638-AAC3-13C8-0B085E214B85}"/>
              </a:ext>
            </a:extLst>
          </p:cNvPr>
          <p:cNvSpPr txBox="1"/>
          <p:nvPr/>
        </p:nvSpPr>
        <p:spPr>
          <a:xfrm>
            <a:off x="628650" y="1616605"/>
            <a:ext cx="67486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запроса, который не использует составной индекс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A9978C8-D942-604C-CF39-024FBDD8C228}"/>
              </a:ext>
            </a:extLst>
          </p:cNvPr>
          <p:cNvSpPr txBox="1"/>
          <p:nvPr/>
        </p:nvSpPr>
        <p:spPr>
          <a:xfrm>
            <a:off x="2152835" y="2748030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db.collection.</a:t>
            </a:r>
            <a:r>
              <a:rPr lang="ru-RU" dirty="0" err="1">
                <a:solidFill>
                  <a:schemeClr val="accent1"/>
                </a:solidFill>
              </a:rPr>
              <a:t>find</a:t>
            </a:r>
            <a:r>
              <a:rPr lang="ru-RU" dirty="0"/>
              <a:t>({ </a:t>
            </a:r>
            <a:r>
              <a:rPr lang="ru-RU" dirty="0">
                <a:solidFill>
                  <a:schemeClr val="accent2"/>
                </a:solidFill>
              </a:rPr>
              <a:t>field2</a:t>
            </a:r>
            <a:r>
              <a:rPr lang="ru-RU" dirty="0"/>
              <a:t>: </a:t>
            </a:r>
            <a:r>
              <a:rPr lang="ru-RU" dirty="0">
                <a:solidFill>
                  <a:schemeClr val="accent6"/>
                </a:solidFill>
              </a:rPr>
              <a:t>"value2" </a:t>
            </a:r>
            <a:r>
              <a:rPr lang="ru-RU" dirty="0"/>
              <a:t>})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AA3E5E0-BAEB-66E5-FCBA-78EEFE4046A5}"/>
              </a:ext>
            </a:extLst>
          </p:cNvPr>
          <p:cNvSpPr txBox="1"/>
          <p:nvPr/>
        </p:nvSpPr>
        <p:spPr>
          <a:xfrm>
            <a:off x="412811" y="3740639"/>
            <a:ext cx="779015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запрос не использует составной индекс для полей { field1: 1, field2: -1 }, поскольку field2 идет после field1, и в запросе не указано field1.</a:t>
            </a:r>
          </a:p>
        </p:txBody>
      </p:sp>
    </p:spTree>
    <p:extLst>
      <p:ext uri="{BB962C8B-B14F-4D97-AF65-F5344CB8AC3E}">
        <p14:creationId xmlns:p14="http://schemas.microsoft.com/office/powerpoint/2010/main" val="1593985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3CC1635-F593-793A-0CEF-6E348C9A5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96E53A-6968-4272-8BC2-4567D025D9BB}" type="slidenum">
              <a:rPr lang="ru-RU" smtClean="0"/>
              <a:t>9</a:t>
            </a:fld>
            <a:endParaRPr lang="ru-RU"/>
          </a:p>
        </p:txBody>
      </p:sp>
      <p:sp>
        <p:nvSpPr>
          <p:cNvPr id="5" name="Заголовок 3">
            <a:extLst>
              <a:ext uri="{FF2B5EF4-FFF2-40B4-BE49-F238E27FC236}">
                <a16:creationId xmlns:a16="http://schemas.microsoft.com/office/drawing/2014/main" id="{7FC78E60-5EB3-8FF0-C502-493683B72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6702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Текстовый индекс (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 Index)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B1D907-03B4-729E-3FC0-C2B5C349E218}"/>
              </a:ext>
            </a:extLst>
          </p:cNvPr>
          <p:cNvSpPr txBox="1"/>
          <p:nvPr/>
        </p:nvSpPr>
        <p:spPr>
          <a:xfrm>
            <a:off x="-1" y="1233997"/>
            <a:ext cx="867348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Текстовые индексы позволяют проводить полнотекстовый поиск по строковым данным, что важно при поиске слов или фраз в текстовых полях.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C637D7-966C-1B33-14E8-62FFAADD4F72}"/>
              </a:ext>
            </a:extLst>
          </p:cNvPr>
          <p:cNvSpPr txBox="1"/>
          <p:nvPr/>
        </p:nvSpPr>
        <p:spPr>
          <a:xfrm>
            <a:off x="2272684" y="1997504"/>
            <a:ext cx="45986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db.collection.</a:t>
            </a:r>
            <a:r>
              <a:rPr lang="ru-RU" dirty="0" err="1">
                <a:solidFill>
                  <a:schemeClr val="accent1"/>
                </a:solidFill>
              </a:rPr>
              <a:t>createIndex</a:t>
            </a:r>
            <a:r>
              <a:rPr lang="ru-RU" dirty="0"/>
              <a:t>({ </a:t>
            </a:r>
            <a:r>
              <a:rPr lang="ru-RU" dirty="0" err="1">
                <a:solidFill>
                  <a:schemeClr val="accent2"/>
                </a:solidFill>
              </a:rPr>
              <a:t>fieldName</a:t>
            </a:r>
            <a:r>
              <a:rPr lang="ru-RU" dirty="0"/>
              <a:t>: </a:t>
            </a:r>
            <a:r>
              <a:rPr lang="ru-RU" dirty="0">
                <a:solidFill>
                  <a:schemeClr val="accent6"/>
                </a:solidFill>
              </a:rPr>
              <a:t>"</a:t>
            </a:r>
            <a:r>
              <a:rPr lang="ru-RU" dirty="0" err="1">
                <a:solidFill>
                  <a:schemeClr val="accent6"/>
                </a:solidFill>
              </a:rPr>
              <a:t>text</a:t>
            </a:r>
            <a:r>
              <a:rPr lang="ru-RU" dirty="0">
                <a:solidFill>
                  <a:schemeClr val="accent6"/>
                </a:solidFill>
              </a:rPr>
              <a:t>" </a:t>
            </a:r>
            <a:r>
              <a:rPr lang="ru-RU" dirty="0"/>
              <a:t>})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6E1B14A-C283-8264-BBD7-13F516287464}"/>
              </a:ext>
            </a:extLst>
          </p:cNvPr>
          <p:cNvSpPr txBox="1"/>
          <p:nvPr/>
        </p:nvSpPr>
        <p:spPr>
          <a:xfrm>
            <a:off x="2620578" y="2330123"/>
            <a:ext cx="589477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Создадим текстовый индекс для поля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fieldName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FD943F3-756E-BCCE-F63D-098C18DE6B8F}"/>
              </a:ext>
            </a:extLst>
          </p:cNvPr>
          <p:cNvSpPr txBox="1"/>
          <p:nvPr/>
        </p:nvSpPr>
        <p:spPr>
          <a:xfrm>
            <a:off x="475510" y="4849790"/>
            <a:ext cx="848205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использовать: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Когда требуется выполнять поиск по текстовым данным, таким как статьи, комментарии, заметки и другие длинные текстовые строки.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Когда нужно искать слова или фразы, а не просто точные значения.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реализации функционала поиска на сайтах, где пользователи могут искать по ключевым словам.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8FDB434-C99A-BDD5-2667-EA2128894B03}"/>
              </a:ext>
            </a:extLst>
          </p:cNvPr>
          <p:cNvSpPr txBox="1"/>
          <p:nvPr/>
        </p:nvSpPr>
        <p:spPr>
          <a:xfrm>
            <a:off x="1813541" y="3017557"/>
            <a:ext cx="58059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 err="1"/>
              <a:t>db.collection.</a:t>
            </a:r>
            <a:r>
              <a:rPr lang="ru-RU" dirty="0" err="1">
                <a:solidFill>
                  <a:schemeClr val="accent1"/>
                </a:solidFill>
              </a:rPr>
              <a:t>find</a:t>
            </a:r>
            <a:r>
              <a:rPr lang="ru-RU" dirty="0"/>
              <a:t>({ </a:t>
            </a:r>
            <a:r>
              <a:rPr lang="ru-RU" dirty="0">
                <a:solidFill>
                  <a:schemeClr val="accent2"/>
                </a:solidFill>
              </a:rPr>
              <a:t>$</a:t>
            </a:r>
            <a:r>
              <a:rPr lang="ru-RU" dirty="0" err="1">
                <a:solidFill>
                  <a:schemeClr val="accent2"/>
                </a:solidFill>
              </a:rPr>
              <a:t>text</a:t>
            </a:r>
            <a:r>
              <a:rPr lang="ru-RU" dirty="0"/>
              <a:t>: { </a:t>
            </a:r>
            <a:r>
              <a:rPr lang="ru-RU" dirty="0">
                <a:solidFill>
                  <a:schemeClr val="accent2"/>
                </a:solidFill>
              </a:rPr>
              <a:t>$</a:t>
            </a:r>
            <a:r>
              <a:rPr lang="ru-RU" dirty="0" err="1">
                <a:solidFill>
                  <a:schemeClr val="accent2"/>
                </a:solidFill>
              </a:rPr>
              <a:t>search</a:t>
            </a:r>
            <a:r>
              <a:rPr lang="ru-RU" dirty="0"/>
              <a:t>: </a:t>
            </a:r>
            <a:r>
              <a:rPr lang="ru-RU" dirty="0">
                <a:solidFill>
                  <a:schemeClr val="accent6"/>
                </a:solidFill>
              </a:rPr>
              <a:t>"</a:t>
            </a:r>
            <a:r>
              <a:rPr lang="ru-RU" dirty="0" err="1">
                <a:solidFill>
                  <a:schemeClr val="accent6"/>
                </a:solidFill>
              </a:rPr>
              <a:t>some</a:t>
            </a:r>
            <a:r>
              <a:rPr lang="ru-RU" dirty="0">
                <a:solidFill>
                  <a:schemeClr val="accent6"/>
                </a:solidFill>
              </a:rPr>
              <a:t> </a:t>
            </a:r>
            <a:r>
              <a:rPr lang="ru-RU" dirty="0" err="1">
                <a:solidFill>
                  <a:schemeClr val="accent6"/>
                </a:solidFill>
              </a:rPr>
              <a:t>search</a:t>
            </a:r>
            <a:r>
              <a:rPr lang="ru-RU" dirty="0">
                <a:solidFill>
                  <a:schemeClr val="accent6"/>
                </a:solidFill>
              </a:rPr>
              <a:t> </a:t>
            </a:r>
            <a:r>
              <a:rPr lang="ru-RU" dirty="0" err="1">
                <a:solidFill>
                  <a:schemeClr val="accent6"/>
                </a:solidFill>
              </a:rPr>
              <a:t>text</a:t>
            </a:r>
            <a:r>
              <a:rPr lang="ru-RU" dirty="0">
                <a:solidFill>
                  <a:schemeClr val="accent6"/>
                </a:solidFill>
              </a:rPr>
              <a:t>" </a:t>
            </a:r>
            <a:r>
              <a:rPr lang="ru-RU" dirty="0"/>
              <a:t>} })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3AA0560-3240-BB29-4F55-3FE2AD61D0D2}"/>
              </a:ext>
            </a:extLst>
          </p:cNvPr>
          <p:cNvSpPr txBox="1"/>
          <p:nvPr/>
        </p:nvSpPr>
        <p:spPr>
          <a:xfrm>
            <a:off x="2210539" y="3244334"/>
            <a:ext cx="569058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Запрос с использованием текстового индекса</a:t>
            </a:r>
          </a:p>
        </p:txBody>
      </p:sp>
    </p:spTree>
    <p:extLst>
      <p:ext uri="{BB962C8B-B14F-4D97-AF65-F5344CB8AC3E}">
        <p14:creationId xmlns:p14="http://schemas.microsoft.com/office/powerpoint/2010/main" val="27752684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4366</TotalTime>
  <Words>1568</Words>
  <Application>Microsoft Office PowerPoint</Application>
  <PresentationFormat>Экран (4:3)</PresentationFormat>
  <Paragraphs>140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Тема Office</vt:lpstr>
      <vt:lpstr>  </vt:lpstr>
      <vt:lpstr>Содержание</vt:lpstr>
      <vt:lpstr>Введение</vt:lpstr>
      <vt:lpstr>Как работают индексы</vt:lpstr>
      <vt:lpstr>Типы индексов MongoDB</vt:lpstr>
      <vt:lpstr>Обычный индекс (Single Field Index):</vt:lpstr>
      <vt:lpstr>Составной индекс (Compound Index):</vt:lpstr>
      <vt:lpstr>Составной индекс (Compound Index):</vt:lpstr>
      <vt:lpstr>Текстовый индекс (Text Index)</vt:lpstr>
      <vt:lpstr>Текстовый индекс (Text Index)</vt:lpstr>
      <vt:lpstr>Геопространственный индекс (Geospatial Index)</vt:lpstr>
      <vt:lpstr>Геопространственный индекс (Geospatial Index)</vt:lpstr>
      <vt:lpstr>Хэшированный индекс (Hashed Index)</vt:lpstr>
      <vt:lpstr>Хэшированный индекс (Hashed Index)</vt:lpstr>
      <vt:lpstr>Индекс с уникальными значениями (Unique Index)</vt:lpstr>
      <vt:lpstr>Индекс с уникальными значениями (Unique Index)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Alisher Omar</dc:creator>
  <cp:lastModifiedBy>Абдикаров Рамзат</cp:lastModifiedBy>
  <cp:revision>344</cp:revision>
  <dcterms:created xsi:type="dcterms:W3CDTF">2017-10-09T05:58:02Z</dcterms:created>
  <dcterms:modified xsi:type="dcterms:W3CDTF">2025-08-21T09:49:47Z</dcterms:modified>
</cp:coreProperties>
</file>