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76" r:id="rId4"/>
    <p:sldId id="286" r:id="rId5"/>
    <p:sldId id="288" r:id="rId6"/>
    <p:sldId id="287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8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59712" autoAdjust="0"/>
  </p:normalViewPr>
  <p:slideViewPr>
    <p:cSldViewPr snapToGrid="0">
      <p:cViewPr varScale="1">
        <p:scale>
          <a:sx n="108" d="100"/>
          <a:sy n="108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C778A-3B52-400E-B8B8-FCF0BB0568DE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CA834-C85D-4321-A26E-942F650E8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5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Сегодня мы поговорим о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технологиях — группе систем управления базами данных, которые отличаются от традиционных реляционных СУБД, использующих SQL. В последние годы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базы данных приобрели большую популярность благодаря своей гибкости и способности эффективно работать с большими объемами данных, которые сложно или невозможно эффективно обработать с помощью классических реляционных моделей.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 рассмотрим основные типы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систем, такие как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столбцовые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документоориентированные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ключ-значение, а также обсудим их особенности, области применения и преимущества по сравнению с реляционными базами данных. Этот подход позволяет гибко управлять данными, учитывая специфику современных распределенных систем и разнообразие требований к хранению и обработке информации.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40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EFFD3-4C94-4BB1-B43B-87FA7A27C2B5}" type="datetime1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1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1D10-BEEC-4B3C-A3A0-7DA52F358058}" type="datetime1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5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9F6B-8E0C-4C0D-8D40-82D7E7447DAD}" type="datetime1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6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7E73-7FDF-4040-8E12-FF0459041715}" type="datetime1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7D37C-CFBF-4EB2-8AAB-19896E621445}" type="datetime1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011E8-86BD-4301-9041-DC42D50D6D70}" type="datetime1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6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F227-B708-4CD0-8A63-9EDA5F300384}" type="datetime1">
              <a:rPr lang="ru-RU" smtClean="0"/>
              <a:t>21.08.2025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5BE45-000A-4FA2-9EF7-682588305AB7}" type="datetime1">
              <a:rPr lang="ru-RU" smtClean="0"/>
              <a:t>21.08.2025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9B3E-A282-4955-A9E0-50ED35D36EBB}" type="datetime1">
              <a:rPr lang="ru-RU" smtClean="0"/>
              <a:t>21.08.2025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87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4BE4-6346-49BF-8D7F-C87DC67FC751}" type="datetime1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0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DB70D-F704-4493-B71C-30DA4D936D2A}" type="datetime1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6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FF1D2-427D-4C81-B2E3-ED31C4F28B70}" type="datetime1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5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1877787@gmail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812488" y="1951672"/>
            <a:ext cx="77662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kk-KZ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69252" y="5380672"/>
            <a:ext cx="62054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преподаватель: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Абдикаров Рамзат Рахмятжанович</a:t>
            </a:r>
            <a:br>
              <a:rPr lang="en-US" b="1" dirty="0"/>
            </a:br>
            <a:br>
              <a:rPr lang="ru-RU" b="1" dirty="0"/>
            </a:br>
            <a:r>
              <a:rPr lang="ru-RU" b="1" dirty="0">
                <a:highlight>
                  <a:srgbClr val="FFFF00"/>
                </a:highlight>
                <a:hlinkClick r:id="rId4"/>
              </a:rPr>
              <a:t>1877787</a:t>
            </a:r>
            <a:r>
              <a:rPr lang="en-US" b="1" dirty="0">
                <a:highlight>
                  <a:srgbClr val="FFFF00"/>
                </a:highlight>
                <a:hlinkClick r:id="rId4"/>
              </a:rPr>
              <a:t>@gmail.com</a:t>
            </a:r>
            <a:r>
              <a:rPr lang="en-US" b="1" dirty="0">
                <a:highlight>
                  <a:srgbClr val="FFFF00"/>
                </a:highlight>
              </a:rPr>
              <a:t> </a:t>
            </a:r>
            <a:br>
              <a:rPr lang="en-US" b="1" dirty="0">
                <a:highlight>
                  <a:srgbClr val="FFFF00"/>
                </a:highlight>
              </a:rPr>
            </a:br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C95F6-71D4-5FBE-A8E3-C53EBE6CF86B}"/>
              </a:ext>
            </a:extLst>
          </p:cNvPr>
          <p:cNvSpPr txBox="1"/>
          <p:nvPr/>
        </p:nvSpPr>
        <p:spPr>
          <a:xfrm>
            <a:off x="1405158" y="2483411"/>
            <a:ext cx="62054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Агрегация в </a:t>
            </a:r>
            <a:r>
              <a:rPr lang="ru-RU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MongoDB</a:t>
            </a:r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 Операторы агрегации.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5</a:t>
            </a:r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EAE2668-E46C-9CF5-517D-240EED916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10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71F8A88A-E7C6-3D7A-687D-B1B0C6F3A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660" y="374004"/>
            <a:ext cx="7645338" cy="567029"/>
          </a:xfrm>
        </p:spPr>
        <p:txBody>
          <a:bodyPr>
            <a:normAutofit/>
          </a:bodyPr>
          <a:lstStyle/>
          <a:p>
            <a:r>
              <a:rPr lang="ru-RU" sz="18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Операторы 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агрегатного конвейера и стадии.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77920E-9743-FFC9-4C4C-989DE4410FE9}"/>
              </a:ext>
            </a:extLst>
          </p:cNvPr>
          <p:cNvSpPr txBox="1"/>
          <p:nvPr/>
        </p:nvSpPr>
        <p:spPr>
          <a:xfrm>
            <a:off x="1744461" y="1139002"/>
            <a:ext cx="65561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$limit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ограничение количества документов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AB88D5-AFCA-8AA2-5743-9E4B0420751F}"/>
              </a:ext>
            </a:extLst>
          </p:cNvPr>
          <p:cNvSpPr txBox="1"/>
          <p:nvPr/>
        </p:nvSpPr>
        <p:spPr>
          <a:xfrm>
            <a:off x="532660" y="1718503"/>
            <a:ext cx="457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 err="1"/>
              <a:t>db.orders.</a:t>
            </a:r>
            <a:r>
              <a:rPr lang="ru-RU" sz="2400" dirty="0" err="1">
                <a:solidFill>
                  <a:schemeClr val="accent1"/>
                </a:solidFill>
              </a:rPr>
              <a:t>aggregate</a:t>
            </a:r>
            <a:r>
              <a:rPr lang="ru-RU" sz="2400" dirty="0"/>
              <a:t>([</a:t>
            </a:r>
          </a:p>
          <a:p>
            <a:r>
              <a:rPr lang="ru-RU" sz="2400" dirty="0"/>
              <a:t>  { </a:t>
            </a:r>
            <a:r>
              <a:rPr lang="ru-RU" sz="2400" dirty="0">
                <a:solidFill>
                  <a:schemeClr val="accent2"/>
                </a:solidFill>
              </a:rPr>
              <a:t>$</a:t>
            </a:r>
            <a:r>
              <a:rPr lang="ru-RU" sz="2400" dirty="0" err="1">
                <a:solidFill>
                  <a:schemeClr val="accent2"/>
                </a:solidFill>
              </a:rPr>
              <a:t>limit</a:t>
            </a:r>
            <a:r>
              <a:rPr lang="ru-RU" sz="2400" dirty="0"/>
              <a:t>: </a:t>
            </a:r>
            <a:r>
              <a:rPr lang="ru-RU" sz="2400" dirty="0">
                <a:solidFill>
                  <a:schemeClr val="accent2"/>
                </a:solidFill>
              </a:rPr>
              <a:t>5</a:t>
            </a:r>
            <a:r>
              <a:rPr lang="ru-RU" sz="2400" dirty="0"/>
              <a:t> }</a:t>
            </a:r>
          </a:p>
          <a:p>
            <a:r>
              <a:rPr lang="ru-RU" sz="2400" dirty="0"/>
              <a:t>])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184098-7222-1E5B-77A3-E566F0F4E841}"/>
              </a:ext>
            </a:extLst>
          </p:cNvPr>
          <p:cNvSpPr txBox="1"/>
          <p:nvPr/>
        </p:nvSpPr>
        <p:spPr>
          <a:xfrm>
            <a:off x="2069329" y="3506796"/>
            <a:ext cx="61921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$skip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пропуск определенного числа документов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F2E4B4-06D2-C375-05C4-4F021235FFFB}"/>
              </a:ext>
            </a:extLst>
          </p:cNvPr>
          <p:cNvSpPr txBox="1"/>
          <p:nvPr/>
        </p:nvSpPr>
        <p:spPr>
          <a:xfrm>
            <a:off x="830061" y="4561265"/>
            <a:ext cx="61921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 err="1"/>
              <a:t>db.orders.</a:t>
            </a:r>
            <a:r>
              <a:rPr lang="ru-RU" sz="2400" dirty="0" err="1">
                <a:solidFill>
                  <a:schemeClr val="accent1"/>
                </a:solidFill>
              </a:rPr>
              <a:t>aggregate</a:t>
            </a:r>
            <a:r>
              <a:rPr lang="ru-RU" sz="2400" dirty="0"/>
              <a:t>([</a:t>
            </a:r>
          </a:p>
          <a:p>
            <a:r>
              <a:rPr lang="ru-RU" sz="2400" dirty="0"/>
              <a:t>  { </a:t>
            </a:r>
            <a:r>
              <a:rPr lang="ru-RU" sz="2400" dirty="0">
                <a:solidFill>
                  <a:schemeClr val="accent2"/>
                </a:solidFill>
              </a:rPr>
              <a:t>$</a:t>
            </a:r>
            <a:r>
              <a:rPr lang="ru-RU" sz="2400" dirty="0" err="1">
                <a:solidFill>
                  <a:schemeClr val="accent2"/>
                </a:solidFill>
              </a:rPr>
              <a:t>skip</a:t>
            </a:r>
            <a:r>
              <a:rPr lang="ru-RU" sz="2400" dirty="0"/>
              <a:t>: </a:t>
            </a:r>
            <a:r>
              <a:rPr lang="ru-RU" sz="2400" dirty="0">
                <a:solidFill>
                  <a:schemeClr val="accent2"/>
                </a:solidFill>
              </a:rPr>
              <a:t>10</a:t>
            </a:r>
            <a:r>
              <a:rPr lang="ru-RU" sz="2400" dirty="0"/>
              <a:t> }</a:t>
            </a:r>
          </a:p>
          <a:p>
            <a:r>
              <a:rPr lang="ru-RU" sz="2400" dirty="0"/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2555414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E1BD8A9-47D1-55A0-8ACE-66E66309C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11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E4549057-BEE0-6EB6-8AE1-8D4D81B13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660" y="374004"/>
            <a:ext cx="7645338" cy="567029"/>
          </a:xfrm>
        </p:spPr>
        <p:txBody>
          <a:bodyPr>
            <a:normAutofit/>
          </a:bodyPr>
          <a:lstStyle/>
          <a:p>
            <a:r>
              <a:rPr lang="ru-RU" sz="18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Операторы 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агрегатного конвейера и стадии.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A819CC-E2CC-890C-F6A7-C0084BF48E9E}"/>
              </a:ext>
            </a:extLst>
          </p:cNvPr>
          <p:cNvSpPr txBox="1"/>
          <p:nvPr/>
        </p:nvSpPr>
        <p:spPr>
          <a:xfrm>
            <a:off x="195308" y="1269508"/>
            <a:ext cx="868236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unwind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разворачивание массива: Стадия используется для "разворачивания" массива в отдельные документы, что позволяет работать с каждым элементом массива как с отдельным документом.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CE032B-5E56-6996-FB04-59A3ED99E99F}"/>
              </a:ext>
            </a:extLst>
          </p:cNvPr>
          <p:cNvSpPr txBox="1"/>
          <p:nvPr/>
        </p:nvSpPr>
        <p:spPr>
          <a:xfrm>
            <a:off x="1247313" y="342900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db.orders.</a:t>
            </a:r>
            <a:r>
              <a:rPr lang="ru-RU" dirty="0" err="1">
                <a:solidFill>
                  <a:schemeClr val="accent1"/>
                </a:solidFill>
              </a:rPr>
              <a:t>aggregate</a:t>
            </a:r>
            <a:r>
              <a:rPr lang="ru-RU" dirty="0"/>
              <a:t>([</a:t>
            </a:r>
          </a:p>
          <a:p>
            <a:r>
              <a:rPr lang="ru-RU" dirty="0"/>
              <a:t>  { </a:t>
            </a:r>
            <a:r>
              <a:rPr lang="ru-RU" dirty="0">
                <a:solidFill>
                  <a:schemeClr val="accent2"/>
                </a:solidFill>
              </a:rPr>
              <a:t>$</a:t>
            </a:r>
            <a:r>
              <a:rPr lang="ru-RU" dirty="0" err="1">
                <a:solidFill>
                  <a:schemeClr val="accent2"/>
                </a:solidFill>
              </a:rPr>
              <a:t>unwind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"$</a:t>
            </a:r>
            <a:r>
              <a:rPr lang="ru-RU" dirty="0" err="1">
                <a:solidFill>
                  <a:schemeClr val="accent6"/>
                </a:solidFill>
              </a:rPr>
              <a:t>items</a:t>
            </a:r>
            <a:r>
              <a:rPr lang="ru-RU" dirty="0">
                <a:solidFill>
                  <a:schemeClr val="accent6"/>
                </a:solidFill>
              </a:rPr>
              <a:t>" </a:t>
            </a:r>
            <a:r>
              <a:rPr lang="ru-RU" dirty="0"/>
              <a:t>}</a:t>
            </a:r>
          </a:p>
          <a:p>
            <a:r>
              <a:rPr lang="ru-RU" dirty="0"/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506247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26D9B40-8BE2-8066-1727-4F91D2718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12</a:t>
            </a:fld>
            <a:endParaRPr lang="ru-RU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8A432C30-2ED8-112E-9C53-600E51DCF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660" y="374004"/>
            <a:ext cx="7645338" cy="567029"/>
          </a:xfrm>
        </p:spPr>
        <p:txBody>
          <a:bodyPr>
            <a:normAutofit/>
          </a:bodyPr>
          <a:lstStyle/>
          <a:p>
            <a:r>
              <a:rPr lang="ru-RU" sz="18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E898E9-945E-71E9-ADDC-A595723D4A5E}"/>
              </a:ext>
            </a:extLst>
          </p:cNvPr>
          <p:cNvSpPr txBox="1"/>
          <p:nvPr/>
        </p:nvSpPr>
        <p:spPr>
          <a:xfrm>
            <a:off x="0" y="1543095"/>
            <a:ext cx="914400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[</a:t>
            </a:r>
          </a:p>
          <a:p>
            <a:r>
              <a:rPr lang="ru-RU" sz="1400" dirty="0"/>
              <a:t>  { </a:t>
            </a:r>
            <a:r>
              <a:rPr lang="ru-RU" sz="1400" dirty="0">
                <a:solidFill>
                  <a:schemeClr val="accent2"/>
                </a:solidFill>
              </a:rPr>
              <a:t>"_</a:t>
            </a:r>
            <a:r>
              <a:rPr lang="ru-RU" sz="1400" dirty="0" err="1">
                <a:solidFill>
                  <a:schemeClr val="accent2"/>
                </a:solidFill>
              </a:rPr>
              <a:t>id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 1, 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 err="1">
                <a:solidFill>
                  <a:schemeClr val="accent2"/>
                </a:solidFill>
              </a:rPr>
              <a:t>customerId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 </a:t>
            </a:r>
            <a:r>
              <a:rPr lang="ru-RU" sz="1400" dirty="0">
                <a:solidFill>
                  <a:schemeClr val="accent6"/>
                </a:solidFill>
              </a:rPr>
              <a:t>"A123"</a:t>
            </a:r>
            <a:r>
              <a:rPr lang="ru-RU" sz="1400" dirty="0"/>
              <a:t>, 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 err="1">
                <a:solidFill>
                  <a:schemeClr val="accent2"/>
                </a:solidFill>
              </a:rPr>
              <a:t>items</a:t>
            </a:r>
            <a:r>
              <a:rPr lang="ru-RU" sz="1400" dirty="0">
                <a:solidFill>
                  <a:schemeClr val="accent2"/>
                </a:solidFill>
              </a:rPr>
              <a:t>": </a:t>
            </a:r>
            <a:r>
              <a:rPr lang="ru-RU" sz="1400" dirty="0"/>
              <a:t>[{ 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 err="1">
                <a:solidFill>
                  <a:schemeClr val="accent2"/>
                </a:solidFill>
              </a:rPr>
              <a:t>product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 </a:t>
            </a:r>
            <a:r>
              <a:rPr lang="ru-RU" sz="1400" dirty="0">
                <a:solidFill>
                  <a:schemeClr val="accent6"/>
                </a:solidFill>
              </a:rPr>
              <a:t>"</a:t>
            </a:r>
            <a:r>
              <a:rPr lang="ru-RU" sz="1400" dirty="0" err="1">
                <a:solidFill>
                  <a:schemeClr val="accent6"/>
                </a:solidFill>
              </a:rPr>
              <a:t>apple</a:t>
            </a:r>
            <a:r>
              <a:rPr lang="ru-RU" sz="1400" dirty="0">
                <a:solidFill>
                  <a:schemeClr val="accent6"/>
                </a:solidFill>
              </a:rPr>
              <a:t>"</a:t>
            </a:r>
            <a:r>
              <a:rPr lang="ru-RU" sz="1400" dirty="0"/>
              <a:t>, 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 err="1">
                <a:solidFill>
                  <a:schemeClr val="accent2"/>
                </a:solidFill>
              </a:rPr>
              <a:t>quantity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 </a:t>
            </a:r>
            <a:r>
              <a:rPr lang="ru-RU" sz="1400" dirty="0">
                <a:solidFill>
                  <a:schemeClr val="accent2"/>
                </a:solidFill>
              </a:rPr>
              <a:t>2</a:t>
            </a:r>
            <a:r>
              <a:rPr lang="ru-RU" sz="1400" dirty="0"/>
              <a:t> }, { 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 err="1">
                <a:solidFill>
                  <a:schemeClr val="accent2"/>
                </a:solidFill>
              </a:rPr>
              <a:t>product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 </a:t>
            </a:r>
            <a:r>
              <a:rPr lang="ru-RU" sz="1400" dirty="0">
                <a:solidFill>
                  <a:schemeClr val="accent6"/>
                </a:solidFill>
              </a:rPr>
              <a:t>"</a:t>
            </a:r>
            <a:r>
              <a:rPr lang="ru-RU" sz="1400" dirty="0" err="1">
                <a:solidFill>
                  <a:schemeClr val="accent6"/>
                </a:solidFill>
              </a:rPr>
              <a:t>banana</a:t>
            </a:r>
            <a:r>
              <a:rPr lang="ru-RU" sz="1400" dirty="0">
                <a:solidFill>
                  <a:schemeClr val="accent6"/>
                </a:solidFill>
              </a:rPr>
              <a:t>"</a:t>
            </a:r>
            <a:r>
              <a:rPr lang="ru-RU" sz="1400" dirty="0"/>
              <a:t>, 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 err="1">
                <a:solidFill>
                  <a:schemeClr val="accent2"/>
                </a:solidFill>
              </a:rPr>
              <a:t>quantity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</a:t>
            </a:r>
            <a:r>
              <a:rPr lang="ru-RU" sz="1400" dirty="0">
                <a:solidFill>
                  <a:schemeClr val="accent2"/>
                </a:solidFill>
              </a:rPr>
              <a:t> 3 </a:t>
            </a:r>
            <a:r>
              <a:rPr lang="ru-RU" sz="1400" dirty="0"/>
              <a:t>}] },</a:t>
            </a:r>
          </a:p>
          <a:p>
            <a:r>
              <a:rPr lang="ru-RU" sz="1400" dirty="0"/>
              <a:t>  { </a:t>
            </a:r>
            <a:r>
              <a:rPr lang="ru-RU" sz="1400" dirty="0">
                <a:solidFill>
                  <a:schemeClr val="accent2"/>
                </a:solidFill>
              </a:rPr>
              <a:t>"_</a:t>
            </a:r>
            <a:r>
              <a:rPr lang="ru-RU" sz="1400" dirty="0" err="1">
                <a:solidFill>
                  <a:schemeClr val="accent2"/>
                </a:solidFill>
              </a:rPr>
              <a:t>id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 2, 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 err="1">
                <a:solidFill>
                  <a:schemeClr val="accent2"/>
                </a:solidFill>
              </a:rPr>
              <a:t>customerId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 </a:t>
            </a:r>
            <a:r>
              <a:rPr lang="ru-RU" sz="1400" dirty="0">
                <a:solidFill>
                  <a:schemeClr val="accent6"/>
                </a:solidFill>
              </a:rPr>
              <a:t>"A123"</a:t>
            </a:r>
            <a:r>
              <a:rPr lang="ru-RU" sz="1400" dirty="0"/>
              <a:t>, 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 err="1">
                <a:solidFill>
                  <a:schemeClr val="accent2"/>
                </a:solidFill>
              </a:rPr>
              <a:t>items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 [{ 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 err="1">
                <a:solidFill>
                  <a:schemeClr val="accent2"/>
                </a:solidFill>
              </a:rPr>
              <a:t>product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 </a:t>
            </a:r>
            <a:r>
              <a:rPr lang="ru-RU" sz="1400" dirty="0">
                <a:solidFill>
                  <a:schemeClr val="accent6"/>
                </a:solidFill>
              </a:rPr>
              <a:t>"</a:t>
            </a:r>
            <a:r>
              <a:rPr lang="ru-RU" sz="1400" dirty="0" err="1">
                <a:solidFill>
                  <a:schemeClr val="accent6"/>
                </a:solidFill>
              </a:rPr>
              <a:t>orange</a:t>
            </a:r>
            <a:r>
              <a:rPr lang="ru-RU" sz="1400" dirty="0">
                <a:solidFill>
                  <a:schemeClr val="accent6"/>
                </a:solidFill>
              </a:rPr>
              <a:t>"</a:t>
            </a:r>
            <a:r>
              <a:rPr lang="ru-RU" sz="1400" dirty="0"/>
              <a:t>, 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 err="1">
                <a:solidFill>
                  <a:schemeClr val="accent2"/>
                </a:solidFill>
              </a:rPr>
              <a:t>quantity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 </a:t>
            </a:r>
            <a:r>
              <a:rPr lang="ru-RU" sz="1400" dirty="0">
                <a:solidFill>
                  <a:schemeClr val="accent2"/>
                </a:solidFill>
              </a:rPr>
              <a:t>1</a:t>
            </a:r>
            <a:r>
              <a:rPr lang="ru-RU" sz="1400" dirty="0"/>
              <a:t> }] },</a:t>
            </a:r>
          </a:p>
          <a:p>
            <a:r>
              <a:rPr lang="ru-RU" sz="1400" dirty="0"/>
              <a:t>  { </a:t>
            </a:r>
            <a:r>
              <a:rPr lang="ru-RU" sz="1400" dirty="0">
                <a:solidFill>
                  <a:schemeClr val="accent2"/>
                </a:solidFill>
              </a:rPr>
              <a:t>"_</a:t>
            </a:r>
            <a:r>
              <a:rPr lang="ru-RU" sz="1400" dirty="0" err="1">
                <a:solidFill>
                  <a:schemeClr val="accent2"/>
                </a:solidFill>
              </a:rPr>
              <a:t>id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 3, 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 err="1">
                <a:solidFill>
                  <a:schemeClr val="accent2"/>
                </a:solidFill>
              </a:rPr>
              <a:t>customerId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 </a:t>
            </a:r>
            <a:r>
              <a:rPr lang="ru-RU" sz="1400" dirty="0">
                <a:solidFill>
                  <a:schemeClr val="accent6"/>
                </a:solidFill>
              </a:rPr>
              <a:t>"B456"</a:t>
            </a:r>
            <a:r>
              <a:rPr lang="ru-RU" sz="1400" dirty="0"/>
              <a:t>, 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 err="1">
                <a:solidFill>
                  <a:schemeClr val="accent2"/>
                </a:solidFill>
              </a:rPr>
              <a:t>items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 [{ 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 err="1">
                <a:solidFill>
                  <a:schemeClr val="accent2"/>
                </a:solidFill>
              </a:rPr>
              <a:t>product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 </a:t>
            </a:r>
            <a:r>
              <a:rPr lang="ru-RU" sz="1400" dirty="0">
                <a:solidFill>
                  <a:schemeClr val="accent6"/>
                </a:solidFill>
              </a:rPr>
              <a:t>"</a:t>
            </a:r>
            <a:r>
              <a:rPr lang="ru-RU" sz="1400" dirty="0" err="1">
                <a:solidFill>
                  <a:schemeClr val="accent6"/>
                </a:solidFill>
              </a:rPr>
              <a:t>apple</a:t>
            </a:r>
            <a:r>
              <a:rPr lang="ru-RU" sz="1400" dirty="0">
                <a:solidFill>
                  <a:schemeClr val="accent6"/>
                </a:solidFill>
              </a:rPr>
              <a:t>"</a:t>
            </a:r>
            <a:r>
              <a:rPr lang="ru-RU" sz="1400" dirty="0"/>
              <a:t>, 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 err="1">
                <a:solidFill>
                  <a:schemeClr val="accent2"/>
                </a:solidFill>
              </a:rPr>
              <a:t>quantity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</a:t>
            </a:r>
            <a:r>
              <a:rPr lang="ru-RU" sz="1400" dirty="0">
                <a:solidFill>
                  <a:schemeClr val="accent2"/>
                </a:solidFill>
              </a:rPr>
              <a:t> 5</a:t>
            </a:r>
            <a:r>
              <a:rPr lang="ru-RU" sz="1400" dirty="0"/>
              <a:t> }, { 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 err="1">
                <a:solidFill>
                  <a:schemeClr val="accent2"/>
                </a:solidFill>
              </a:rPr>
              <a:t>product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 "</a:t>
            </a:r>
            <a:r>
              <a:rPr lang="ru-RU" sz="1400" dirty="0" err="1">
                <a:solidFill>
                  <a:schemeClr val="accent6"/>
                </a:solidFill>
              </a:rPr>
              <a:t>grape</a:t>
            </a:r>
            <a:r>
              <a:rPr lang="ru-RU" sz="1400" dirty="0">
                <a:solidFill>
                  <a:schemeClr val="accent6"/>
                </a:solidFill>
              </a:rPr>
              <a:t>"</a:t>
            </a:r>
            <a:r>
              <a:rPr lang="ru-RU" sz="1400" dirty="0"/>
              <a:t>, 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 err="1">
                <a:solidFill>
                  <a:schemeClr val="accent2"/>
                </a:solidFill>
              </a:rPr>
              <a:t>quantity</a:t>
            </a:r>
            <a:r>
              <a:rPr lang="ru-RU" sz="1400" dirty="0">
                <a:solidFill>
                  <a:schemeClr val="accent2"/>
                </a:solidFill>
              </a:rPr>
              <a:t>"</a:t>
            </a:r>
            <a:r>
              <a:rPr lang="ru-RU" sz="1400" dirty="0"/>
              <a:t>:</a:t>
            </a:r>
            <a:r>
              <a:rPr lang="ru-RU" sz="1400" dirty="0">
                <a:solidFill>
                  <a:schemeClr val="accent2"/>
                </a:solidFill>
              </a:rPr>
              <a:t> 2 </a:t>
            </a:r>
            <a:r>
              <a:rPr lang="ru-RU" sz="1400" dirty="0"/>
              <a:t>}] }</a:t>
            </a:r>
          </a:p>
          <a:p>
            <a:r>
              <a:rPr lang="ru-RU" sz="1400" dirty="0"/>
              <a:t>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F54399-7D46-3986-0F07-59882D6A57F5}"/>
              </a:ext>
            </a:extLst>
          </p:cNvPr>
          <p:cNvSpPr txBox="1"/>
          <p:nvPr/>
        </p:nvSpPr>
        <p:spPr>
          <a:xfrm>
            <a:off x="807868" y="1219297"/>
            <a:ext cx="6294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 следующими документами.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BE8160-57CE-A996-2B2B-023B627464EF}"/>
              </a:ext>
            </a:extLst>
          </p:cNvPr>
          <p:cNvSpPr txBox="1"/>
          <p:nvPr/>
        </p:nvSpPr>
        <p:spPr>
          <a:xfrm>
            <a:off x="2935458" y="3151983"/>
            <a:ext cx="32730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db.orders.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aggregate</a:t>
            </a:r>
            <a:r>
              <a:rPr lang="ru-RU" dirty="0"/>
              <a:t>([</a:t>
            </a:r>
          </a:p>
          <a:p>
            <a:r>
              <a:rPr lang="ru-RU" dirty="0"/>
              <a:t>  { </a:t>
            </a:r>
            <a:r>
              <a:rPr lang="ru-RU" dirty="0">
                <a:solidFill>
                  <a:schemeClr val="accent2"/>
                </a:solidFill>
              </a:rPr>
              <a:t>$</a:t>
            </a:r>
            <a:r>
              <a:rPr lang="ru-RU" dirty="0" err="1">
                <a:solidFill>
                  <a:schemeClr val="accent2"/>
                </a:solidFill>
              </a:rPr>
              <a:t>unwind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"$</a:t>
            </a:r>
            <a:r>
              <a:rPr lang="ru-RU" dirty="0" err="1">
                <a:solidFill>
                  <a:schemeClr val="accent6"/>
                </a:solidFill>
              </a:rPr>
              <a:t>items</a:t>
            </a:r>
            <a:r>
              <a:rPr lang="ru-RU" dirty="0">
                <a:solidFill>
                  <a:schemeClr val="accent6"/>
                </a:solidFill>
              </a:rPr>
              <a:t>" </a:t>
            </a:r>
            <a:r>
              <a:rPr lang="ru-RU" dirty="0"/>
              <a:t>}</a:t>
            </a:r>
          </a:p>
          <a:p>
            <a:r>
              <a:rPr lang="ru-RU" dirty="0"/>
              <a:t>])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7FD10D-AF53-40BC-1975-5062FAF47882}"/>
              </a:ext>
            </a:extLst>
          </p:cNvPr>
          <p:cNvSpPr txBox="1"/>
          <p:nvPr/>
        </p:nvSpPr>
        <p:spPr>
          <a:xfrm>
            <a:off x="3207056" y="2634010"/>
            <a:ext cx="25700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агрегации.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7FAFF71-68FB-5A70-391B-0CD711F30A5E}"/>
              </a:ext>
            </a:extLst>
          </p:cNvPr>
          <p:cNvSpPr txBox="1"/>
          <p:nvPr/>
        </p:nvSpPr>
        <p:spPr>
          <a:xfrm>
            <a:off x="1" y="4514651"/>
            <a:ext cx="9143999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/>
              <a:t>[</a:t>
            </a:r>
          </a:p>
          <a:p>
            <a:r>
              <a:rPr lang="ru-RU" sz="1600" dirty="0"/>
              <a:t>  { </a:t>
            </a:r>
            <a:r>
              <a:rPr lang="ru-RU" sz="1600" dirty="0">
                <a:solidFill>
                  <a:schemeClr val="accent2"/>
                </a:solidFill>
              </a:rPr>
              <a:t>"_</a:t>
            </a:r>
            <a:r>
              <a:rPr lang="ru-RU" sz="1600" dirty="0" err="1">
                <a:solidFill>
                  <a:schemeClr val="accent2"/>
                </a:solidFill>
              </a:rPr>
              <a:t>id</a:t>
            </a:r>
            <a:r>
              <a:rPr lang="ru-RU" sz="1600" dirty="0"/>
              <a:t>": 1,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customerId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/>
              <a:t>: "A123",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items</a:t>
            </a:r>
            <a:r>
              <a:rPr lang="ru-RU" sz="1600" dirty="0"/>
              <a:t>": {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product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/>
              <a:t>: "</a:t>
            </a:r>
            <a:r>
              <a:rPr lang="ru-RU" sz="1600" dirty="0" err="1"/>
              <a:t>apple</a:t>
            </a:r>
            <a:r>
              <a:rPr lang="ru-RU" sz="1600" dirty="0"/>
              <a:t>",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quantity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/>
              <a:t>: </a:t>
            </a:r>
            <a:r>
              <a:rPr lang="ru-RU" sz="1600" dirty="0">
                <a:solidFill>
                  <a:schemeClr val="accent2"/>
                </a:solidFill>
              </a:rPr>
              <a:t>2</a:t>
            </a:r>
            <a:r>
              <a:rPr lang="ru-RU" sz="1600" dirty="0"/>
              <a:t> } },</a:t>
            </a:r>
          </a:p>
          <a:p>
            <a:r>
              <a:rPr lang="ru-RU" sz="1600" dirty="0"/>
              <a:t>  { </a:t>
            </a:r>
            <a:r>
              <a:rPr lang="ru-RU" sz="1600" dirty="0">
                <a:solidFill>
                  <a:schemeClr val="accent2"/>
                </a:solidFill>
              </a:rPr>
              <a:t>"_</a:t>
            </a:r>
            <a:r>
              <a:rPr lang="ru-RU" sz="1600" dirty="0" err="1">
                <a:solidFill>
                  <a:schemeClr val="accent2"/>
                </a:solidFill>
              </a:rPr>
              <a:t>id</a:t>
            </a:r>
            <a:r>
              <a:rPr lang="ru-RU" sz="1600" dirty="0"/>
              <a:t>": 1,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customerId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/>
              <a:t>: "A123",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items</a:t>
            </a:r>
            <a:r>
              <a:rPr lang="ru-RU" sz="1600" dirty="0"/>
              <a:t>": {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product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/>
              <a:t>: "</a:t>
            </a:r>
            <a:r>
              <a:rPr lang="ru-RU" sz="1600" dirty="0" err="1"/>
              <a:t>banana</a:t>
            </a:r>
            <a:r>
              <a:rPr lang="ru-RU" sz="1600" dirty="0"/>
              <a:t>",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quantity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/>
              <a:t>: </a:t>
            </a:r>
            <a:r>
              <a:rPr lang="ru-RU" sz="1600" dirty="0">
                <a:solidFill>
                  <a:schemeClr val="accent2"/>
                </a:solidFill>
              </a:rPr>
              <a:t>3</a:t>
            </a:r>
            <a:r>
              <a:rPr lang="ru-RU" sz="1600" dirty="0"/>
              <a:t> } },</a:t>
            </a:r>
          </a:p>
          <a:p>
            <a:r>
              <a:rPr lang="ru-RU" sz="1600" dirty="0"/>
              <a:t>  { </a:t>
            </a:r>
            <a:r>
              <a:rPr lang="ru-RU" sz="1600" dirty="0">
                <a:solidFill>
                  <a:schemeClr val="accent2"/>
                </a:solidFill>
              </a:rPr>
              <a:t>"_</a:t>
            </a:r>
            <a:r>
              <a:rPr lang="ru-RU" sz="1600" dirty="0" err="1">
                <a:solidFill>
                  <a:schemeClr val="accent2"/>
                </a:solidFill>
              </a:rPr>
              <a:t>id</a:t>
            </a:r>
            <a:r>
              <a:rPr lang="ru-RU" sz="1600" dirty="0"/>
              <a:t>": 2,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customerId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/>
              <a:t>: "A123",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items</a:t>
            </a:r>
            <a:r>
              <a:rPr lang="ru-RU" sz="1600" dirty="0"/>
              <a:t>": {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product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/>
              <a:t>: "</a:t>
            </a:r>
            <a:r>
              <a:rPr lang="ru-RU" sz="1600" dirty="0" err="1"/>
              <a:t>orange</a:t>
            </a:r>
            <a:r>
              <a:rPr lang="ru-RU" sz="1600" dirty="0"/>
              <a:t>",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quantity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/>
              <a:t>: </a:t>
            </a:r>
            <a:r>
              <a:rPr lang="ru-RU" sz="1600" dirty="0">
                <a:solidFill>
                  <a:schemeClr val="accent2"/>
                </a:solidFill>
              </a:rPr>
              <a:t>1</a:t>
            </a:r>
            <a:r>
              <a:rPr lang="ru-RU" sz="1600" dirty="0"/>
              <a:t> } },</a:t>
            </a:r>
          </a:p>
          <a:p>
            <a:r>
              <a:rPr lang="ru-RU" sz="1600" dirty="0"/>
              <a:t>  { </a:t>
            </a:r>
            <a:r>
              <a:rPr lang="ru-RU" sz="1600" dirty="0">
                <a:solidFill>
                  <a:schemeClr val="accent2"/>
                </a:solidFill>
              </a:rPr>
              <a:t>"_</a:t>
            </a:r>
            <a:r>
              <a:rPr lang="ru-RU" sz="1600" dirty="0" err="1">
                <a:solidFill>
                  <a:schemeClr val="accent2"/>
                </a:solidFill>
              </a:rPr>
              <a:t>id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>
                <a:solidFill>
                  <a:schemeClr val="tx2"/>
                </a:solidFill>
              </a:rPr>
              <a:t>:</a:t>
            </a:r>
            <a:r>
              <a:rPr lang="ru-RU" sz="1600" dirty="0">
                <a:solidFill>
                  <a:schemeClr val="accent2"/>
                </a:solidFill>
              </a:rPr>
              <a:t> </a:t>
            </a:r>
            <a:r>
              <a:rPr lang="ru-RU" sz="1600" dirty="0"/>
              <a:t>3,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customerId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/>
              <a:t>: "B456",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items</a:t>
            </a:r>
            <a:r>
              <a:rPr lang="ru-RU" sz="1600" dirty="0"/>
              <a:t>": {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product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/>
              <a:t>: "</a:t>
            </a:r>
            <a:r>
              <a:rPr lang="ru-RU" sz="1600" dirty="0" err="1"/>
              <a:t>apple</a:t>
            </a:r>
            <a:r>
              <a:rPr lang="ru-RU" sz="1600" dirty="0"/>
              <a:t>",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quantity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/>
              <a:t>: </a:t>
            </a:r>
            <a:r>
              <a:rPr lang="ru-RU" sz="1600" dirty="0">
                <a:solidFill>
                  <a:schemeClr val="accent2"/>
                </a:solidFill>
              </a:rPr>
              <a:t>5 </a:t>
            </a:r>
            <a:r>
              <a:rPr lang="ru-RU" sz="1600" dirty="0"/>
              <a:t>} },</a:t>
            </a:r>
          </a:p>
          <a:p>
            <a:r>
              <a:rPr lang="ru-RU" sz="1600" dirty="0"/>
              <a:t>  { </a:t>
            </a:r>
            <a:r>
              <a:rPr lang="ru-RU" sz="1600" dirty="0">
                <a:solidFill>
                  <a:schemeClr val="accent2"/>
                </a:solidFill>
              </a:rPr>
              <a:t>"_</a:t>
            </a:r>
            <a:r>
              <a:rPr lang="ru-RU" sz="1600" dirty="0" err="1">
                <a:solidFill>
                  <a:schemeClr val="accent2"/>
                </a:solidFill>
              </a:rPr>
              <a:t>id</a:t>
            </a:r>
            <a:r>
              <a:rPr lang="ru-RU" sz="1600" dirty="0"/>
              <a:t>": 3,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customerId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/>
              <a:t>: "B456",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items</a:t>
            </a:r>
            <a:r>
              <a:rPr lang="ru-RU" sz="1600" dirty="0"/>
              <a:t>": {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product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/>
              <a:t>: "</a:t>
            </a:r>
            <a:r>
              <a:rPr lang="ru-RU" sz="1600" dirty="0" err="1"/>
              <a:t>grape</a:t>
            </a:r>
            <a:r>
              <a:rPr lang="ru-RU" sz="1600" dirty="0"/>
              <a:t>", 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 err="1">
                <a:solidFill>
                  <a:schemeClr val="accent2"/>
                </a:solidFill>
              </a:rPr>
              <a:t>quantity</a:t>
            </a:r>
            <a:r>
              <a:rPr lang="ru-RU" sz="1600" dirty="0">
                <a:solidFill>
                  <a:schemeClr val="accent2"/>
                </a:solidFill>
              </a:rPr>
              <a:t>"</a:t>
            </a:r>
            <a:r>
              <a:rPr lang="ru-RU" sz="1600" dirty="0"/>
              <a:t>: </a:t>
            </a:r>
            <a:r>
              <a:rPr lang="ru-RU" sz="1600" dirty="0">
                <a:solidFill>
                  <a:schemeClr val="accent2"/>
                </a:solidFill>
              </a:rPr>
              <a:t>2</a:t>
            </a:r>
            <a:r>
              <a:rPr lang="ru-RU" sz="1600" dirty="0"/>
              <a:t> } }</a:t>
            </a:r>
          </a:p>
          <a:p>
            <a:r>
              <a:rPr lang="ru-RU" sz="1600" dirty="0"/>
              <a:t>]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AEB3664-8A5D-C729-7F32-30C8A651838D}"/>
              </a:ext>
            </a:extLst>
          </p:cNvPr>
          <p:cNvSpPr txBox="1"/>
          <p:nvPr/>
        </p:nvSpPr>
        <p:spPr>
          <a:xfrm>
            <a:off x="1487010" y="4154485"/>
            <a:ext cx="11674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</a:p>
        </p:txBody>
      </p:sp>
    </p:spTree>
    <p:extLst>
      <p:ext uri="{BB962C8B-B14F-4D97-AF65-F5344CB8AC3E}">
        <p14:creationId xmlns:p14="http://schemas.microsoft.com/office/powerpoint/2010/main" val="3512237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FCCC84C-95C9-9BB2-DB5B-9FDCD25E1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13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EEFA78B0-A9F6-2652-B1B3-B1B71C54B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660" y="374004"/>
            <a:ext cx="7645338" cy="567029"/>
          </a:xfrm>
        </p:spPr>
        <p:txBody>
          <a:bodyPr>
            <a:normAutofit/>
          </a:bodyPr>
          <a:lstStyle/>
          <a:p>
            <a:r>
              <a:rPr lang="ru-RU" sz="18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Комбинирование стадий агрегации</a:t>
            </a:r>
            <a:endParaRPr 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1E0E91-90BD-4A57-DCB1-5C32901AFC58}"/>
              </a:ext>
            </a:extLst>
          </p:cNvPr>
          <p:cNvSpPr txBox="1"/>
          <p:nvPr/>
        </p:nvSpPr>
        <p:spPr>
          <a:xfrm>
            <a:off x="679142" y="2126137"/>
            <a:ext cx="722198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/>
              <a:t>db.orders.aggregate</a:t>
            </a:r>
            <a:r>
              <a:rPr lang="ru-RU" sz="2000" dirty="0"/>
              <a:t>([</a:t>
            </a:r>
          </a:p>
          <a:p>
            <a:r>
              <a:rPr lang="ru-RU" sz="2000" dirty="0"/>
              <a:t>  { </a:t>
            </a:r>
            <a:r>
              <a:rPr lang="ru-RU" sz="2000" dirty="0">
                <a:solidFill>
                  <a:schemeClr val="accent2"/>
                </a:solidFill>
              </a:rPr>
              <a:t>$</a:t>
            </a:r>
            <a:r>
              <a:rPr lang="ru-RU" sz="2000" dirty="0" err="1">
                <a:solidFill>
                  <a:schemeClr val="accent2"/>
                </a:solidFill>
              </a:rPr>
              <a:t>match</a:t>
            </a:r>
            <a:r>
              <a:rPr lang="ru-RU" sz="2000" dirty="0">
                <a:solidFill>
                  <a:schemeClr val="accent2"/>
                </a:solidFill>
              </a:rPr>
              <a:t>: </a:t>
            </a:r>
            <a:r>
              <a:rPr lang="ru-RU" sz="2000" dirty="0"/>
              <a:t>{ </a:t>
            </a:r>
            <a:r>
              <a:rPr lang="ru-RU" sz="2000" dirty="0" err="1">
                <a:solidFill>
                  <a:schemeClr val="accent2"/>
                </a:solidFill>
              </a:rPr>
              <a:t>status</a:t>
            </a:r>
            <a:r>
              <a:rPr lang="ru-RU" sz="2000" dirty="0">
                <a:solidFill>
                  <a:schemeClr val="accent2"/>
                </a:solidFill>
              </a:rPr>
              <a:t>: </a:t>
            </a:r>
            <a:r>
              <a:rPr lang="ru-RU" sz="2000" dirty="0"/>
              <a:t>"</a:t>
            </a:r>
            <a:r>
              <a:rPr lang="ru-RU" sz="2000" dirty="0" err="1"/>
              <a:t>shipped</a:t>
            </a:r>
            <a:r>
              <a:rPr lang="ru-RU" sz="2000" dirty="0"/>
              <a:t>" } },</a:t>
            </a:r>
          </a:p>
          <a:p>
            <a:r>
              <a:rPr lang="ru-RU" sz="2000" dirty="0"/>
              <a:t>  { </a:t>
            </a:r>
            <a:r>
              <a:rPr lang="ru-RU" sz="2000" dirty="0">
                <a:solidFill>
                  <a:schemeClr val="accent2"/>
                </a:solidFill>
              </a:rPr>
              <a:t>$</a:t>
            </a:r>
            <a:r>
              <a:rPr lang="ru-RU" sz="2000" dirty="0" err="1">
                <a:solidFill>
                  <a:schemeClr val="accent2"/>
                </a:solidFill>
              </a:rPr>
              <a:t>unwind</a:t>
            </a:r>
            <a:r>
              <a:rPr lang="ru-RU" sz="2000" dirty="0">
                <a:solidFill>
                  <a:schemeClr val="accent2"/>
                </a:solidFill>
              </a:rPr>
              <a:t>: </a:t>
            </a:r>
            <a:r>
              <a:rPr lang="ru-RU" sz="2000" dirty="0"/>
              <a:t>"$</a:t>
            </a:r>
            <a:r>
              <a:rPr lang="ru-RU" sz="2000" dirty="0" err="1"/>
              <a:t>items</a:t>
            </a:r>
            <a:r>
              <a:rPr lang="ru-RU" sz="2000" dirty="0"/>
              <a:t>" },</a:t>
            </a:r>
          </a:p>
          <a:p>
            <a:r>
              <a:rPr lang="ru-RU" sz="2000" dirty="0"/>
              <a:t>  { </a:t>
            </a:r>
            <a:r>
              <a:rPr lang="ru-RU" sz="2000" dirty="0">
                <a:solidFill>
                  <a:schemeClr val="accent2"/>
                </a:solidFill>
              </a:rPr>
              <a:t>$</a:t>
            </a:r>
            <a:r>
              <a:rPr lang="ru-RU" sz="2000" dirty="0" err="1">
                <a:solidFill>
                  <a:schemeClr val="accent2"/>
                </a:solidFill>
              </a:rPr>
              <a:t>group</a:t>
            </a:r>
            <a:r>
              <a:rPr lang="ru-RU" sz="2000" dirty="0">
                <a:solidFill>
                  <a:schemeClr val="accent2"/>
                </a:solidFill>
              </a:rPr>
              <a:t>: </a:t>
            </a:r>
            <a:r>
              <a:rPr lang="ru-RU" sz="2000" dirty="0"/>
              <a:t>{ </a:t>
            </a:r>
            <a:r>
              <a:rPr lang="ru-RU" sz="2000" dirty="0">
                <a:solidFill>
                  <a:schemeClr val="accent2"/>
                </a:solidFill>
              </a:rPr>
              <a:t>_</a:t>
            </a:r>
            <a:r>
              <a:rPr lang="ru-RU" sz="2000" dirty="0" err="1">
                <a:solidFill>
                  <a:schemeClr val="accent2"/>
                </a:solidFill>
              </a:rPr>
              <a:t>id</a:t>
            </a:r>
            <a:r>
              <a:rPr lang="ru-RU" sz="2000" dirty="0">
                <a:solidFill>
                  <a:schemeClr val="accent2"/>
                </a:solidFill>
              </a:rPr>
              <a:t>: </a:t>
            </a:r>
            <a:r>
              <a:rPr lang="ru-RU" sz="2000" dirty="0"/>
              <a:t>"$</a:t>
            </a:r>
            <a:r>
              <a:rPr lang="ru-RU" sz="2000" dirty="0" err="1"/>
              <a:t>items.productId</a:t>
            </a:r>
            <a:r>
              <a:rPr lang="ru-RU" sz="2000" dirty="0"/>
              <a:t>", </a:t>
            </a:r>
            <a:r>
              <a:rPr lang="ru-RU" sz="2000" dirty="0" err="1"/>
              <a:t>totalSold</a:t>
            </a:r>
            <a:r>
              <a:rPr lang="ru-RU" sz="2000" dirty="0"/>
              <a:t>: { </a:t>
            </a:r>
            <a:r>
              <a:rPr lang="ru-RU" sz="2000" dirty="0">
                <a:solidFill>
                  <a:schemeClr val="accent2"/>
                </a:solidFill>
              </a:rPr>
              <a:t>$</a:t>
            </a:r>
            <a:r>
              <a:rPr lang="ru-RU" sz="2000" dirty="0" err="1">
                <a:solidFill>
                  <a:schemeClr val="accent2"/>
                </a:solidFill>
              </a:rPr>
              <a:t>sum</a:t>
            </a:r>
            <a:r>
              <a:rPr lang="ru-RU" sz="2000" dirty="0"/>
              <a:t>: </a:t>
            </a:r>
            <a:r>
              <a:rPr lang="ru-RU" sz="2000" dirty="0">
                <a:solidFill>
                  <a:schemeClr val="accent2"/>
                </a:solidFill>
              </a:rPr>
              <a:t>1</a:t>
            </a:r>
            <a:r>
              <a:rPr lang="ru-RU" sz="2000" dirty="0"/>
              <a:t> } } },</a:t>
            </a:r>
          </a:p>
          <a:p>
            <a:r>
              <a:rPr lang="ru-RU" sz="2000" dirty="0"/>
              <a:t>  { </a:t>
            </a:r>
            <a:r>
              <a:rPr lang="ru-RU" sz="2000" dirty="0">
                <a:solidFill>
                  <a:schemeClr val="accent2"/>
                </a:solidFill>
              </a:rPr>
              <a:t>$</a:t>
            </a:r>
            <a:r>
              <a:rPr lang="ru-RU" sz="2000" dirty="0" err="1">
                <a:solidFill>
                  <a:schemeClr val="accent2"/>
                </a:solidFill>
              </a:rPr>
              <a:t>sort</a:t>
            </a:r>
            <a:r>
              <a:rPr lang="ru-RU" sz="2000" dirty="0">
                <a:solidFill>
                  <a:schemeClr val="accent2"/>
                </a:solidFill>
              </a:rPr>
              <a:t>: </a:t>
            </a:r>
            <a:r>
              <a:rPr lang="ru-RU" sz="2000" dirty="0"/>
              <a:t>{ </a:t>
            </a:r>
            <a:r>
              <a:rPr lang="ru-RU" sz="2000" dirty="0" err="1">
                <a:solidFill>
                  <a:schemeClr val="accent2"/>
                </a:solidFill>
              </a:rPr>
              <a:t>totalSold</a:t>
            </a:r>
            <a:r>
              <a:rPr lang="ru-RU" sz="2000" dirty="0"/>
              <a:t>: -1 } },</a:t>
            </a:r>
          </a:p>
          <a:p>
            <a:r>
              <a:rPr lang="ru-RU" sz="2000" dirty="0"/>
              <a:t>  { </a:t>
            </a:r>
            <a:r>
              <a:rPr lang="ru-RU" sz="2000" dirty="0">
                <a:solidFill>
                  <a:schemeClr val="accent2"/>
                </a:solidFill>
              </a:rPr>
              <a:t>$</a:t>
            </a:r>
            <a:r>
              <a:rPr lang="ru-RU" sz="2000" dirty="0" err="1">
                <a:solidFill>
                  <a:schemeClr val="accent2"/>
                </a:solidFill>
              </a:rPr>
              <a:t>limit</a:t>
            </a:r>
            <a:r>
              <a:rPr lang="ru-RU" sz="2000" dirty="0">
                <a:solidFill>
                  <a:schemeClr val="accent2"/>
                </a:solidFill>
              </a:rPr>
              <a:t>:</a:t>
            </a:r>
            <a:r>
              <a:rPr lang="ru-RU" sz="2000" dirty="0"/>
              <a:t> 5 }</a:t>
            </a:r>
          </a:p>
          <a:p>
            <a:r>
              <a:rPr lang="ru-RU" sz="2000" dirty="0"/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4148217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5A9FA23-AAEE-2F40-3B2D-A18FAC62B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14</a:t>
            </a:fld>
            <a:endParaRPr lang="ru-RU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9167FC46-8105-F4BC-BBBA-1028A6200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660" y="374004"/>
            <a:ext cx="7645338" cy="567029"/>
          </a:xfrm>
        </p:spPr>
        <p:txBody>
          <a:bodyPr>
            <a:normAutofit/>
          </a:bodyPr>
          <a:lstStyle/>
          <a:p>
            <a:r>
              <a:rPr lang="ru-RU" sz="18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Операторы агрегации</a:t>
            </a:r>
            <a:endParaRPr 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1B399A61-80CF-8E47-4100-DA720169A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85" y="2130575"/>
            <a:ext cx="6667146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sum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сумма значений.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avg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среднее значение.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минимальное значение.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максимальное значение.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push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добавление элементов в массив.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addToSet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добавление элементов в массив, без дублирования.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возвращает первый элемент в группе.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last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возвращает последний элемент в группе. </a:t>
            </a:r>
          </a:p>
        </p:txBody>
      </p:sp>
    </p:spTree>
    <p:extLst>
      <p:ext uri="{BB962C8B-B14F-4D97-AF65-F5344CB8AC3E}">
        <p14:creationId xmlns:p14="http://schemas.microsoft.com/office/powerpoint/2010/main" val="2053578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911F3-AF85-B9CE-47E5-DF7F8BE5A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4425"/>
            <a:ext cx="7886700" cy="841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15A12FC-39D5-CC1F-2239-1AE78030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291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910" y="320130"/>
            <a:ext cx="7886700" cy="55105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Содержание</a:t>
            </a:r>
            <a:endParaRPr lang="ru-RU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03910" y="1536151"/>
            <a:ext cx="830743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Введение</a:t>
            </a: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Агрегация в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MongoDB</a:t>
            </a: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Операторы агрегации.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агрегатного конвейера</a:t>
            </a:r>
          </a:p>
          <a:p>
            <a:pPr marL="457200" indent="-457200">
              <a:buAutoNum type="arabicPeriod"/>
            </a:pPr>
            <a:r>
              <a:rPr lang="ru-RU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агрегатного конвейера.</a:t>
            </a:r>
          </a:p>
          <a:p>
            <a:pPr marL="457200" indent="-457200">
              <a:buAutoNum type="arabicPeriod"/>
            </a:pPr>
            <a:r>
              <a:rPr lang="ru-RU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агрегатного конвейера и стадии.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Комбинирование стадий агрегации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AD122E5-4B5F-1CCE-ECB5-54A21C30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20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E5F8228-4856-81BE-A276-DC18A2253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D5EE55-686B-A509-AD20-D6EA3A7F9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3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00DD96-A467-02AA-B90B-8F7EEE4B5E6E}"/>
              </a:ext>
            </a:extLst>
          </p:cNvPr>
          <p:cNvSpPr txBox="1"/>
          <p:nvPr/>
        </p:nvSpPr>
        <p:spPr>
          <a:xfrm>
            <a:off x="106531" y="1243665"/>
            <a:ext cx="895756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Агрегация — это процесс преобразования данных из одной формы в другую.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агрегация реализована с помощью агрегатного конвейера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aggregation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pipeline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2" name="Picture 2" descr="MongoDB Aggregation: tutorial with examples and exercises | Studio 3T">
            <a:extLst>
              <a:ext uri="{FF2B5EF4-FFF2-40B4-BE49-F238E27FC236}">
                <a16:creationId xmlns:a16="http://schemas.microsoft.com/office/drawing/2014/main" id="{EA77D525-E879-D16C-10FD-635BF62859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809" y="3166626"/>
            <a:ext cx="4902406" cy="1524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07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E014405-C9D5-79CC-46B3-0C3D323F1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4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5CAF18C0-55B4-5F1F-5E56-E4B20779F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агрегатного конвейера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5378FF-7EF9-48D8-3FBE-54BE906E08A3}"/>
              </a:ext>
            </a:extLst>
          </p:cNvPr>
          <p:cNvSpPr txBox="1"/>
          <p:nvPr/>
        </p:nvSpPr>
        <p:spPr>
          <a:xfrm>
            <a:off x="-1" y="1198486"/>
            <a:ext cx="9072979" cy="1264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Агрегатный конвейер — это последовательность стадий обработки данных. Каждая стадия выполняет операцию и передает результаты следующей стадии. Каждая стадия агрегации представляет собой объект, который указывает, какие операции необходимо выполнить.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106639-12C7-4E37-FC2A-D9E2B394EBAD}"/>
              </a:ext>
            </a:extLst>
          </p:cNvPr>
          <p:cNvSpPr txBox="1"/>
          <p:nvPr/>
        </p:nvSpPr>
        <p:spPr>
          <a:xfrm>
            <a:off x="628650" y="3429000"/>
            <a:ext cx="459863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/>
              <a:t>db.collection.</a:t>
            </a:r>
            <a:r>
              <a:rPr lang="ru-RU">
                <a:solidFill>
                  <a:schemeClr val="accent1"/>
                </a:solidFill>
              </a:rPr>
              <a:t>aggregate</a:t>
            </a:r>
            <a:r>
              <a:rPr lang="ru-RU"/>
              <a:t>([</a:t>
            </a:r>
          </a:p>
          <a:p>
            <a:r>
              <a:rPr lang="ru-RU"/>
              <a:t>  { </a:t>
            </a:r>
            <a:r>
              <a:rPr lang="ru-RU">
                <a:solidFill>
                  <a:schemeClr val="accent2"/>
                </a:solidFill>
              </a:rPr>
              <a:t>$stage1</a:t>
            </a:r>
            <a:r>
              <a:rPr lang="ru-RU"/>
              <a:t>: {...} },</a:t>
            </a:r>
          </a:p>
          <a:p>
            <a:r>
              <a:rPr lang="ru-RU"/>
              <a:t>  { </a:t>
            </a:r>
            <a:r>
              <a:rPr lang="ru-RU">
                <a:solidFill>
                  <a:schemeClr val="accent2"/>
                </a:solidFill>
              </a:rPr>
              <a:t>$stage2</a:t>
            </a:r>
            <a:r>
              <a:rPr lang="ru-RU"/>
              <a:t>: {...} },</a:t>
            </a:r>
          </a:p>
          <a:p>
            <a:r>
              <a:rPr lang="ru-RU"/>
              <a:t>  { </a:t>
            </a:r>
            <a:r>
              <a:rPr lang="ru-RU">
                <a:solidFill>
                  <a:schemeClr val="accent2"/>
                </a:solidFill>
              </a:rPr>
              <a:t>$stage3</a:t>
            </a:r>
            <a:r>
              <a:rPr lang="ru-RU"/>
              <a:t>: {...} }</a:t>
            </a:r>
          </a:p>
          <a:p>
            <a:r>
              <a:rPr lang="ru-RU"/>
              <a:t>])</a:t>
            </a: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C6B4D3-F76B-30A3-FCA3-5A2F0C0212BB}"/>
              </a:ext>
            </a:extLst>
          </p:cNvPr>
          <p:cNvSpPr txBox="1"/>
          <p:nvPr/>
        </p:nvSpPr>
        <p:spPr>
          <a:xfrm>
            <a:off x="514904" y="5277749"/>
            <a:ext cx="78744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стадия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конвейера может выполнять различные операции над документами.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D85FC7-F6E1-187D-DAEE-08CBF73A1B18}"/>
              </a:ext>
            </a:extLst>
          </p:cNvPr>
          <p:cNvSpPr txBox="1"/>
          <p:nvPr/>
        </p:nvSpPr>
        <p:spPr>
          <a:xfrm>
            <a:off x="2281560" y="2649883"/>
            <a:ext cx="20418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97041B-65BB-8E85-C7CA-A77F5509D92F}"/>
              </a:ext>
            </a:extLst>
          </p:cNvPr>
          <p:cNvSpPr txBox="1"/>
          <p:nvPr/>
        </p:nvSpPr>
        <p:spPr>
          <a:xfrm>
            <a:off x="2743200" y="3784226"/>
            <a:ext cx="624987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стадия может быть любой операцией агрегации</a:t>
            </a:r>
          </a:p>
          <a:p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стадия может быть другой операцией</a:t>
            </a:r>
          </a:p>
          <a:p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Третья стадия может быть заключительным шагом в обработке</a:t>
            </a:r>
          </a:p>
        </p:txBody>
      </p:sp>
    </p:spTree>
    <p:extLst>
      <p:ext uri="{BB962C8B-B14F-4D97-AF65-F5344CB8AC3E}">
        <p14:creationId xmlns:p14="http://schemas.microsoft.com/office/powerpoint/2010/main" val="562902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C960606-DEC5-6025-BD87-08DA25366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5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CBE59E73-CC90-2287-F073-54EC40C8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3EF559-0DE1-9356-D305-70E9D1431F7A}"/>
              </a:ext>
            </a:extLst>
          </p:cNvPr>
          <p:cNvSpPr txBox="1"/>
          <p:nvPr/>
        </p:nvSpPr>
        <p:spPr>
          <a:xfrm>
            <a:off x="159798" y="1941458"/>
            <a:ext cx="883328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db.orders.</a:t>
            </a:r>
            <a:r>
              <a:rPr lang="ru-RU" dirty="0" err="1">
                <a:solidFill>
                  <a:schemeClr val="accent1"/>
                </a:solidFill>
              </a:rPr>
              <a:t>aggregate</a:t>
            </a:r>
            <a:r>
              <a:rPr lang="ru-RU" dirty="0"/>
              <a:t>([</a:t>
            </a:r>
          </a:p>
          <a:p>
            <a:r>
              <a:rPr lang="ru-RU" dirty="0"/>
              <a:t>  { </a:t>
            </a:r>
            <a:r>
              <a:rPr lang="ru-RU" dirty="0">
                <a:solidFill>
                  <a:schemeClr val="accent2"/>
                </a:solidFill>
              </a:rPr>
              <a:t>$</a:t>
            </a:r>
            <a:r>
              <a:rPr lang="ru-RU" dirty="0" err="1">
                <a:solidFill>
                  <a:schemeClr val="accent2"/>
                </a:solidFill>
              </a:rPr>
              <a:t>match</a:t>
            </a:r>
            <a:r>
              <a:rPr lang="ru-RU" dirty="0"/>
              <a:t>: { </a:t>
            </a:r>
            <a:r>
              <a:rPr lang="ru-RU" dirty="0" err="1">
                <a:solidFill>
                  <a:schemeClr val="accent2"/>
                </a:solidFill>
              </a:rPr>
              <a:t>status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</a:t>
            </a:r>
            <a:r>
              <a:rPr lang="ru-RU" dirty="0" err="1">
                <a:solidFill>
                  <a:schemeClr val="accent6"/>
                </a:solidFill>
              </a:rPr>
              <a:t>shipped</a:t>
            </a:r>
            <a:r>
              <a:rPr lang="ru-RU" dirty="0">
                <a:solidFill>
                  <a:schemeClr val="accent6"/>
                </a:solidFill>
              </a:rPr>
              <a:t>"</a:t>
            </a:r>
            <a:r>
              <a:rPr lang="ru-RU" dirty="0"/>
              <a:t> } },             // Стадия 1: Фильтрация заказов по статусу</a:t>
            </a:r>
          </a:p>
          <a:p>
            <a:r>
              <a:rPr lang="ru-RU" dirty="0"/>
              <a:t>  { </a:t>
            </a:r>
            <a:r>
              <a:rPr lang="ru-RU" dirty="0">
                <a:solidFill>
                  <a:schemeClr val="accent2"/>
                </a:solidFill>
              </a:rPr>
              <a:t>$</a:t>
            </a:r>
            <a:r>
              <a:rPr lang="ru-RU" dirty="0" err="1">
                <a:solidFill>
                  <a:schemeClr val="accent2"/>
                </a:solidFill>
              </a:rPr>
              <a:t>group</a:t>
            </a:r>
            <a:r>
              <a:rPr lang="ru-RU" dirty="0"/>
              <a:t>: { </a:t>
            </a:r>
            <a:r>
              <a:rPr lang="ru-RU" dirty="0">
                <a:solidFill>
                  <a:schemeClr val="accent2"/>
                </a:solidFill>
              </a:rPr>
              <a:t>_</a:t>
            </a:r>
            <a:r>
              <a:rPr lang="ru-RU" dirty="0" err="1">
                <a:solidFill>
                  <a:schemeClr val="accent2"/>
                </a:solidFill>
              </a:rPr>
              <a:t>id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"$</a:t>
            </a:r>
            <a:r>
              <a:rPr lang="ru-RU" dirty="0" err="1">
                <a:solidFill>
                  <a:schemeClr val="accent6"/>
                </a:solidFill>
              </a:rPr>
              <a:t>customerId</a:t>
            </a:r>
            <a:r>
              <a:rPr lang="ru-RU" dirty="0">
                <a:solidFill>
                  <a:schemeClr val="accent6"/>
                </a:solidFill>
              </a:rPr>
              <a:t>"</a:t>
            </a:r>
            <a:r>
              <a:rPr lang="ru-RU" dirty="0"/>
              <a:t>, </a:t>
            </a:r>
            <a:r>
              <a:rPr lang="ru-RU" dirty="0" err="1">
                <a:solidFill>
                  <a:schemeClr val="accent2"/>
                </a:solidFill>
              </a:rPr>
              <a:t>totalAmount</a:t>
            </a:r>
            <a:r>
              <a:rPr lang="ru-RU" dirty="0"/>
              <a:t>: { </a:t>
            </a:r>
            <a:r>
              <a:rPr lang="ru-RU" dirty="0">
                <a:solidFill>
                  <a:schemeClr val="accent2"/>
                </a:solidFill>
              </a:rPr>
              <a:t>$</a:t>
            </a:r>
            <a:r>
              <a:rPr lang="ru-RU" dirty="0" err="1">
                <a:solidFill>
                  <a:schemeClr val="accent2"/>
                </a:solidFill>
              </a:rPr>
              <a:t>sum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"$</a:t>
            </a:r>
            <a:r>
              <a:rPr lang="ru-RU" dirty="0" err="1">
                <a:solidFill>
                  <a:schemeClr val="accent6"/>
                </a:solidFill>
              </a:rPr>
              <a:t>amount</a:t>
            </a:r>
            <a:r>
              <a:rPr lang="ru-RU" dirty="0">
                <a:solidFill>
                  <a:schemeClr val="accent6"/>
                </a:solidFill>
              </a:rPr>
              <a:t>" </a:t>
            </a:r>
            <a:r>
              <a:rPr lang="ru-RU" dirty="0"/>
              <a:t>} } }, // Стадия 2: Группировка по </a:t>
            </a:r>
            <a:r>
              <a:rPr lang="ru-RU" dirty="0" err="1"/>
              <a:t>customerId</a:t>
            </a:r>
            <a:r>
              <a:rPr lang="ru-RU" dirty="0"/>
              <a:t> и суммирование поля </a:t>
            </a:r>
            <a:r>
              <a:rPr lang="ru-RU" dirty="0" err="1"/>
              <a:t>amount</a:t>
            </a:r>
            <a:endParaRPr lang="ru-RU" dirty="0"/>
          </a:p>
          <a:p>
            <a:r>
              <a:rPr lang="ru-RU" dirty="0"/>
              <a:t>  { </a:t>
            </a:r>
            <a:r>
              <a:rPr lang="ru-RU" dirty="0">
                <a:solidFill>
                  <a:schemeClr val="accent2"/>
                </a:solidFill>
              </a:rPr>
              <a:t>$</a:t>
            </a:r>
            <a:r>
              <a:rPr lang="ru-RU" dirty="0" err="1">
                <a:solidFill>
                  <a:schemeClr val="accent2"/>
                </a:solidFill>
              </a:rPr>
              <a:t>sort</a:t>
            </a:r>
            <a:r>
              <a:rPr lang="ru-RU" dirty="0"/>
              <a:t>: { </a:t>
            </a:r>
            <a:r>
              <a:rPr lang="ru-RU" dirty="0" err="1">
                <a:solidFill>
                  <a:schemeClr val="accent2"/>
                </a:solidFill>
              </a:rPr>
              <a:t>totalAmount</a:t>
            </a:r>
            <a:r>
              <a:rPr lang="ru-RU" dirty="0"/>
              <a:t>: </a:t>
            </a:r>
            <a:r>
              <a:rPr lang="ru-RU" dirty="0">
                <a:solidFill>
                  <a:schemeClr val="accent2"/>
                </a:solidFill>
              </a:rPr>
              <a:t>-1</a:t>
            </a:r>
            <a:r>
              <a:rPr lang="ru-RU" dirty="0"/>
              <a:t> } }      // Стадия 3: Сортировка по сумме в убывающем порядке</a:t>
            </a:r>
          </a:p>
          <a:p>
            <a:r>
              <a:rPr lang="ru-RU" dirty="0"/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3919939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C36AD28-71FA-3032-654B-56E548833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208" y="1491449"/>
            <a:ext cx="8240142" cy="46855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Конвейер обрабатывает данные поэтапно: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шаге конвейера выполняется операция, которая преобразует документы.</a:t>
            </a:r>
          </a:p>
          <a:p>
            <a:pPr algn="just">
              <a:buFont typeface="+mj-lt"/>
              <a:buAutoNum type="arabicPeriod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одного шага передается следующему, и так до финала конвейера.</a:t>
            </a:r>
          </a:p>
          <a:p>
            <a:pPr algn="just">
              <a:buFont typeface="+mj-lt"/>
              <a:buAutoNum type="arabicPeriod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Конвейер завершает обработку и возвращает итоговый результат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93EDF21-C611-FC67-808D-0F37D84C6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6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B9E92E52-A52E-7D76-0465-80838CB8B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агрегатного конвейера</a:t>
            </a:r>
          </a:p>
        </p:txBody>
      </p:sp>
    </p:spTree>
    <p:extLst>
      <p:ext uri="{BB962C8B-B14F-4D97-AF65-F5344CB8AC3E}">
        <p14:creationId xmlns:p14="http://schemas.microsoft.com/office/powerpoint/2010/main" val="2432800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372CADC-7123-BBFF-CB1B-2728FF6D0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7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F232FB7D-362F-826B-183C-C0C8C961B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660" y="374004"/>
            <a:ext cx="7645338" cy="567029"/>
          </a:xfrm>
        </p:spPr>
        <p:txBody>
          <a:bodyPr>
            <a:normAutofit/>
          </a:bodyPr>
          <a:lstStyle/>
          <a:p>
            <a:r>
              <a:rPr lang="ru-RU" sz="18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Операторы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агрегатного конвейера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2E7E94A5-2D64-18D0-4C7B-7927FCD54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86" y="1536174"/>
            <a:ext cx="8521115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проектирование, выбор полей для вывода.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match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фильтрация документов.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группировка документов.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sort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сортировка данных.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skip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пропуск определенного числа документов.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limit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ограничение количества документов.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unwind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"распаковка" массивов, превращая каждый элемент массива в отдельный документ.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lookup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объединение данных из других коллекций. </a:t>
            </a:r>
          </a:p>
        </p:txBody>
      </p:sp>
    </p:spTree>
    <p:extLst>
      <p:ext uri="{BB962C8B-B14F-4D97-AF65-F5344CB8AC3E}">
        <p14:creationId xmlns:p14="http://schemas.microsoft.com/office/powerpoint/2010/main" val="2508515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7050B43-B613-0838-1F3E-D1F4EBD85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8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7FF32B52-763E-A766-FB77-6D35B738F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660" y="374004"/>
            <a:ext cx="7645338" cy="567029"/>
          </a:xfrm>
        </p:spPr>
        <p:txBody>
          <a:bodyPr>
            <a:normAutofit/>
          </a:bodyPr>
          <a:lstStyle/>
          <a:p>
            <a:r>
              <a:rPr lang="ru-RU" sz="18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Операторы 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агрегатного конвейера и стадии.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8A3D3D-D526-1826-F496-549F4718E8F5}"/>
              </a:ext>
            </a:extLst>
          </p:cNvPr>
          <p:cNvSpPr txBox="1"/>
          <p:nvPr/>
        </p:nvSpPr>
        <p:spPr>
          <a:xfrm>
            <a:off x="381740" y="2228671"/>
            <a:ext cx="506249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 err="1"/>
              <a:t>db.orders.</a:t>
            </a:r>
            <a:r>
              <a:rPr lang="ru-RU" sz="2400" dirty="0" err="1">
                <a:solidFill>
                  <a:schemeClr val="accent1"/>
                </a:solidFill>
              </a:rPr>
              <a:t>aggregate</a:t>
            </a:r>
            <a:r>
              <a:rPr lang="ru-RU" sz="2400" dirty="0"/>
              <a:t>([</a:t>
            </a:r>
          </a:p>
          <a:p>
            <a:r>
              <a:rPr lang="ru-RU" sz="2400" dirty="0"/>
              <a:t>  { </a:t>
            </a:r>
            <a:r>
              <a:rPr lang="ru-RU" sz="2400" dirty="0">
                <a:solidFill>
                  <a:schemeClr val="accent2"/>
                </a:solidFill>
              </a:rPr>
              <a:t>$</a:t>
            </a:r>
            <a:r>
              <a:rPr lang="ru-RU" sz="2400" dirty="0" err="1">
                <a:solidFill>
                  <a:schemeClr val="accent2"/>
                </a:solidFill>
              </a:rPr>
              <a:t>match</a:t>
            </a:r>
            <a:r>
              <a:rPr lang="ru-RU" sz="2400" dirty="0"/>
              <a:t>: { </a:t>
            </a:r>
            <a:r>
              <a:rPr lang="ru-RU" sz="2400" dirty="0" err="1">
                <a:solidFill>
                  <a:schemeClr val="accent2"/>
                </a:solidFill>
              </a:rPr>
              <a:t>status</a:t>
            </a:r>
            <a:r>
              <a:rPr lang="ru-RU" sz="2400" dirty="0"/>
              <a:t>: </a:t>
            </a:r>
            <a:r>
              <a:rPr lang="ru-RU" sz="2400" dirty="0">
                <a:solidFill>
                  <a:schemeClr val="accent6"/>
                </a:solidFill>
              </a:rPr>
              <a:t>"</a:t>
            </a:r>
            <a:r>
              <a:rPr lang="ru-RU" sz="2400" dirty="0" err="1">
                <a:solidFill>
                  <a:schemeClr val="accent6"/>
                </a:solidFill>
              </a:rPr>
              <a:t>shipped</a:t>
            </a:r>
            <a:r>
              <a:rPr lang="ru-RU" sz="2400" dirty="0">
                <a:solidFill>
                  <a:schemeClr val="accent6"/>
                </a:solidFill>
              </a:rPr>
              <a:t>" </a:t>
            </a:r>
            <a:r>
              <a:rPr lang="ru-RU" sz="2400" dirty="0"/>
              <a:t>} }</a:t>
            </a:r>
          </a:p>
          <a:p>
            <a:r>
              <a:rPr lang="ru-RU" sz="2400" dirty="0"/>
              <a:t>])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46A42C-6A5C-6E35-4EC3-BC49C509A29D}"/>
              </a:ext>
            </a:extLst>
          </p:cNvPr>
          <p:cNvSpPr txBox="1"/>
          <p:nvPr/>
        </p:nvSpPr>
        <p:spPr>
          <a:xfrm>
            <a:off x="1407110" y="1464922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$</a:t>
            </a:r>
            <a:r>
              <a:rPr lang="en-US" sz="2800" b="1" dirty="0"/>
              <a:t>match</a:t>
            </a:r>
            <a:endParaRPr lang="ru-RU" sz="24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7939E6-A236-86FD-A164-FD975E84401F}"/>
              </a:ext>
            </a:extLst>
          </p:cNvPr>
          <p:cNvSpPr txBox="1"/>
          <p:nvPr/>
        </p:nvSpPr>
        <p:spPr>
          <a:xfrm>
            <a:off x="1407110" y="3910058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$group</a:t>
            </a:r>
            <a:endParaRPr lang="ru-RU" sz="28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47E0A0-B73F-615B-E769-F7DA990B0701}"/>
              </a:ext>
            </a:extLst>
          </p:cNvPr>
          <p:cNvSpPr txBox="1"/>
          <p:nvPr/>
        </p:nvSpPr>
        <p:spPr>
          <a:xfrm>
            <a:off x="310719" y="4763797"/>
            <a:ext cx="87622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 err="1"/>
              <a:t>db.orders.aggregate</a:t>
            </a:r>
            <a:r>
              <a:rPr lang="ru-RU" sz="2400" dirty="0"/>
              <a:t>([</a:t>
            </a:r>
          </a:p>
          <a:p>
            <a:r>
              <a:rPr lang="ru-RU" sz="2400" dirty="0"/>
              <a:t>  { $</a:t>
            </a:r>
            <a:r>
              <a:rPr lang="ru-RU" sz="2400" dirty="0" err="1"/>
              <a:t>group</a:t>
            </a:r>
            <a:r>
              <a:rPr lang="ru-RU" sz="2400" dirty="0"/>
              <a:t>: { _</a:t>
            </a:r>
            <a:r>
              <a:rPr lang="ru-RU" sz="2400" dirty="0" err="1"/>
              <a:t>id</a:t>
            </a:r>
            <a:r>
              <a:rPr lang="ru-RU" sz="2400" dirty="0"/>
              <a:t>: </a:t>
            </a:r>
            <a:r>
              <a:rPr lang="ru-RU" sz="2400" dirty="0">
                <a:solidFill>
                  <a:schemeClr val="accent6"/>
                </a:solidFill>
              </a:rPr>
              <a:t>"$</a:t>
            </a:r>
            <a:r>
              <a:rPr lang="ru-RU" sz="2400" dirty="0" err="1">
                <a:solidFill>
                  <a:schemeClr val="accent6"/>
                </a:solidFill>
              </a:rPr>
              <a:t>customerId</a:t>
            </a:r>
            <a:r>
              <a:rPr lang="ru-RU" sz="2400" dirty="0">
                <a:solidFill>
                  <a:schemeClr val="accent6"/>
                </a:solidFill>
              </a:rPr>
              <a:t>"</a:t>
            </a:r>
            <a:r>
              <a:rPr lang="ru-RU" sz="2400" dirty="0"/>
              <a:t>, </a:t>
            </a:r>
            <a:r>
              <a:rPr lang="ru-RU" sz="2400" dirty="0" err="1"/>
              <a:t>totalAmount</a:t>
            </a:r>
            <a:r>
              <a:rPr lang="ru-RU" sz="2400" dirty="0"/>
              <a:t>: { $</a:t>
            </a:r>
            <a:r>
              <a:rPr lang="ru-RU" sz="2400" dirty="0" err="1"/>
              <a:t>sum</a:t>
            </a:r>
            <a:r>
              <a:rPr lang="ru-RU" sz="2400" dirty="0"/>
              <a:t>: </a:t>
            </a:r>
            <a:r>
              <a:rPr lang="ru-RU" sz="2400" dirty="0">
                <a:solidFill>
                  <a:schemeClr val="accent6"/>
                </a:solidFill>
              </a:rPr>
              <a:t>"$</a:t>
            </a:r>
            <a:r>
              <a:rPr lang="ru-RU" sz="2400" dirty="0" err="1">
                <a:solidFill>
                  <a:schemeClr val="accent6"/>
                </a:solidFill>
              </a:rPr>
              <a:t>amount</a:t>
            </a:r>
            <a:r>
              <a:rPr lang="ru-RU" sz="2400" dirty="0">
                <a:solidFill>
                  <a:schemeClr val="accent6"/>
                </a:solidFill>
              </a:rPr>
              <a:t>" </a:t>
            </a:r>
            <a:r>
              <a:rPr lang="ru-RU" sz="2400" dirty="0"/>
              <a:t>} } }</a:t>
            </a:r>
          </a:p>
          <a:p>
            <a:r>
              <a:rPr lang="ru-RU" sz="2400" dirty="0"/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743429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55683DB-28CE-6795-9309-FA6A10209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9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353322A6-6515-F666-113E-CCED3EA93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660" y="374004"/>
            <a:ext cx="7645338" cy="567029"/>
          </a:xfrm>
        </p:spPr>
        <p:txBody>
          <a:bodyPr>
            <a:normAutofit/>
          </a:bodyPr>
          <a:lstStyle/>
          <a:p>
            <a:r>
              <a:rPr lang="ru-RU" sz="18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Операторы 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агрегатного конвейера и стадии.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BE0DB0-7773-C541-CFD6-AAC1B96BF2CE}"/>
              </a:ext>
            </a:extLst>
          </p:cNvPr>
          <p:cNvSpPr txBox="1"/>
          <p:nvPr/>
        </p:nvSpPr>
        <p:spPr>
          <a:xfrm>
            <a:off x="1885950" y="1453264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$sort</a:t>
            </a:r>
            <a:endParaRPr lang="ru-RU" sz="28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958555-FCF7-F917-1E64-C797D17F144C}"/>
              </a:ext>
            </a:extLst>
          </p:cNvPr>
          <p:cNvSpPr txBox="1"/>
          <p:nvPr/>
        </p:nvSpPr>
        <p:spPr>
          <a:xfrm>
            <a:off x="532660" y="2401407"/>
            <a:ext cx="457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 err="1"/>
              <a:t>db.orders.</a:t>
            </a:r>
            <a:r>
              <a:rPr lang="ru-RU" sz="2400" dirty="0" err="1">
                <a:solidFill>
                  <a:schemeClr val="accent1"/>
                </a:solidFill>
              </a:rPr>
              <a:t>aggregate</a:t>
            </a:r>
            <a:r>
              <a:rPr lang="ru-RU" sz="2400" dirty="0"/>
              <a:t>([</a:t>
            </a:r>
          </a:p>
          <a:p>
            <a:r>
              <a:rPr lang="ru-RU" sz="2400" dirty="0"/>
              <a:t>  { </a:t>
            </a:r>
            <a:r>
              <a:rPr lang="ru-RU" sz="2400" dirty="0">
                <a:solidFill>
                  <a:schemeClr val="accent2"/>
                </a:solidFill>
              </a:rPr>
              <a:t>$</a:t>
            </a:r>
            <a:r>
              <a:rPr lang="ru-RU" sz="2400" dirty="0" err="1">
                <a:solidFill>
                  <a:schemeClr val="accent2"/>
                </a:solidFill>
              </a:rPr>
              <a:t>sort</a:t>
            </a:r>
            <a:r>
              <a:rPr lang="ru-RU" sz="2400" dirty="0"/>
              <a:t>: { </a:t>
            </a:r>
            <a:r>
              <a:rPr lang="ru-RU" sz="2400" dirty="0" err="1">
                <a:solidFill>
                  <a:schemeClr val="accent2"/>
                </a:solidFill>
              </a:rPr>
              <a:t>orderDate</a:t>
            </a:r>
            <a:r>
              <a:rPr lang="ru-RU" sz="2400" dirty="0"/>
              <a:t>: </a:t>
            </a:r>
            <a:r>
              <a:rPr lang="ru-RU" sz="2400" dirty="0">
                <a:solidFill>
                  <a:schemeClr val="accent2"/>
                </a:solidFill>
              </a:rPr>
              <a:t>-1 </a:t>
            </a:r>
            <a:r>
              <a:rPr lang="ru-RU" sz="2400" dirty="0"/>
              <a:t>} }</a:t>
            </a:r>
          </a:p>
          <a:p>
            <a:r>
              <a:rPr lang="ru-RU" sz="2400" dirty="0"/>
              <a:t>])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028113-88A7-16F8-5FFC-09120620ECB2}"/>
              </a:ext>
            </a:extLst>
          </p:cNvPr>
          <p:cNvSpPr txBox="1"/>
          <p:nvPr/>
        </p:nvSpPr>
        <p:spPr>
          <a:xfrm>
            <a:off x="1885950" y="4258608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$project</a:t>
            </a:r>
            <a:endParaRPr lang="ru-RU" sz="28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82D2FC2-0E5D-1FBC-B4CB-F82C4D549608}"/>
              </a:ext>
            </a:extLst>
          </p:cNvPr>
          <p:cNvSpPr txBox="1"/>
          <p:nvPr/>
        </p:nvSpPr>
        <p:spPr>
          <a:xfrm>
            <a:off x="532660" y="5161499"/>
            <a:ext cx="862021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/>
              <a:t>db.orders.</a:t>
            </a:r>
            <a:r>
              <a:rPr lang="ru-RU" sz="2000" dirty="0" err="1">
                <a:solidFill>
                  <a:schemeClr val="accent1"/>
                </a:solidFill>
              </a:rPr>
              <a:t>aggregate</a:t>
            </a:r>
            <a:r>
              <a:rPr lang="ru-RU" sz="2000" dirty="0"/>
              <a:t>([</a:t>
            </a:r>
          </a:p>
          <a:p>
            <a:r>
              <a:rPr lang="ru-RU" sz="2000" dirty="0"/>
              <a:t>  { $</a:t>
            </a:r>
            <a:r>
              <a:rPr lang="ru-RU" sz="2000" dirty="0" err="1"/>
              <a:t>project</a:t>
            </a:r>
            <a:r>
              <a:rPr lang="ru-RU" sz="2000" dirty="0"/>
              <a:t>: { </a:t>
            </a:r>
            <a:r>
              <a:rPr lang="ru-RU" sz="2000" dirty="0" err="1"/>
              <a:t>customerId</a:t>
            </a:r>
            <a:r>
              <a:rPr lang="ru-RU" sz="2000" dirty="0"/>
              <a:t>: 1, </a:t>
            </a:r>
            <a:r>
              <a:rPr lang="ru-RU" sz="2000" dirty="0" err="1">
                <a:solidFill>
                  <a:schemeClr val="accent2"/>
                </a:solidFill>
              </a:rPr>
              <a:t>totalAmount</a:t>
            </a:r>
            <a:r>
              <a:rPr lang="ru-RU" sz="2000" dirty="0"/>
              <a:t>: { </a:t>
            </a:r>
            <a:r>
              <a:rPr lang="ru-RU" sz="2000" dirty="0">
                <a:solidFill>
                  <a:schemeClr val="accent2"/>
                </a:solidFill>
              </a:rPr>
              <a:t>$</a:t>
            </a:r>
            <a:r>
              <a:rPr lang="ru-RU" sz="2000" dirty="0" err="1">
                <a:solidFill>
                  <a:schemeClr val="accent2"/>
                </a:solidFill>
              </a:rPr>
              <a:t>multiply</a:t>
            </a:r>
            <a:r>
              <a:rPr lang="ru-RU" sz="2000" dirty="0"/>
              <a:t>: </a:t>
            </a:r>
            <a:r>
              <a:rPr lang="ru-RU" sz="2000" dirty="0">
                <a:solidFill>
                  <a:schemeClr val="accent6"/>
                </a:solidFill>
              </a:rPr>
              <a:t>["$</a:t>
            </a:r>
            <a:r>
              <a:rPr lang="ru-RU" sz="2000" dirty="0" err="1">
                <a:solidFill>
                  <a:schemeClr val="accent6"/>
                </a:solidFill>
              </a:rPr>
              <a:t>amount</a:t>
            </a:r>
            <a:r>
              <a:rPr lang="ru-RU" sz="2000" dirty="0">
                <a:solidFill>
                  <a:schemeClr val="accent6"/>
                </a:solidFill>
              </a:rPr>
              <a:t>"</a:t>
            </a:r>
            <a:r>
              <a:rPr lang="ru-RU" sz="2000" dirty="0"/>
              <a:t>, </a:t>
            </a:r>
            <a:r>
              <a:rPr lang="ru-RU" sz="2000" dirty="0">
                <a:solidFill>
                  <a:schemeClr val="accent2"/>
                </a:solidFill>
              </a:rPr>
              <a:t>1.1</a:t>
            </a:r>
            <a:r>
              <a:rPr lang="ru-RU" sz="2000" dirty="0"/>
              <a:t>] } } }</a:t>
            </a:r>
          </a:p>
          <a:p>
            <a:r>
              <a:rPr lang="ru-RU" sz="2000" dirty="0"/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41761197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4518</TotalTime>
  <Words>1143</Words>
  <Application>Microsoft Office PowerPoint</Application>
  <PresentationFormat>Экран (4:3)</PresentationFormat>
  <Paragraphs>146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  </vt:lpstr>
      <vt:lpstr>Содержание</vt:lpstr>
      <vt:lpstr>Введение</vt:lpstr>
      <vt:lpstr>Основы агрегатного конвейера</vt:lpstr>
      <vt:lpstr>Пример</vt:lpstr>
      <vt:lpstr>Основы агрегатного конвейера</vt:lpstr>
      <vt:lpstr>Операторы агрегатного конвейера</vt:lpstr>
      <vt:lpstr>Операторы агрегатного конвейера и стадии.</vt:lpstr>
      <vt:lpstr>Операторы агрегатного конвейера и стадии.</vt:lpstr>
      <vt:lpstr>Операторы агрегатного конвейера и стадии.</vt:lpstr>
      <vt:lpstr>Операторы агрегатного конвейера и стадии.</vt:lpstr>
      <vt:lpstr>Пример</vt:lpstr>
      <vt:lpstr>Комбинирование стадий агрегации</vt:lpstr>
      <vt:lpstr>Операторы агрегации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Alisher Omar</dc:creator>
  <cp:lastModifiedBy>Абдикаров Рамзат</cp:lastModifiedBy>
  <cp:revision>351</cp:revision>
  <dcterms:created xsi:type="dcterms:W3CDTF">2017-10-09T05:58:02Z</dcterms:created>
  <dcterms:modified xsi:type="dcterms:W3CDTF">2025-08-21T09:52:27Z</dcterms:modified>
</cp:coreProperties>
</file>